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66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Bookman Old Style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11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400300"/>
            <a:ext cx="13157831" cy="5214094"/>
            <a:chOff x="0" y="-378084"/>
            <a:chExt cx="17543775" cy="6956601"/>
          </a:xfrm>
        </p:grpSpPr>
        <p:sp>
          <p:nvSpPr>
            <p:cNvPr id="3" name="AutoShape 3"/>
            <p:cNvSpPr/>
            <p:nvPr/>
          </p:nvSpPr>
          <p:spPr>
            <a:xfrm>
              <a:off x="1" y="4488120"/>
              <a:ext cx="14270182" cy="471055"/>
            </a:xfrm>
            <a:prstGeom prst="rect">
              <a:avLst/>
            </a:prstGeom>
            <a:solidFill>
              <a:srgbClr val="FFDB1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" y="28575"/>
              <a:ext cx="14258742" cy="820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62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" y="-378084"/>
              <a:ext cx="17543774" cy="478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3824"/>
                </a:lnSpc>
              </a:pPr>
              <a:r>
                <a:rPr lang="ru-RU" sz="4200" b="1" dirty="0" smtClean="0">
                  <a:solidFill>
                    <a:schemeClr val="bg1"/>
                  </a:solidFill>
                  <a:latin typeface="+mj-lt"/>
                </a:rPr>
                <a:t>коммуникативная площадка </a:t>
              </a:r>
              <a:r>
                <a:rPr lang="en-US" sz="14400" b="1" i="0" spc="288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АУДИТОРИЯ</a:t>
              </a:r>
              <a:endParaRPr lang="en-US" sz="14400" b="1" i="0" spc="288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631666"/>
              <a:ext cx="16916400" cy="9468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ru-RU" sz="4200" b="1" i="0" spc="462" dirty="0" err="1" smtClean="0">
                  <a:solidFill>
                    <a:srgbClr val="FFFFFF"/>
                  </a:solidFill>
                  <a:latin typeface="+mj-lt"/>
                </a:rPr>
                <a:t>Новоуральский</a:t>
              </a:r>
              <a:r>
                <a:rPr lang="ru-RU" sz="4200" b="1" i="0" spc="462" dirty="0" smtClean="0">
                  <a:solidFill>
                    <a:srgbClr val="FFFFFF"/>
                  </a:solidFill>
                  <a:latin typeface="+mj-lt"/>
                </a:rPr>
                <a:t> городской округ</a:t>
              </a:r>
              <a:endParaRPr lang="en-US" sz="4200" b="1" i="0" spc="462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1079" y="10082944"/>
            <a:ext cx="19370159" cy="71840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1846" y="0"/>
            <a:ext cx="9724308" cy="10258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92" r="492"/>
          <a:stretch>
            <a:fillRect/>
          </a:stretch>
        </p:blipFill>
        <p:spPr>
          <a:xfrm>
            <a:off x="11246319" y="1112831"/>
            <a:ext cx="5974881" cy="793996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541079" y="10082944"/>
            <a:ext cx="19370159" cy="718406"/>
          </a:xfrm>
          <a:prstGeom prst="rect">
            <a:avLst/>
          </a:prstGeom>
          <a:solidFill>
            <a:srgbClr val="FFDB15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1053852"/>
            <a:ext cx="8935011" cy="2212302"/>
            <a:chOff x="0" y="0"/>
            <a:chExt cx="11913348" cy="2949736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372964" cy="395448"/>
            </a:xfrm>
            <a:prstGeom prst="rect">
              <a:avLst/>
            </a:prstGeom>
            <a:solidFill>
              <a:srgbClr val="FFDB1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87524"/>
              <a:ext cx="11913348" cy="2462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ru-RU" sz="5400" b="1" spc="179" dirty="0" smtClean="0">
                  <a:solidFill>
                    <a:srgbClr val="020301"/>
                  </a:solidFill>
                  <a:latin typeface="+mj-lt"/>
                </a:rPr>
                <a:t>Цель проекта </a:t>
              </a:r>
            </a:p>
            <a:p>
              <a:pPr>
                <a:lnSpc>
                  <a:spcPts val="7200"/>
                </a:lnSpc>
              </a:pPr>
              <a:endParaRPr lang="en-US" sz="5400" b="1" i="0" spc="179" dirty="0">
                <a:solidFill>
                  <a:srgbClr val="020301"/>
                </a:solidFill>
                <a:latin typeface="+mj-lt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324100"/>
            <a:ext cx="10168400" cy="723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200" spc="165" dirty="0" smtClean="0">
                <a:solidFill>
                  <a:srgbClr val="020301"/>
                </a:solidFill>
                <a:latin typeface="Bookman Old Style" panose="02050604050505020204" pitchFamily="18" charset="0"/>
              </a:rPr>
              <a:t>1. Формирование коммуникационной среды и коммуникационных связей между горожанами посредством создания сообщества.</a:t>
            </a:r>
          </a:p>
          <a:p>
            <a:r>
              <a:rPr lang="ru-RU" sz="5400" b="1" spc="179" dirty="0" smtClean="0">
                <a:solidFill>
                  <a:srgbClr val="020301"/>
                </a:solidFill>
                <a:latin typeface="+mj-lt"/>
              </a:rPr>
              <a:t>Задачи проекта </a:t>
            </a:r>
          </a:p>
          <a:p>
            <a:r>
              <a:rPr lang="ru-RU" sz="3200" spc="165" dirty="0" smtClean="0">
                <a:solidFill>
                  <a:srgbClr val="020301"/>
                </a:solidFill>
                <a:latin typeface="Bookman Old Style" panose="02050604050505020204" pitchFamily="18" charset="0"/>
              </a:rPr>
              <a:t>1.	Ввести в информационное поле города проект, используя ресурсы социальных сетей и городских средств массовой информации.</a:t>
            </a:r>
          </a:p>
          <a:p>
            <a:r>
              <a:rPr lang="ru-RU" sz="3200" spc="165" dirty="0" smtClean="0">
                <a:solidFill>
                  <a:srgbClr val="020301"/>
                </a:solidFill>
                <a:latin typeface="Bookman Old Style" panose="02050604050505020204" pitchFamily="18" charset="0"/>
              </a:rPr>
              <a:t>2.	Создать новый тип взаимодействия с аудиторией: организовать и провести мероприятия проекта «Аудитория».</a:t>
            </a:r>
          </a:p>
          <a:p>
            <a:r>
              <a:rPr lang="ru-RU" sz="3200" spc="165" dirty="0" smtClean="0">
                <a:solidFill>
                  <a:srgbClr val="020301"/>
                </a:solidFill>
                <a:latin typeface="Bookman Old Style" panose="02050604050505020204" pitchFamily="18" charset="0"/>
              </a:rPr>
              <a:t>3.  Пропагандировать адекватное речевое поведение.</a:t>
            </a:r>
            <a:endParaRPr lang="en-US" sz="3200" spc="165" dirty="0">
              <a:solidFill>
                <a:srgbClr val="02030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1079" y="10082944"/>
            <a:ext cx="19370159" cy="718406"/>
          </a:xfrm>
          <a:prstGeom prst="rect">
            <a:avLst/>
          </a:prstGeom>
          <a:solidFill>
            <a:srgbClr val="FFDB1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print"/>
          <a:srcRect l="11578" r="19552" b="14092"/>
          <a:stretch/>
        </p:blipFill>
        <p:spPr>
          <a:xfrm>
            <a:off x="3124200" y="19883"/>
            <a:ext cx="10756289" cy="1006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26649" b="51036"/>
          <a:stretch>
            <a:fillRect/>
          </a:stretch>
        </p:blipFill>
        <p:spPr>
          <a:xfrm>
            <a:off x="-639361" y="7196859"/>
            <a:ext cx="19468440" cy="289964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541079" y="10063894"/>
            <a:ext cx="19370159" cy="718406"/>
          </a:xfrm>
          <a:prstGeom prst="rect">
            <a:avLst/>
          </a:prstGeom>
          <a:solidFill>
            <a:srgbClr val="FFDB15"/>
          </a:solidFill>
        </p:spPr>
      </p:sp>
      <p:grpSp>
        <p:nvGrpSpPr>
          <p:cNvPr id="4" name="Group 4"/>
          <p:cNvGrpSpPr/>
          <p:nvPr/>
        </p:nvGrpSpPr>
        <p:grpSpPr>
          <a:xfrm>
            <a:off x="821123" y="1179611"/>
            <a:ext cx="12437677" cy="1144489"/>
            <a:chOff x="0" y="0"/>
            <a:chExt cx="16583569" cy="1525984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372964" cy="395448"/>
            </a:xfrm>
            <a:prstGeom prst="rect">
              <a:avLst/>
            </a:prstGeom>
            <a:solidFill>
              <a:srgbClr val="FFDB1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641041"/>
              <a:ext cx="16583569" cy="8849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ru-RU" sz="5400" b="1" spc="126" dirty="0" smtClean="0">
                  <a:solidFill>
                    <a:srgbClr val="020301"/>
                  </a:solidFill>
                  <a:latin typeface="+mj-lt"/>
                </a:rPr>
                <a:t>Слова меняют мир</a:t>
              </a:r>
              <a:endParaRPr lang="en-US" sz="5400" b="1" i="0" spc="126" dirty="0">
                <a:solidFill>
                  <a:srgbClr val="020301"/>
                </a:solidFill>
                <a:latin typeface="+mj-lt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62000" y="1356368"/>
            <a:ext cx="16840200" cy="4773949"/>
            <a:chOff x="0" y="-9525"/>
            <a:chExt cx="13636597" cy="536961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13636597" cy="842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44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77091"/>
              <a:ext cx="13636597" cy="4182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75"/>
                </a:lnSpc>
              </a:pPr>
              <a:r>
                <a:rPr lang="en-US" sz="4000" spc="165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2 </a:t>
              </a:r>
              <a:r>
                <a:rPr lang="en-US" sz="4000" spc="165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гранта</a:t>
              </a:r>
              <a:r>
                <a:rPr lang="ru-RU" sz="4000" spc="165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	</a:t>
              </a:r>
              <a:endParaRPr lang="en-US" sz="4000" spc="165" dirty="0" smtClean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  <a:p>
              <a:pPr>
                <a:lnSpc>
                  <a:spcPts val="5775"/>
                </a:lnSpc>
              </a:pPr>
              <a:r>
                <a:rPr lang="ru-RU" sz="4000" spc="165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25 проведённых «Аудиторий»</a:t>
              </a:r>
              <a:endParaRPr lang="en-US" sz="4000" spc="165" dirty="0" smtClean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  <a:p>
              <a:pPr>
                <a:lnSpc>
                  <a:spcPts val="5775"/>
                </a:lnSpc>
              </a:pPr>
              <a:r>
                <a:rPr lang="ru-RU" sz="4000" spc="165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125</a:t>
              </a:r>
              <a:r>
                <a:rPr lang="en-US" sz="4000" spc="165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4000" spc="165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спикеров</a:t>
              </a:r>
              <a:endParaRPr lang="en-US" sz="4000" spc="165" dirty="0" smtClean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  <a:p>
              <a:pPr>
                <a:lnSpc>
                  <a:spcPts val="5775"/>
                </a:lnSpc>
              </a:pPr>
              <a:r>
                <a:rPr lang="ru-RU" sz="4000" spc="165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1000 </a:t>
              </a:r>
              <a:r>
                <a:rPr lang="en-US" sz="4000" spc="165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слушателей</a:t>
              </a:r>
              <a:endParaRPr lang="en-US" sz="4000" spc="165" dirty="0" smtClean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  <a:p>
              <a:pPr>
                <a:lnSpc>
                  <a:spcPts val="5775"/>
                </a:lnSpc>
              </a:pPr>
              <a:r>
                <a:rPr lang="ru-RU" sz="4000" spc="165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ф</a:t>
              </a:r>
              <a:r>
                <a:rPr lang="en-US" sz="4000" spc="165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ото</a:t>
              </a:r>
              <a:r>
                <a:rPr lang="ru-RU" sz="4000" spc="165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и виде</a:t>
              </a:r>
              <a:r>
                <a:rPr lang="en-US" sz="4000" spc="165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отчёты</a:t>
              </a:r>
              <a:r>
                <a:rPr lang="en-US" sz="4000" spc="165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с </a:t>
              </a:r>
              <a:r>
                <a:rPr lang="en-US" sz="4000" spc="165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каждой</a:t>
              </a:r>
              <a:r>
                <a:rPr lang="en-US" sz="4000" spc="165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4000" spc="165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встречи</a:t>
              </a:r>
              <a:endParaRPr lang="en-US" sz="4000" spc="165" dirty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9860" y="4720030"/>
            <a:ext cx="19267720" cy="6034122"/>
            <a:chOff x="0" y="0"/>
            <a:chExt cx="25690294" cy="80454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r="29655"/>
            <a:stretch>
              <a:fillRect/>
            </a:stretch>
          </p:blipFill>
          <p:spPr>
            <a:xfrm>
              <a:off x="0" y="0"/>
              <a:ext cx="8478765" cy="804549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 l="16218" r="13436"/>
            <a:stretch>
              <a:fillRect/>
            </a:stretch>
          </p:blipFill>
          <p:spPr>
            <a:xfrm>
              <a:off x="8605765" y="0"/>
              <a:ext cx="8478765" cy="804549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/>
            <a:srcRect l="27945" r="1841"/>
            <a:stretch>
              <a:fillRect/>
            </a:stretch>
          </p:blipFill>
          <p:spPr>
            <a:xfrm>
              <a:off x="17211529" y="0"/>
              <a:ext cx="8478765" cy="8045497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-541079" y="10063894"/>
            <a:ext cx="19370159" cy="718406"/>
          </a:xfrm>
          <a:prstGeom prst="rect">
            <a:avLst/>
          </a:prstGeom>
          <a:solidFill>
            <a:srgbClr val="FFDB15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571500"/>
            <a:ext cx="16725900" cy="3832022"/>
            <a:chOff x="0" y="0"/>
            <a:chExt cx="19943120" cy="5109365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2372964" cy="395448"/>
            </a:xfrm>
            <a:prstGeom prst="rect">
              <a:avLst/>
            </a:prstGeom>
            <a:solidFill>
              <a:srgbClr val="FFDB1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780634"/>
              <a:ext cx="19943120" cy="884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5400" b="1" i="0" spc="126" dirty="0" err="1">
                  <a:solidFill>
                    <a:srgbClr val="020301"/>
                  </a:solidFill>
                  <a:latin typeface="+mj-lt"/>
                </a:rPr>
                <a:t>Команда</a:t>
              </a:r>
              <a:r>
                <a:rPr lang="en-US" sz="5400" b="1" i="0" spc="126" dirty="0">
                  <a:solidFill>
                    <a:srgbClr val="020301"/>
                  </a:solidFill>
                  <a:latin typeface="+mj-lt"/>
                </a:rPr>
                <a:t> </a:t>
              </a:r>
              <a:r>
                <a:rPr lang="en-US" sz="5400" b="1" i="0" spc="126" dirty="0" err="1">
                  <a:solidFill>
                    <a:srgbClr val="020301"/>
                  </a:solidFill>
                  <a:latin typeface="+mj-lt"/>
                </a:rPr>
                <a:t>проекта</a:t>
              </a:r>
              <a:endParaRPr lang="en-US" sz="5400" b="1" i="0" spc="126" dirty="0">
                <a:solidFill>
                  <a:srgbClr val="020301"/>
                </a:solidFill>
                <a:latin typeface="+mj-l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49582"/>
              <a:ext cx="19943120" cy="3259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ru-RU" sz="2800" b="0" i="0" spc="140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Мария Вячеславовна Барышникова, учитель русского языка и литературы МАОУ «Гимназия № 41» и её ученики – это </a:t>
              </a:r>
              <a:r>
                <a:rPr lang="en-US" sz="2800" b="0" i="0" spc="140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молодые</a:t>
              </a:r>
              <a:r>
                <a:rPr lang="en-US" sz="2800" b="0" i="0" spc="140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энергичные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люди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которые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создают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уникальную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атмосферу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"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Аудитории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",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формируют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стиль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проекта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, а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также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публикуют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посты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в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группе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качественные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фото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- и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видеоматериалы</a:t>
              </a:r>
              <a:endParaRPr lang="en-US" sz="2800" b="0" i="0" spc="140" dirty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</a:blip>
          <a:srcRect l="19576" r="63157"/>
          <a:stretch>
            <a:fillRect/>
          </a:stretch>
        </p:blipFill>
        <p:spPr>
          <a:xfrm>
            <a:off x="15907410" y="-525895"/>
            <a:ext cx="2933040" cy="113387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541079" y="10082944"/>
            <a:ext cx="19370159" cy="718406"/>
          </a:xfrm>
          <a:prstGeom prst="rect">
            <a:avLst/>
          </a:prstGeom>
          <a:solidFill>
            <a:srgbClr val="FFDB15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3907061" cy="2307552"/>
            <a:chOff x="0" y="0"/>
            <a:chExt cx="18542748" cy="307673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372964" cy="395448"/>
            </a:xfrm>
            <a:prstGeom prst="rect">
              <a:avLst/>
            </a:prstGeom>
            <a:solidFill>
              <a:srgbClr val="FFDB1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614523"/>
              <a:ext cx="18542748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5400" b="1" i="0" spc="179" dirty="0" err="1">
                  <a:solidFill>
                    <a:srgbClr val="020301"/>
                  </a:solidFill>
                  <a:latin typeface="+mj-lt"/>
                </a:rPr>
                <a:t>Методы</a:t>
              </a:r>
              <a:r>
                <a:rPr lang="en-US" sz="5400" b="1" i="0" spc="179" dirty="0">
                  <a:solidFill>
                    <a:srgbClr val="020301"/>
                  </a:solidFill>
                  <a:latin typeface="+mj-lt"/>
                </a:rPr>
                <a:t> </a:t>
              </a:r>
              <a:r>
                <a:rPr lang="en-US" sz="5400" b="1" i="0" spc="179" dirty="0" err="1">
                  <a:solidFill>
                    <a:srgbClr val="020301"/>
                  </a:solidFill>
                  <a:latin typeface="+mj-lt"/>
                </a:rPr>
                <a:t>оценки</a:t>
              </a:r>
              <a:r>
                <a:rPr lang="en-US" sz="5400" b="1" i="0" spc="179" dirty="0">
                  <a:solidFill>
                    <a:srgbClr val="020301"/>
                  </a:solidFill>
                  <a:latin typeface="+mj-lt"/>
                </a:rPr>
                <a:t> и </a:t>
              </a:r>
            </a:p>
            <a:p>
              <a:pPr>
                <a:lnSpc>
                  <a:spcPts val="7200"/>
                </a:lnSpc>
              </a:pPr>
              <a:r>
                <a:rPr lang="en-US" sz="5400" b="1" i="0" spc="179" dirty="0" err="1">
                  <a:solidFill>
                    <a:srgbClr val="020301"/>
                  </a:solidFill>
                  <a:latin typeface="+mj-lt"/>
                </a:rPr>
                <a:t>демонстрация</a:t>
              </a:r>
              <a:r>
                <a:rPr lang="en-US" sz="5400" b="1" i="0" spc="179" dirty="0">
                  <a:solidFill>
                    <a:srgbClr val="020301"/>
                  </a:solidFill>
                  <a:latin typeface="+mj-lt"/>
                </a:rPr>
                <a:t> </a:t>
              </a:r>
              <a:r>
                <a:rPr lang="en-US" sz="5400" b="1" i="0" spc="179" dirty="0" err="1">
                  <a:solidFill>
                    <a:srgbClr val="020301"/>
                  </a:solidFill>
                  <a:latin typeface="+mj-lt"/>
                </a:rPr>
                <a:t>проекта</a:t>
              </a:r>
              <a:endParaRPr lang="en-US" sz="5400" b="1" i="0" spc="179" dirty="0">
                <a:solidFill>
                  <a:srgbClr val="020301"/>
                </a:solidFill>
                <a:latin typeface="+mj-lt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62186" y="4457700"/>
            <a:ext cx="2419914" cy="3644446"/>
            <a:chOff x="0" y="0"/>
            <a:chExt cx="3226552" cy="4859261"/>
          </a:xfrm>
        </p:grpSpPr>
        <p:sp>
          <p:nvSpPr>
            <p:cNvPr id="8" name="TextBox 8"/>
            <p:cNvSpPr txBox="1"/>
            <p:nvPr/>
          </p:nvSpPr>
          <p:spPr>
            <a:xfrm>
              <a:off x="0" y="2437316"/>
              <a:ext cx="3226552" cy="2421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распро-странение</a:t>
              </a:r>
              <a:r>
                <a:rPr lang="en-US" sz="28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афиш</a:t>
              </a:r>
              <a:endParaRPr lang="en-US" sz="2800" b="0" i="0" spc="140" dirty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15008" y="0"/>
              <a:ext cx="3211544" cy="2149988"/>
            </a:xfrm>
            <a:prstGeom prst="rect">
              <a:avLst/>
            </a:prstGeom>
            <a:solidFill>
              <a:srgbClr val="FFDB1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628044" y="4457700"/>
            <a:ext cx="2419914" cy="3641304"/>
            <a:chOff x="0" y="0"/>
            <a:chExt cx="3226552" cy="48550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437316"/>
              <a:ext cx="3226552" cy="2417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26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возникно-вение</a:t>
              </a:r>
              <a:r>
                <a:rPr lang="en-US" sz="26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6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активностей</a:t>
              </a:r>
              <a:endParaRPr lang="en-US" sz="2600" b="0" i="0" spc="140" dirty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15008" y="0"/>
              <a:ext cx="3211544" cy="2149988"/>
            </a:xfrm>
            <a:prstGeom prst="rect">
              <a:avLst/>
            </a:prstGeom>
            <a:solidFill>
              <a:srgbClr val="FFDB1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496236" y="4457700"/>
            <a:ext cx="2419914" cy="4564717"/>
            <a:chOff x="0" y="0"/>
            <a:chExt cx="3226552" cy="608628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2561564"/>
              <a:ext cx="3226552" cy="352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26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взаимо-действие</a:t>
              </a:r>
              <a:r>
                <a:rPr lang="en-US" sz="26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с </a:t>
              </a:r>
              <a:r>
                <a:rPr lang="en-US" sz="26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другими</a:t>
              </a:r>
              <a:r>
                <a:rPr lang="en-US" sz="26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6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проектами</a:t>
              </a:r>
              <a:endParaRPr lang="en-US" sz="2600" b="0" i="0" spc="150" dirty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5008" y="0"/>
              <a:ext cx="3211544" cy="2149988"/>
            </a:xfrm>
            <a:prstGeom prst="rect">
              <a:avLst/>
            </a:prstGeom>
            <a:solidFill>
              <a:srgbClr val="FFDB1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893994" y="4457700"/>
            <a:ext cx="2419914" cy="4177504"/>
            <a:chOff x="0" y="0"/>
            <a:chExt cx="3226552" cy="557000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2446841"/>
              <a:ext cx="3226552" cy="3123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25"/>
                </a:lnSpc>
              </a:pPr>
              <a:r>
                <a:rPr lang="en-US" sz="2600" b="0" i="0" spc="135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городские</a:t>
              </a:r>
              <a:r>
                <a:rPr lang="en-US" sz="2600" b="0" i="0" spc="135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600" b="0" i="0" spc="135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средства</a:t>
              </a:r>
              <a:r>
                <a:rPr lang="en-US" sz="2600" b="0" i="0" spc="135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600" b="0" i="0" spc="135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массовой</a:t>
              </a:r>
              <a:r>
                <a:rPr lang="en-US" sz="2600" b="0" i="0" spc="135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600" b="0" i="0" spc="135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информации</a:t>
              </a:r>
              <a:endParaRPr lang="en-US" sz="2600" b="0" i="0" spc="135" dirty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15008" y="0"/>
              <a:ext cx="3211544" cy="2149988"/>
            </a:xfrm>
            <a:prstGeom prst="rect">
              <a:avLst/>
            </a:prstGeom>
            <a:solidFill>
              <a:srgbClr val="FFDB15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17444" y="4457700"/>
            <a:ext cx="2419914" cy="4266540"/>
            <a:chOff x="0" y="0"/>
            <a:chExt cx="3226552" cy="568872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2437316"/>
              <a:ext cx="3226552" cy="3251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26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группа</a:t>
              </a:r>
              <a:r>
                <a:rPr lang="en-US" sz="26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в </a:t>
              </a:r>
              <a:r>
                <a:rPr lang="en-US" sz="26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социальной</a:t>
              </a:r>
              <a:r>
                <a:rPr lang="en-US" sz="26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6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сети</a:t>
              </a:r>
              <a:r>
                <a:rPr lang="en-US" sz="26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; </a:t>
              </a:r>
              <a:r>
                <a:rPr lang="en-US" sz="26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отзывы</a:t>
              </a:r>
              <a:r>
                <a:rPr lang="en-US" sz="2600" b="0" i="0" spc="14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600" b="0" i="0" spc="14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участников</a:t>
              </a:r>
              <a:endParaRPr lang="en-US" sz="2600" b="0" i="0" spc="140" dirty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15008" y="0"/>
              <a:ext cx="3211544" cy="2149988"/>
            </a:xfrm>
            <a:prstGeom prst="rect">
              <a:avLst/>
            </a:prstGeom>
            <a:solidFill>
              <a:srgbClr val="FFDB15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037453" y="4605307"/>
            <a:ext cx="1337480" cy="133748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09080" y="4605307"/>
            <a:ext cx="1326126" cy="13261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191970" y="4605307"/>
            <a:ext cx="1292062" cy="129206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609756" y="4656402"/>
            <a:ext cx="1235290" cy="123529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452243" y="4599630"/>
            <a:ext cx="1416961" cy="1416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_MV16NGTEA.jpg"/>
          <p:cNvPicPr>
            <a:picLocks noChangeAspect="1"/>
          </p:cNvPicPr>
          <p:nvPr/>
        </p:nvPicPr>
        <p:blipFill>
          <a:blip r:embed="rId2" cstate="print"/>
          <a:srcRect r="8199"/>
          <a:stretch>
            <a:fillRect/>
          </a:stretch>
        </p:blipFill>
        <p:spPr>
          <a:xfrm>
            <a:off x="-2667000" y="1028700"/>
            <a:ext cx="11277600" cy="8191500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9565945" y="1711318"/>
            <a:ext cx="8044101" cy="8590813"/>
            <a:chOff x="0" y="0"/>
            <a:chExt cx="10725468" cy="14107139"/>
          </a:xfrm>
        </p:grpSpPr>
        <p:sp>
          <p:nvSpPr>
            <p:cNvPr id="4" name="TextBox 5"/>
            <p:cNvSpPr txBox="1"/>
            <p:nvPr/>
          </p:nvSpPr>
          <p:spPr>
            <a:xfrm>
              <a:off x="0" y="756002"/>
              <a:ext cx="10725468" cy="133511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ru-RU" sz="5400" b="1" spc="179" dirty="0" smtClean="0">
                  <a:solidFill>
                    <a:srgbClr val="020301"/>
                  </a:solidFill>
                  <a:latin typeface="+mj-lt"/>
                </a:rPr>
                <a:t>Перспективы развития проекта</a:t>
              </a:r>
            </a:p>
            <a:p>
              <a:pPr>
                <a:lnSpc>
                  <a:spcPts val="4861"/>
                </a:lnSpc>
                <a:buFont typeface="Arial" pitchFamily="34" charset="0"/>
                <a:buChar char="•"/>
              </a:pPr>
              <a:r>
                <a:rPr lang="ru-RU" sz="2778" spc="138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открытие нового сезона;</a:t>
              </a:r>
            </a:p>
            <a:p>
              <a:pPr>
                <a:lnSpc>
                  <a:spcPts val="4861"/>
                </a:lnSpc>
                <a:buFont typeface="Arial" pitchFamily="34" charset="0"/>
                <a:buChar char="•"/>
              </a:pPr>
              <a:r>
                <a:rPr lang="ru-RU" sz="2778" spc="138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включение в проект образовательной составляющей (практикум по написанию авторского текста);</a:t>
              </a:r>
            </a:p>
            <a:p>
              <a:pPr>
                <a:lnSpc>
                  <a:spcPts val="4861"/>
                </a:lnSpc>
                <a:buFont typeface="Arial" pitchFamily="34" charset="0"/>
                <a:buChar char="•"/>
              </a:pPr>
              <a:r>
                <a:rPr lang="ru-RU" sz="2778" spc="138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включение в проект </a:t>
              </a:r>
              <a:r>
                <a:rPr lang="en-US" sz="2800" spc="179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публичн</a:t>
              </a:r>
              <a:r>
                <a:rPr lang="ru-RU" sz="2800" spc="179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ого </a:t>
              </a:r>
              <a:r>
                <a:rPr lang="en-US" sz="2800" spc="179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кинотеатр</a:t>
              </a:r>
              <a:r>
                <a:rPr lang="ru-RU" sz="2800" spc="179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а </a:t>
              </a:r>
              <a:r>
                <a:rPr lang="en-US" sz="2800" spc="179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"</a:t>
              </a:r>
              <a:r>
                <a:rPr lang="en-US" sz="2800" spc="179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Идеальное</a:t>
              </a:r>
              <a:r>
                <a:rPr lang="en-US" sz="2800" spc="179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spc="179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выступление</a:t>
              </a:r>
              <a:r>
                <a:rPr lang="en-US" sz="2800" spc="179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";</a:t>
              </a:r>
              <a:endParaRPr lang="ru-RU" sz="2800" spc="179" dirty="0" smtClean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  <a:p>
              <a:pPr>
                <a:lnSpc>
                  <a:spcPts val="4861"/>
                </a:lnSpc>
                <a:buFont typeface="Arial" pitchFamily="34" charset="0"/>
                <a:buChar char="•"/>
              </a:pPr>
              <a:r>
                <a:rPr lang="ru-RU" sz="2800" spc="179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расширение аудитории.</a:t>
              </a:r>
              <a:endParaRPr lang="en-US" sz="2800" spc="179" dirty="0" smtClean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  <a:p>
              <a:pPr>
                <a:lnSpc>
                  <a:spcPts val="4861"/>
                </a:lnSpc>
                <a:buFont typeface="Arial" pitchFamily="34" charset="0"/>
                <a:buChar char="•"/>
              </a:pPr>
              <a:endParaRPr lang="ru-RU" sz="2778" spc="138" dirty="0" smtClean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  <a:p>
              <a:pPr>
                <a:lnSpc>
                  <a:spcPts val="4861"/>
                </a:lnSpc>
              </a:pPr>
              <a:endParaRPr lang="ru-RU" sz="2778" spc="138" dirty="0" smtClean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  <a:p>
              <a:pPr>
                <a:lnSpc>
                  <a:spcPts val="4861"/>
                </a:lnSpc>
              </a:pPr>
              <a:endParaRPr lang="en-US" sz="2778" b="0" i="0" spc="138" dirty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5" name="AutoShape 6"/>
            <p:cNvSpPr/>
            <p:nvPr/>
          </p:nvSpPr>
          <p:spPr>
            <a:xfrm>
              <a:off x="0" y="0"/>
              <a:ext cx="2746883" cy="457761"/>
            </a:xfrm>
            <a:prstGeom prst="rect">
              <a:avLst/>
            </a:prstGeom>
            <a:solidFill>
              <a:srgbClr val="FFDB15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99000"/>
          </a:blip>
          <a:srcRect l="22582" r="22582"/>
          <a:stretch>
            <a:fillRect/>
          </a:stretch>
        </p:blipFill>
        <p:spPr>
          <a:xfrm>
            <a:off x="-541079" y="-525895"/>
            <a:ext cx="9332372" cy="113387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541079" y="10082944"/>
            <a:ext cx="19370159" cy="718406"/>
          </a:xfrm>
          <a:prstGeom prst="rect">
            <a:avLst/>
          </a:prstGeom>
          <a:solidFill>
            <a:srgbClr val="FFDB15"/>
          </a:solidFill>
        </p:spPr>
      </p:sp>
      <p:grpSp>
        <p:nvGrpSpPr>
          <p:cNvPr id="4" name="Group 4"/>
          <p:cNvGrpSpPr/>
          <p:nvPr/>
        </p:nvGrpSpPr>
        <p:grpSpPr>
          <a:xfrm>
            <a:off x="9565945" y="1177918"/>
            <a:ext cx="8044101" cy="7699382"/>
            <a:chOff x="0" y="0"/>
            <a:chExt cx="10725468" cy="10265842"/>
          </a:xfrm>
        </p:grpSpPr>
        <p:sp>
          <p:nvSpPr>
            <p:cNvPr id="5" name="TextBox 5"/>
            <p:cNvSpPr txBox="1"/>
            <p:nvPr/>
          </p:nvSpPr>
          <p:spPr>
            <a:xfrm>
              <a:off x="0" y="1049644"/>
              <a:ext cx="10725468" cy="9216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1"/>
                </a:lnSpc>
              </a:pP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Побывали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на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молод</a:t>
              </a:r>
              <a:r>
                <a:rPr lang="ru-RU" sz="2778" b="0" i="0" spc="138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ё</a:t>
              </a:r>
              <a:r>
                <a:rPr lang="en-US" sz="2778" b="0" i="0" spc="138" dirty="0" err="1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жном</a:t>
              </a:r>
              <a:r>
                <a:rPr lang="en-US" sz="2778" b="0" i="0" spc="138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проекте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 #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Аuдитория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 в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Детской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библиотеке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, и я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скажу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что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это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нереально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круто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!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Такой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интеллектуально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развитой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 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молодёжи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я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давно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не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встречала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интересные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монологи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 и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отличная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публика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надеюсь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что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и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до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нашего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города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 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когда-нибудь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дойдут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интеллектуальные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развлечения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.</a:t>
              </a:r>
            </a:p>
            <a:p>
              <a:pPr>
                <a:lnSpc>
                  <a:spcPts val="4861"/>
                </a:lnSpc>
              </a:pPr>
              <a:endParaRPr lang="en-US" sz="2778" b="0" i="0" spc="138" dirty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  <a:p>
              <a:pPr>
                <a:lnSpc>
                  <a:spcPts val="4861"/>
                </a:lnSpc>
              </a:pP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Ирина</a:t>
              </a:r>
              <a:r>
                <a:rPr lang="en-US" sz="2778" b="0" i="0" spc="138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778" b="0" i="0" spc="138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Бегунова</a:t>
              </a:r>
              <a:r>
                <a:rPr lang="en-US" sz="2778" b="0" i="0" spc="138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,</a:t>
              </a:r>
              <a:r>
                <a:rPr lang="ru-RU" sz="2778" b="0" i="0" spc="138" dirty="0" smtClean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слушатель проекта</a:t>
              </a:r>
              <a:endParaRPr lang="en-US" sz="2778" b="0" i="0" spc="138" dirty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2746883" cy="457761"/>
            </a:xfrm>
            <a:prstGeom prst="rect">
              <a:avLst/>
            </a:prstGeom>
            <a:solidFill>
              <a:srgbClr val="FFDB15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1079" y="10082944"/>
            <a:ext cx="19370159" cy="718406"/>
          </a:xfrm>
          <a:prstGeom prst="rect">
            <a:avLst/>
          </a:prstGeom>
          <a:solidFill>
            <a:srgbClr val="FFDB15"/>
          </a:solidFill>
        </p:spPr>
      </p:sp>
      <p:grpSp>
        <p:nvGrpSpPr>
          <p:cNvPr id="3" name="Group 3"/>
          <p:cNvGrpSpPr/>
          <p:nvPr/>
        </p:nvGrpSpPr>
        <p:grpSpPr>
          <a:xfrm>
            <a:off x="9144000" y="1977252"/>
            <a:ext cx="6949097" cy="6461762"/>
            <a:chOff x="0" y="0"/>
            <a:chExt cx="9265463" cy="8615683"/>
          </a:xfrm>
        </p:grpSpPr>
        <p:sp>
          <p:nvSpPr>
            <p:cNvPr id="4" name="TextBox 4"/>
            <p:cNvSpPr txBox="1"/>
            <p:nvPr/>
          </p:nvSpPr>
          <p:spPr>
            <a:xfrm>
              <a:off x="0" y="559803"/>
              <a:ext cx="9265463" cy="8055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В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Новоуральске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есть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площадка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где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спикеры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делятся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своими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мыслями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, а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слушатели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поддерживают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и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задают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вопросы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.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Это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"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Аудитория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".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Яркое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мероприятие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с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интересными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людьми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.</a:t>
              </a:r>
            </a:p>
            <a:p>
              <a:pPr>
                <a:lnSpc>
                  <a:spcPts val="5250"/>
                </a:lnSpc>
              </a:pPr>
              <a:endParaRPr lang="en-US" sz="2800" b="0" i="0" spc="150" dirty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  <a:p>
              <a:pPr>
                <a:lnSpc>
                  <a:spcPts val="5250"/>
                </a:lnSpc>
              </a:pP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Виталий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Авдеев</a:t>
              </a:r>
              <a:r>
                <a:rPr lang="en-US" sz="2800" b="0" i="0" spc="150" dirty="0">
                  <a:solidFill>
                    <a:srgbClr val="02030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2800" b="0" i="0" spc="150" dirty="0" err="1">
                  <a:solidFill>
                    <a:srgbClr val="020301"/>
                  </a:solidFill>
                  <a:latin typeface="Bookman Old Style" panose="02050604050505020204" pitchFamily="18" charset="0"/>
                </a:rPr>
                <a:t>спикер</a:t>
              </a:r>
              <a:endParaRPr lang="en-US" sz="2800" b="0" i="0" spc="150" dirty="0">
                <a:solidFill>
                  <a:srgbClr val="02030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0"/>
              <a:ext cx="2372964" cy="395448"/>
            </a:xfrm>
            <a:prstGeom prst="rect">
              <a:avLst/>
            </a:prstGeom>
            <a:solidFill>
              <a:srgbClr val="FFDB15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12296" y="1029870"/>
            <a:ext cx="5482971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178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Bookman Old Style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Agenda for Today</dc:title>
  <cp:lastModifiedBy>home</cp:lastModifiedBy>
  <cp:revision>6</cp:revision>
  <dcterms:created xsi:type="dcterms:W3CDTF">2006-08-16T00:00:00Z</dcterms:created>
  <dcterms:modified xsi:type="dcterms:W3CDTF">2019-07-15T15:46:58Z</dcterms:modified>
  <dc:identifier>DADTqmvf-VA</dc:identifier>
</cp:coreProperties>
</file>