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95" r:id="rId2"/>
    <p:sldId id="396" r:id="rId3"/>
    <p:sldId id="378" r:id="rId4"/>
    <p:sldId id="394" r:id="rId5"/>
    <p:sldId id="379" r:id="rId6"/>
    <p:sldId id="380" r:id="rId7"/>
    <p:sldId id="381" r:id="rId8"/>
    <p:sldId id="382" r:id="rId9"/>
    <p:sldId id="398" r:id="rId10"/>
    <p:sldId id="397" r:id="rId11"/>
    <p:sldId id="383" r:id="rId12"/>
    <p:sldId id="384" r:id="rId13"/>
    <p:sldId id="385" r:id="rId14"/>
    <p:sldId id="386" r:id="rId15"/>
    <p:sldId id="387" r:id="rId16"/>
    <p:sldId id="388" r:id="rId17"/>
    <p:sldId id="389" r:id="rId18"/>
    <p:sldId id="393" r:id="rId19"/>
    <p:sldId id="390" r:id="rId20"/>
    <p:sldId id="269" r:id="rId2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93" userDrawn="1">
          <p15:clr>
            <a:srgbClr val="A4A3A4"/>
          </p15:clr>
        </p15:guide>
        <p15:guide id="4" pos="72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00"/>
    <a:srgbClr val="FF3300"/>
    <a:srgbClr val="D9D9D9"/>
    <a:srgbClr val="424242"/>
    <a:srgbClr val="8FAADC"/>
    <a:srgbClr val="D0CEC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9" autoAdjust="0"/>
    <p:restoredTop sz="95405" autoAdjust="0"/>
  </p:normalViewPr>
  <p:slideViewPr>
    <p:cSldViewPr showGuides="1">
      <p:cViewPr varScale="1">
        <p:scale>
          <a:sx n="65" d="100"/>
          <a:sy n="65" d="100"/>
        </p:scale>
        <p:origin x="-552" y="-82"/>
      </p:cViewPr>
      <p:guideLst>
        <p:guide orient="horz" pos="2160"/>
        <p:guide pos="3840"/>
        <p:guide pos="393"/>
        <p:guide pos="728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62" b="0" i="0" u="none" strike="noStrike" kern="1200" cap="none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ru-RU" sz="4000" dirty="0" smtClean="0">
                <a:solidFill>
                  <a:schemeClr val="bg1"/>
                </a:solidFill>
              </a:rPr>
              <a:t>Возрастные соответствия</a:t>
            </a:r>
            <a:endParaRPr lang="ru-RU" sz="4000" dirty="0">
              <a:solidFill>
                <a:schemeClr val="bg1"/>
              </a:solidFill>
            </a:endParaRPr>
          </a:p>
        </c:rich>
      </c:tx>
      <c:layout/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4060506584845211E-2"/>
          <c:y val="0.15395357231387938"/>
          <c:w val="0.96019847201450192"/>
          <c:h val="0.78373354233713644"/>
        </c:manualLayout>
      </c:layout>
      <c:bar3DChart>
        <c:barDir val="col"/>
        <c:grouping val="standard"/>
        <c:ser>
          <c:idx val="1"/>
          <c:order val="0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00B0F0"/>
            </a:soli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 contourW="9525">
              <a:contourClr>
                <a:schemeClr val="accent2">
                  <a:shade val="95000"/>
                </a:schemeClr>
              </a:contourClr>
            </a:sp3d>
          </c:spPr>
          <c:dLbls>
            <c:dLbl>
              <c:idx val="0"/>
              <c:layout>
                <c:manualLayout>
                  <c:x val="-5.9375000000000192E-2"/>
                  <c:y val="-1.171874927911245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4000" dirty="0" smtClean="0">
                        <a:solidFill>
                          <a:schemeClr val="bg1"/>
                        </a:solidFill>
                      </a:rPr>
                      <a:t>49</a:t>
                    </a:r>
                    <a:r>
                      <a:rPr lang="en-US" sz="4000" dirty="0" smtClean="0">
                        <a:solidFill>
                          <a:schemeClr val="bg1"/>
                        </a:solidFill>
                      </a:rPr>
                      <a:t>%</a:t>
                    </a:r>
                    <a:endParaRPr lang="en-US" sz="400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6718749999999999"/>
                      <c:h val="0.193617175589494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97A-4F2A-B4A4-8A88C21E5651}"/>
                </c:ext>
              </c:extLst>
            </c:dLbl>
            <c:dLbl>
              <c:idx val="1"/>
              <c:layout>
                <c:manualLayout>
                  <c:x val="-5.9375000000000192E-2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4000" dirty="0" smtClean="0">
                        <a:solidFill>
                          <a:schemeClr val="bg1"/>
                        </a:solidFill>
                      </a:rPr>
                      <a:t>42</a:t>
                    </a:r>
                    <a:r>
                      <a:rPr lang="en-US" sz="4000" dirty="0" smtClean="0">
                        <a:solidFill>
                          <a:schemeClr val="bg1"/>
                        </a:solidFill>
                      </a:rPr>
                      <a:t>%</a:t>
                    </a:r>
                    <a:endParaRPr lang="en-US" sz="400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5394525098425196"/>
                      <c:h val="0.205335924868606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D97A-4F2A-B4A4-8A88C21E5651}"/>
                </c:ext>
              </c:extLst>
            </c:dLbl>
            <c:dLbl>
              <c:idx val="2"/>
              <c:layout>
                <c:manualLayout>
                  <c:x val="-1.2500000000000048E-2"/>
                  <c:y val="2.3437498558224095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4000" dirty="0" smtClean="0">
                        <a:solidFill>
                          <a:schemeClr val="bg1"/>
                        </a:solidFill>
                      </a:rPr>
                      <a:t>9</a:t>
                    </a:r>
                    <a:r>
                      <a:rPr lang="en-US" sz="4000" dirty="0" smtClean="0">
                        <a:solidFill>
                          <a:schemeClr val="bg1"/>
                        </a:solidFill>
                      </a:rPr>
                      <a:t>%</a:t>
                    </a:r>
                    <a:endParaRPr lang="en-US" sz="400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4324999999999999"/>
                      <c:h val="0.186585926022027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97A-4F2A-B4A4-8A88C21E56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3"/>
                <c:pt idx="0">
                  <c:v>4.4000000000000004</c:v>
                </c:pt>
                <c:pt idx="1">
                  <c:v>5.2</c:v>
                </c:pt>
                <c:pt idx="2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97A-4F2A-B4A4-8A88C21E5651}"/>
            </c:ext>
          </c:extLst>
        </c:ser>
        <c:dLbls>
          <c:showVal val="1"/>
        </c:dLbls>
        <c:gapWidth val="130"/>
        <c:shape val="box"/>
        <c:axId val="106592896"/>
        <c:axId val="106602880"/>
        <c:axId val="98326720"/>
      </c:bar3DChart>
      <c:catAx>
        <c:axId val="106592896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06602880"/>
        <c:crosses val="autoZero"/>
        <c:auto val="1"/>
        <c:lblAlgn val="ctr"/>
        <c:lblOffset val="100"/>
      </c:catAx>
      <c:valAx>
        <c:axId val="10660288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06592896"/>
        <c:crosses val="autoZero"/>
        <c:crossBetween val="between"/>
      </c:valAx>
      <c:serAx>
        <c:axId val="98326720"/>
        <c:scaling>
          <c:orientation val="minMax"/>
        </c:scaling>
        <c:delete val="1"/>
        <c:axPos val="b"/>
        <c:majorTickMark val="none"/>
        <c:tickLblPos val="none"/>
        <c:crossAx val="106602880"/>
        <c:crosses val="autoZero"/>
      </c:ser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B410A-F33F-4AB4-852F-D1CE6502B2C4}" type="datetimeFigureOut">
              <a:rPr lang="vi-VN" smtClean="0"/>
              <a:pPr/>
              <a:t>13/07/2019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A3FDB-E1FF-41D5-9DDE-74331BAB0AA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233107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11</a:t>
            </a:fld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20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023497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64999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621579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913734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830676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922737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706397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930231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80" y="628579"/>
            <a:ext cx="11471920" cy="7920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460238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277903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127930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700205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5"/>
          <p:cNvGrpSpPr>
            <a:grpSpLocks/>
          </p:cNvGrpSpPr>
          <p:nvPr userDrawn="1"/>
        </p:nvGrpSpPr>
        <p:grpSpPr bwMode="auto">
          <a:xfrm>
            <a:off x="0" y="6453336"/>
            <a:ext cx="12192000" cy="404664"/>
            <a:chOff x="0" y="4681728"/>
            <a:chExt cx="9163025" cy="377952"/>
          </a:xfrm>
        </p:grpSpPr>
        <p:sp>
          <p:nvSpPr>
            <p:cNvPr id="13" name="矩形 3"/>
            <p:cNvSpPr/>
            <p:nvPr/>
          </p:nvSpPr>
          <p:spPr>
            <a:xfrm>
              <a:off x="0" y="4681728"/>
              <a:ext cx="9163025" cy="3779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4" name="矩形 4"/>
            <p:cNvSpPr/>
            <p:nvPr/>
          </p:nvSpPr>
          <p:spPr>
            <a:xfrm>
              <a:off x="8785201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5" name="矩形 5"/>
            <p:cNvSpPr/>
            <p:nvPr/>
          </p:nvSpPr>
          <p:spPr>
            <a:xfrm>
              <a:off x="0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6" name="等腰三角形 6"/>
            <p:cNvSpPr/>
            <p:nvPr/>
          </p:nvSpPr>
          <p:spPr>
            <a:xfrm rot="5400000">
              <a:off x="8910592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7" name="等腰三角形 7"/>
            <p:cNvSpPr/>
            <p:nvPr/>
          </p:nvSpPr>
          <p:spPr>
            <a:xfrm rot="16200000">
              <a:off x="125391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24"/>
          <p:cNvGrpSpPr>
            <a:grpSpLocks/>
          </p:cNvGrpSpPr>
          <p:nvPr userDrawn="1"/>
        </p:nvGrpSpPr>
        <p:grpSpPr bwMode="auto">
          <a:xfrm>
            <a:off x="-9600" y="500528"/>
            <a:ext cx="12217400" cy="671101"/>
            <a:chOff x="0" y="242094"/>
            <a:chExt cx="9163025" cy="564356"/>
          </a:xfrm>
        </p:grpSpPr>
        <p:grpSp>
          <p:nvGrpSpPr>
            <p:cNvPr id="25" name="组合 9"/>
            <p:cNvGrpSpPr>
              <a:grpSpLocks/>
            </p:cNvGrpSpPr>
            <p:nvPr/>
          </p:nvGrpSpPr>
          <p:grpSpPr bwMode="auto">
            <a:xfrm flipH="1">
              <a:off x="9060600" y="242094"/>
              <a:ext cx="102425" cy="564356"/>
              <a:chOff x="7668348" y="242094"/>
              <a:chExt cx="98744" cy="564356"/>
            </a:xfrm>
          </p:grpSpPr>
          <p:sp>
            <p:nvSpPr>
              <p:cNvPr id="32" name="矩形 16"/>
              <p:cNvSpPr/>
              <p:nvPr/>
            </p:nvSpPr>
            <p:spPr>
              <a:xfrm>
                <a:off x="7668348" y="242468"/>
                <a:ext cx="62748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3" name="直接连接符 17"/>
              <p:cNvCxnSpPr/>
              <p:nvPr/>
            </p:nvCxnSpPr>
            <p:spPr>
              <a:xfrm>
                <a:off x="7767827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合 3"/>
            <p:cNvGrpSpPr>
              <a:grpSpLocks/>
            </p:cNvGrpSpPr>
            <p:nvPr/>
          </p:nvGrpSpPr>
          <p:grpSpPr bwMode="auto">
            <a:xfrm>
              <a:off x="0" y="242094"/>
              <a:ext cx="480244" cy="564356"/>
              <a:chOff x="0" y="242094"/>
              <a:chExt cx="480244" cy="564356"/>
            </a:xfrm>
          </p:grpSpPr>
          <p:sp>
            <p:nvSpPr>
              <p:cNvPr id="28" name="矩形 12"/>
              <p:cNvSpPr/>
              <p:nvPr/>
            </p:nvSpPr>
            <p:spPr>
              <a:xfrm>
                <a:off x="0" y="242468"/>
                <a:ext cx="425449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9" name="直接连接符 13"/>
              <p:cNvCxnSpPr/>
              <p:nvPr/>
            </p:nvCxnSpPr>
            <p:spPr>
              <a:xfrm>
                <a:off x="481012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TextBox 3"/>
          <p:cNvSpPr txBox="1"/>
          <p:nvPr userDrawn="1"/>
        </p:nvSpPr>
        <p:spPr>
          <a:xfrm>
            <a:off x="10992544" y="719118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COMPANY NAME</a:t>
            </a:r>
            <a:endParaRPr lang="vi-VN" sz="1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TextBox 42"/>
          <p:cNvSpPr txBox="1"/>
          <p:nvPr userDrawn="1"/>
        </p:nvSpPr>
        <p:spPr>
          <a:xfrm>
            <a:off x="10992544" y="908720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ABS.COM</a:t>
            </a:r>
            <a:endParaRPr lang="vi-VN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8" name="Straight Connector 47"/>
          <p:cNvCxnSpPr/>
          <p:nvPr userDrawn="1"/>
        </p:nvCxnSpPr>
        <p:spPr>
          <a:xfrm>
            <a:off x="10992544" y="935142"/>
            <a:ext cx="100811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 userDrawn="1"/>
        </p:nvGrpSpPr>
        <p:grpSpPr>
          <a:xfrm>
            <a:off x="10272464" y="663642"/>
            <a:ext cx="645677" cy="533110"/>
            <a:chOff x="473446" y="6325727"/>
            <a:chExt cx="645677" cy="533110"/>
          </a:xfrm>
        </p:grpSpPr>
        <p:grpSp>
          <p:nvGrpSpPr>
            <p:cNvPr id="22" name="Group 21"/>
            <p:cNvGrpSpPr/>
            <p:nvPr userDrawn="1"/>
          </p:nvGrpSpPr>
          <p:grpSpPr>
            <a:xfrm>
              <a:off x="473446" y="6325727"/>
              <a:ext cx="645677" cy="533110"/>
              <a:chOff x="1614488" y="2814638"/>
              <a:chExt cx="3513263" cy="2918618"/>
            </a:xfrm>
          </p:grpSpPr>
          <p:sp>
            <p:nvSpPr>
              <p:cNvPr id="24" name="AutoShape 10"/>
              <p:cNvSpPr>
                <a:spLocks noChangeArrowheads="1"/>
              </p:cNvSpPr>
              <p:nvPr/>
            </p:nvSpPr>
            <p:spPr bwMode="gray">
              <a:xfrm>
                <a:off x="1614488" y="2814638"/>
                <a:ext cx="3513263" cy="291861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chemeClr val="accent5"/>
                  </a:gs>
                  <a:gs pos="26500">
                    <a:srgbClr val="E6E6E6"/>
                  </a:gs>
                  <a:gs pos="34000">
                    <a:schemeClr val="accent5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chemeClr val="accent5"/>
                  </a:gs>
                  <a:gs pos="73500">
                    <a:srgbClr val="E6E6E6"/>
                  </a:gs>
                  <a:gs pos="92500">
                    <a:schemeClr val="accent5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26" name="AutoShape 11"/>
              <p:cNvSpPr>
                <a:spLocks noChangeArrowheads="1"/>
              </p:cNvSpPr>
              <p:nvPr/>
            </p:nvSpPr>
            <p:spPr bwMode="gray">
              <a:xfrm>
                <a:off x="1827205" y="2990456"/>
                <a:ext cx="3087826" cy="256697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5"/>
              </a:solidFill>
              <a:ln w="9525">
                <a:solidFill>
                  <a:schemeClr val="accent5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 userDrawn="1"/>
          </p:nvSpPr>
          <p:spPr>
            <a:xfrm>
              <a:off x="549026" y="6381328"/>
              <a:ext cx="49926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smtClean="0">
                  <a:solidFill>
                    <a:schemeClr val="bg1"/>
                  </a:solidFill>
                  <a:latin typeface="+mj-lt"/>
                </a:rPr>
                <a:t>Your Logo</a:t>
              </a:r>
              <a:endParaRPr lang="vi-VN" sz="1100" b="1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8185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30"/>
          <p:cNvGrpSpPr/>
          <p:nvPr/>
        </p:nvGrpSpPr>
        <p:grpSpPr>
          <a:xfrm>
            <a:off x="0" y="0"/>
            <a:ext cx="12216680" cy="6858000"/>
            <a:chOff x="6023992" y="0"/>
            <a:chExt cx="6192688" cy="6858000"/>
          </a:xfrm>
        </p:grpSpPr>
        <p:sp>
          <p:nvSpPr>
            <p:cNvPr id="17" name="Rectangle 3"/>
            <p:cNvSpPr/>
            <p:nvPr/>
          </p:nvSpPr>
          <p:spPr>
            <a:xfrm>
              <a:off x="9120336" y="0"/>
              <a:ext cx="3096344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cs typeface="Microsoft Uighur" pitchFamily="2" charset="-78"/>
              </a:endParaRPr>
            </a:p>
          </p:txBody>
        </p:sp>
        <p:sp>
          <p:nvSpPr>
            <p:cNvPr id="18" name="Rectangle 3"/>
            <p:cNvSpPr/>
            <p:nvPr/>
          </p:nvSpPr>
          <p:spPr>
            <a:xfrm>
              <a:off x="6023992" y="0"/>
              <a:ext cx="3096344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cs typeface="Microsoft Uighur" pitchFamily="2" charset="-78"/>
              </a:endParaRPr>
            </a:p>
          </p:txBody>
        </p:sp>
      </p:grpSp>
      <p:sp>
        <p:nvSpPr>
          <p:cNvPr id="20" name="Скругленный прямоугольник 19"/>
          <p:cNvSpPr/>
          <p:nvPr/>
        </p:nvSpPr>
        <p:spPr>
          <a:xfrm>
            <a:off x="695400" y="1700808"/>
            <a:ext cx="10801200" cy="36724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«Наш Университет –школа активного долголетия»»</a:t>
            </a:r>
          </a:p>
          <a:p>
            <a:pPr algn="ctr"/>
            <a:r>
              <a:rPr lang="ru-RU" sz="4800" dirty="0" smtClean="0"/>
              <a:t> ДК «Строитель» - </a:t>
            </a:r>
            <a:r>
              <a:rPr lang="ru-RU" sz="4800" dirty="0" err="1" smtClean="0"/>
              <a:t>МБУ</a:t>
            </a:r>
            <a:r>
              <a:rPr lang="ru-RU" sz="4800" dirty="0" smtClean="0"/>
              <a:t> «</a:t>
            </a:r>
            <a:r>
              <a:rPr lang="ru-RU" sz="4800" dirty="0" err="1" smtClean="0"/>
              <a:t>КДЦ</a:t>
            </a:r>
            <a:r>
              <a:rPr lang="ru-RU" sz="4800" dirty="0" smtClean="0"/>
              <a:t>» </a:t>
            </a:r>
          </a:p>
          <a:p>
            <a:pPr algn="ctr"/>
            <a:r>
              <a:rPr lang="ru-RU" sz="4800" dirty="0" smtClean="0"/>
              <a:t>Озерский городской округ </a:t>
            </a:r>
          </a:p>
          <a:p>
            <a:pPr algn="ctr"/>
            <a:r>
              <a:rPr lang="ru-RU" sz="4800" dirty="0" smtClean="0"/>
              <a:t>Челябинская область</a:t>
            </a: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911424" y="1844824"/>
            <a:ext cx="10441160" cy="331236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5400" dirty="0" smtClean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  <a:p>
            <a:pPr algn="ctr"/>
            <a:endParaRPr lang="ru-RU" sz="5400" dirty="0" smtClean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9412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-166681"/>
            <a:ext cx="12216680" cy="7052065"/>
            <a:chOff x="0" y="-27384"/>
            <a:chExt cx="12216680" cy="6858000"/>
          </a:xfrm>
        </p:grpSpPr>
        <p:sp>
          <p:nvSpPr>
            <p:cNvPr id="50" name="Rectangle 3"/>
            <p:cNvSpPr/>
            <p:nvPr/>
          </p:nvSpPr>
          <p:spPr>
            <a:xfrm>
              <a:off x="6108340" y="-27384"/>
              <a:ext cx="6108340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9" name="Rectangle 3"/>
            <p:cNvSpPr/>
            <p:nvPr/>
          </p:nvSpPr>
          <p:spPr>
            <a:xfrm>
              <a:off x="0" y="-27384"/>
              <a:ext cx="6108340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25" name="Блок-схема: узел 24"/>
          <p:cNvSpPr/>
          <p:nvPr/>
        </p:nvSpPr>
        <p:spPr>
          <a:xfrm>
            <a:off x="4680525" y="2136229"/>
            <a:ext cx="2561153" cy="2376265"/>
          </a:xfrm>
          <a:prstGeom prst="flowChartConnector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 rot="19779244">
            <a:off x="3909255" y="84394"/>
            <a:ext cx="1607363" cy="2262054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 rot="5989465">
            <a:off x="2755489" y="1646104"/>
            <a:ext cx="1521791" cy="2540376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 rot="2925328">
            <a:off x="3246899" y="3653066"/>
            <a:ext cx="1697330" cy="24920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 rot="18228228">
            <a:off x="7112430" y="3463851"/>
            <a:ext cx="1631480" cy="2532753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 rot="4789347">
            <a:off x="7532463" y="1526899"/>
            <a:ext cx="1557355" cy="2527448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5206989" y="4496898"/>
            <a:ext cx="1715731" cy="2262054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 rot="1527279">
            <a:off x="6162709" y="24764"/>
            <a:ext cx="1607363" cy="2262054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b="1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Блок-схема: узел 11"/>
          <p:cNvSpPr/>
          <p:nvPr/>
        </p:nvSpPr>
        <p:spPr>
          <a:xfrm>
            <a:off x="4932326" y="2370619"/>
            <a:ext cx="2065261" cy="1944216"/>
          </a:xfrm>
          <a:prstGeom prst="flowChartConnector">
            <a:avLst/>
          </a:prstGeom>
          <a:gradFill flip="none" rotWithShape="0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 rot="19779244">
            <a:off x="4223440" y="345046"/>
            <a:ext cx="1296144" cy="223224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 rot="5989465">
            <a:off x="3136557" y="1800168"/>
            <a:ext cx="1296144" cy="2232248"/>
          </a:xfrm>
          <a:prstGeom prst="ellipse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 rot="2925328">
            <a:off x="3627455" y="3648786"/>
            <a:ext cx="1296144" cy="2232248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 rot="18228228">
            <a:off x="7121437" y="3501469"/>
            <a:ext cx="1296144" cy="2232248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 rot="4789347">
            <a:off x="7463599" y="1732137"/>
            <a:ext cx="1296144" cy="223224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5420433" y="4411921"/>
            <a:ext cx="1296144" cy="2232248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 rot="1527279">
            <a:off x="6220423" y="233485"/>
            <a:ext cx="1296144" cy="2232248"/>
          </a:xfrm>
          <a:prstGeom prst="ellipse">
            <a:avLst/>
          </a:prstGeom>
          <a:solidFill>
            <a:srgbClr val="FF6600"/>
          </a:solidFill>
          <a:ln w="38100"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b="1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3543554">
            <a:off x="3709053" y="1171692"/>
            <a:ext cx="22733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«Гармония золотого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возраста</a:t>
            </a:r>
            <a:r>
              <a:rPr lang="ru-RU" b="1" dirty="0">
                <a:solidFill>
                  <a:schemeClr val="bg1"/>
                </a:solidFill>
              </a:rPr>
              <a:t>»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 rot="17808232">
            <a:off x="6017845" y="862114"/>
            <a:ext cx="17012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«</a:t>
            </a:r>
            <a:r>
              <a:rPr lang="ru-RU" b="1" dirty="0" smtClean="0">
                <a:solidFill>
                  <a:schemeClr val="bg1"/>
                </a:solidFill>
              </a:rPr>
              <a:t>Декоративно-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-</a:t>
            </a:r>
            <a:r>
              <a:rPr lang="ru-RU" b="1" dirty="0" smtClean="0">
                <a:solidFill>
                  <a:schemeClr val="bg1"/>
                </a:solidFill>
              </a:rPr>
              <a:t>прикладное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 творчество»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0924424">
            <a:off x="7129190" y="2569704"/>
            <a:ext cx="19649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«Здоровый </a:t>
            </a:r>
            <a:r>
              <a:rPr lang="ru-RU" b="1" dirty="0" smtClean="0">
                <a:solidFill>
                  <a:schemeClr val="bg1"/>
                </a:solidFill>
              </a:rPr>
              <a:t>образ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жизни»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200509">
            <a:off x="6662284" y="4372856"/>
            <a:ext cx="22365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«Информационные 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технологии»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89465">
            <a:off x="2702266" y="2396841"/>
            <a:ext cx="21989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«Садоводство, 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цветоводство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и </a:t>
            </a:r>
            <a:r>
              <a:rPr lang="ru-RU" b="1" dirty="0">
                <a:solidFill>
                  <a:schemeClr val="bg1"/>
                </a:solidFill>
              </a:rPr>
              <a:t>садовый дизайн»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5313954" y="5362009"/>
            <a:ext cx="1563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cs typeface="Times New Roman" pitchFamily="18" charset="0"/>
              </a:rPr>
              <a:t>«Путь к себе»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9044798">
            <a:off x="3400085" y="4583956"/>
            <a:ext cx="1681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«Арт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-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студия»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06125" y="2937718"/>
            <a:ext cx="17099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«УНИВЕРСИТЕТ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 ТРЕТЬЕГО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 ВОЗРАСТА»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1869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/>
          <p:cNvGrpSpPr/>
          <p:nvPr/>
        </p:nvGrpSpPr>
        <p:grpSpPr>
          <a:xfrm>
            <a:off x="4223792" y="0"/>
            <a:ext cx="7992888" cy="6858000"/>
            <a:chOff x="6023992" y="0"/>
            <a:chExt cx="6192688" cy="6858000"/>
          </a:xfrm>
        </p:grpSpPr>
        <p:sp>
          <p:nvSpPr>
            <p:cNvPr id="50" name="Rectangle 3"/>
            <p:cNvSpPr/>
            <p:nvPr/>
          </p:nvSpPr>
          <p:spPr>
            <a:xfrm>
              <a:off x="9120336" y="0"/>
              <a:ext cx="3096344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9" name="Rectangle 3"/>
            <p:cNvSpPr/>
            <p:nvPr/>
          </p:nvSpPr>
          <p:spPr>
            <a:xfrm>
              <a:off x="6023992" y="0"/>
              <a:ext cx="3096344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0" y="0"/>
            <a:ext cx="4223792" cy="6858000"/>
            <a:chOff x="0" y="0"/>
            <a:chExt cx="5999312" cy="6858000"/>
          </a:xfrm>
        </p:grpSpPr>
        <p:sp>
          <p:nvSpPr>
            <p:cNvPr id="51" name="Rectangle 2"/>
            <p:cNvSpPr/>
            <p:nvPr/>
          </p:nvSpPr>
          <p:spPr>
            <a:xfrm>
              <a:off x="2999656" y="0"/>
              <a:ext cx="2999656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" name="Rectangle 2"/>
            <p:cNvSpPr/>
            <p:nvPr/>
          </p:nvSpPr>
          <p:spPr>
            <a:xfrm>
              <a:off x="0" y="0"/>
              <a:ext cx="2999656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40" name="Content Placeholder 2"/>
          <p:cNvSpPr txBox="1">
            <a:spLocks/>
          </p:cNvSpPr>
          <p:nvPr/>
        </p:nvSpPr>
        <p:spPr>
          <a:xfrm>
            <a:off x="107969" y="1488012"/>
            <a:ext cx="3953487" cy="54693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bg1"/>
                </a:solidFill>
              </a:rPr>
              <a:t>На факультете </a:t>
            </a:r>
            <a:r>
              <a:rPr lang="ru-RU" b="1" dirty="0">
                <a:solidFill>
                  <a:schemeClr val="bg1"/>
                </a:solidFill>
              </a:rPr>
              <a:t>«Гармония золотого возраста</a:t>
            </a:r>
            <a:r>
              <a:rPr lang="ru-RU" b="1" dirty="0" smtClean="0">
                <a:solidFill>
                  <a:schemeClr val="bg1"/>
                </a:solidFill>
              </a:rPr>
              <a:t>»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освещаются вопросы </a:t>
            </a:r>
            <a:r>
              <a:rPr lang="ru-RU" sz="2400" dirty="0" smtClean="0">
                <a:solidFill>
                  <a:schemeClr val="bg1"/>
                </a:solidFill>
              </a:rPr>
              <a:t> истории  музыки</a:t>
            </a:r>
            <a:r>
              <a:rPr lang="ru-RU" sz="2400" dirty="0">
                <a:solidFill>
                  <a:schemeClr val="bg1"/>
                </a:solidFill>
              </a:rPr>
              <a:t>, театра, изобразительного искусства, литературы, истории культуры России. Особый интерес вызывают семинары,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где сами </a:t>
            </a:r>
            <a:r>
              <a:rPr lang="ru-RU" sz="2400" dirty="0" smtClean="0">
                <a:solidFill>
                  <a:schemeClr val="bg1"/>
                </a:solidFill>
              </a:rPr>
              <a:t>студенты </a:t>
            </a:r>
            <a:r>
              <a:rPr lang="ru-RU" sz="2400" dirty="0">
                <a:solidFill>
                  <a:schemeClr val="bg1"/>
                </a:solidFill>
              </a:rPr>
              <a:t>выступают в качестве </a:t>
            </a:r>
            <a:r>
              <a:rPr lang="ru-RU" sz="2400" dirty="0" smtClean="0">
                <a:solidFill>
                  <a:schemeClr val="bg1"/>
                </a:solidFill>
              </a:rPr>
              <a:t> режиссеров, артистов</a:t>
            </a:r>
            <a:r>
              <a:rPr lang="ru-RU" sz="2400" dirty="0">
                <a:solidFill>
                  <a:schemeClr val="bg1"/>
                </a:solidFill>
              </a:rPr>
              <a:t>, чтецов и музыкантов.</a:t>
            </a:r>
            <a:endParaRPr lang="en-US" sz="2400" dirty="0">
              <a:solidFill>
                <a:schemeClr val="bg1"/>
              </a:solidFill>
              <a:cs typeface="Times New Roman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161562" y="290801"/>
            <a:ext cx="7966886" cy="727096"/>
            <a:chOff x="2161562" y="290801"/>
            <a:chExt cx="7966886" cy="727096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323935" y="308447"/>
              <a:ext cx="7621139" cy="70945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41" name="Title 1"/>
            <p:cNvSpPr txBox="1">
              <a:spLocks/>
            </p:cNvSpPr>
            <p:nvPr/>
          </p:nvSpPr>
          <p:spPr>
            <a:xfrm>
              <a:off x="2161562" y="290801"/>
              <a:ext cx="7966886" cy="69038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Университет третьего возраста</a:t>
              </a:r>
              <a:endPara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pic>
        <p:nvPicPr>
          <p:cNvPr id="14" name="Picture 2" descr="C:\Users\User\Desktop\Новая папка (2)\0-02-05-ae38e8652bf02de4906dd794171c26dffa55b111e114c9765a20742541f399ae_f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9509" y="3910326"/>
            <a:ext cx="3486691" cy="261501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7" name="Picture 5" descr="F:\Университет третьего возраста\В управление культуры\«Университет третьего возраста»\Фото\Арт-студия\111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64314" y="1150763"/>
            <a:ext cx="3636342" cy="258998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40216" y="3910326"/>
            <a:ext cx="3988311" cy="262363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7808" y="1150763"/>
            <a:ext cx="3829916" cy="2589987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965109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0"/>
          <p:cNvGrpSpPr/>
          <p:nvPr/>
        </p:nvGrpSpPr>
        <p:grpSpPr>
          <a:xfrm>
            <a:off x="4223792" y="0"/>
            <a:ext cx="7992888" cy="6858000"/>
            <a:chOff x="6023992" y="0"/>
            <a:chExt cx="6192688" cy="6858000"/>
          </a:xfrm>
        </p:grpSpPr>
        <p:sp>
          <p:nvSpPr>
            <p:cNvPr id="50" name="Rectangle 3"/>
            <p:cNvSpPr/>
            <p:nvPr/>
          </p:nvSpPr>
          <p:spPr>
            <a:xfrm>
              <a:off x="9120336" y="0"/>
              <a:ext cx="3096344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9" name="Rectangle 3"/>
            <p:cNvSpPr/>
            <p:nvPr/>
          </p:nvSpPr>
          <p:spPr>
            <a:xfrm>
              <a:off x="6023992" y="0"/>
              <a:ext cx="3096344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6" name="Группа 31"/>
          <p:cNvGrpSpPr/>
          <p:nvPr/>
        </p:nvGrpSpPr>
        <p:grpSpPr>
          <a:xfrm>
            <a:off x="0" y="0"/>
            <a:ext cx="4223792" cy="6858000"/>
            <a:chOff x="0" y="0"/>
            <a:chExt cx="5999312" cy="6858000"/>
          </a:xfrm>
        </p:grpSpPr>
        <p:sp>
          <p:nvSpPr>
            <p:cNvPr id="51" name="Rectangle 2"/>
            <p:cNvSpPr/>
            <p:nvPr/>
          </p:nvSpPr>
          <p:spPr>
            <a:xfrm>
              <a:off x="2999656" y="0"/>
              <a:ext cx="2999656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" name="Rectangle 2"/>
            <p:cNvSpPr/>
            <p:nvPr/>
          </p:nvSpPr>
          <p:spPr>
            <a:xfrm>
              <a:off x="0" y="0"/>
              <a:ext cx="2999656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40" name="Content Placeholder 2"/>
          <p:cNvSpPr txBox="1">
            <a:spLocks/>
          </p:cNvSpPr>
          <p:nvPr/>
        </p:nvSpPr>
        <p:spPr>
          <a:xfrm>
            <a:off x="107969" y="1271988"/>
            <a:ext cx="3953487" cy="54693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 smtClean="0">
                <a:solidFill>
                  <a:schemeClr val="bg1"/>
                </a:solidFill>
              </a:rPr>
              <a:t>Ф</a:t>
            </a:r>
            <a:r>
              <a:rPr lang="ru-RU" sz="2200" dirty="0" smtClean="0">
                <a:solidFill>
                  <a:schemeClr val="bg1"/>
                </a:solidFill>
                <a:cs typeface="Andalus" pitchFamily="18" charset="-78"/>
              </a:rPr>
              <a:t>акультет </a:t>
            </a:r>
            <a:r>
              <a:rPr lang="ru-RU" sz="2400" b="1" dirty="0" smtClean="0">
                <a:solidFill>
                  <a:schemeClr val="bg1"/>
                </a:solidFill>
              </a:rPr>
              <a:t>«Декоративно-прикладное творчество»</a:t>
            </a:r>
            <a:r>
              <a:rPr lang="ru-RU" sz="2200" b="1" dirty="0" smtClean="0">
                <a:solidFill>
                  <a:schemeClr val="bg1"/>
                </a:solidFill>
              </a:rPr>
              <a:t>, 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chemeClr val="bg1"/>
                </a:solidFill>
              </a:rPr>
              <a:t>студенты обучаются рукоделию в шести направлениях:</a:t>
            </a:r>
          </a:p>
          <a:p>
            <a:r>
              <a:rPr lang="ru-RU" sz="2200" dirty="0" smtClean="0">
                <a:solidFill>
                  <a:schemeClr val="bg1"/>
                </a:solidFill>
              </a:rPr>
              <a:t>вязание </a:t>
            </a:r>
            <a:r>
              <a:rPr lang="ru-RU" sz="2200" dirty="0" smtClean="0">
                <a:solidFill>
                  <a:schemeClr val="bg1"/>
                </a:solidFill>
              </a:rPr>
              <a:t> пуховых  </a:t>
            </a:r>
            <a:r>
              <a:rPr lang="ru-RU" sz="2200" dirty="0" smtClean="0">
                <a:solidFill>
                  <a:schemeClr val="bg1"/>
                </a:solidFill>
              </a:rPr>
              <a:t>изделий </a:t>
            </a:r>
          </a:p>
          <a:p>
            <a:r>
              <a:rPr lang="ru-RU" sz="2200" dirty="0" smtClean="0">
                <a:solidFill>
                  <a:schemeClr val="bg1"/>
                </a:solidFill>
              </a:rPr>
              <a:t>кройка и шитьё </a:t>
            </a:r>
          </a:p>
          <a:p>
            <a:r>
              <a:rPr lang="ru-RU" sz="2200" dirty="0" smtClean="0">
                <a:solidFill>
                  <a:schemeClr val="bg1"/>
                </a:solidFill>
              </a:rPr>
              <a:t>лоскутная графика </a:t>
            </a:r>
          </a:p>
          <a:p>
            <a:r>
              <a:rPr lang="ru-RU" sz="2200" dirty="0" smtClean="0">
                <a:solidFill>
                  <a:schemeClr val="bg1"/>
                </a:solidFill>
              </a:rPr>
              <a:t>карвинг (украшение стола  овощами и фруктами) </a:t>
            </a:r>
          </a:p>
          <a:p>
            <a:r>
              <a:rPr lang="ru-RU" sz="2200" dirty="0" smtClean="0">
                <a:solidFill>
                  <a:schemeClr val="bg1"/>
                </a:solidFill>
              </a:rPr>
              <a:t>вязание спицами и крючком </a:t>
            </a:r>
          </a:p>
          <a:p>
            <a:r>
              <a:rPr lang="ru-RU" sz="2200" dirty="0" smtClean="0">
                <a:solidFill>
                  <a:schemeClr val="bg1"/>
                </a:solidFill>
              </a:rPr>
              <a:t>оригами </a:t>
            </a:r>
            <a:endParaRPr lang="en-US" sz="22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grpSp>
        <p:nvGrpSpPr>
          <p:cNvPr id="7" name="Группа 1"/>
          <p:cNvGrpSpPr/>
          <p:nvPr/>
        </p:nvGrpSpPr>
        <p:grpSpPr>
          <a:xfrm>
            <a:off x="2161562" y="290801"/>
            <a:ext cx="7966886" cy="727096"/>
            <a:chOff x="2161562" y="290801"/>
            <a:chExt cx="7966886" cy="727096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323935" y="308447"/>
              <a:ext cx="7621139" cy="70945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41" name="Title 1"/>
            <p:cNvSpPr txBox="1">
              <a:spLocks/>
            </p:cNvSpPr>
            <p:nvPr/>
          </p:nvSpPr>
          <p:spPr>
            <a:xfrm>
              <a:off x="2161562" y="290801"/>
              <a:ext cx="7966886" cy="69038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Университет третьего возраста</a:t>
              </a:r>
              <a:endPara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pic>
        <p:nvPicPr>
          <p:cNvPr id="16" name="Picture 2" descr="F:\Университет третьего возраста\В управление культуры\«Университет третьего возраста»\Фото\Декоративно прикладное\IMG_7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9816" y="4077040"/>
            <a:ext cx="3700547" cy="244830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8" name="Picture 3" descr="F:\Университет третьего возраста\В управление культуры\«Университет третьего возраста»\Фото\Декоративно прикладное\2Y2A06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9816" y="1271988"/>
            <a:ext cx="3780000" cy="266106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9" name="Picture 2" descr="1348205942_p9184909_thum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84656" y="1271988"/>
            <a:ext cx="3816000" cy="266106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0" name="Picture 2" descr="img_999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69247" y="4074123"/>
            <a:ext cx="3731409" cy="2451221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65109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0"/>
          <p:cNvGrpSpPr/>
          <p:nvPr/>
        </p:nvGrpSpPr>
        <p:grpSpPr>
          <a:xfrm>
            <a:off x="4223792" y="0"/>
            <a:ext cx="7992888" cy="6858000"/>
            <a:chOff x="6023992" y="0"/>
            <a:chExt cx="6192688" cy="6858000"/>
          </a:xfrm>
        </p:grpSpPr>
        <p:sp>
          <p:nvSpPr>
            <p:cNvPr id="50" name="Rectangle 3"/>
            <p:cNvSpPr/>
            <p:nvPr/>
          </p:nvSpPr>
          <p:spPr>
            <a:xfrm>
              <a:off x="9120336" y="0"/>
              <a:ext cx="3096344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9" name="Rectangle 3"/>
            <p:cNvSpPr/>
            <p:nvPr/>
          </p:nvSpPr>
          <p:spPr>
            <a:xfrm>
              <a:off x="6023992" y="0"/>
              <a:ext cx="3096344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" name="Группа 31"/>
          <p:cNvGrpSpPr/>
          <p:nvPr/>
        </p:nvGrpSpPr>
        <p:grpSpPr>
          <a:xfrm>
            <a:off x="0" y="0"/>
            <a:ext cx="4223792" cy="6858000"/>
            <a:chOff x="0" y="0"/>
            <a:chExt cx="5999312" cy="6858000"/>
          </a:xfrm>
        </p:grpSpPr>
        <p:sp>
          <p:nvSpPr>
            <p:cNvPr id="51" name="Rectangle 2"/>
            <p:cNvSpPr/>
            <p:nvPr/>
          </p:nvSpPr>
          <p:spPr>
            <a:xfrm>
              <a:off x="2999656" y="0"/>
              <a:ext cx="2999656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" name="Rectangle 2"/>
            <p:cNvSpPr/>
            <p:nvPr/>
          </p:nvSpPr>
          <p:spPr>
            <a:xfrm>
              <a:off x="0" y="0"/>
              <a:ext cx="2999656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40" name="Content Placeholder 2"/>
          <p:cNvSpPr txBox="1">
            <a:spLocks/>
          </p:cNvSpPr>
          <p:nvPr/>
        </p:nvSpPr>
        <p:spPr>
          <a:xfrm>
            <a:off x="107969" y="1196752"/>
            <a:ext cx="3953487" cy="54693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200" dirty="0" smtClean="0">
                <a:solidFill>
                  <a:schemeClr val="bg1"/>
                </a:solidFill>
              </a:rPr>
              <a:t>Девиз  факультета </a:t>
            </a:r>
            <a:r>
              <a:rPr lang="ru-RU" sz="2400" b="1" dirty="0" smtClean="0">
                <a:solidFill>
                  <a:schemeClr val="bg1"/>
                </a:solidFill>
              </a:rPr>
              <a:t>«Здоровый образ жизни»</a:t>
            </a:r>
            <a:r>
              <a:rPr lang="ru-RU" sz="2200" b="1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ru-RU" sz="2200" dirty="0" smtClean="0">
                <a:solidFill>
                  <a:schemeClr val="bg1"/>
                </a:solidFill>
              </a:rPr>
              <a:t>	</a:t>
            </a:r>
            <a:r>
              <a:rPr lang="ru-RU" sz="2200" b="1" dirty="0" smtClean="0">
                <a:solidFill>
                  <a:schemeClr val="bg1"/>
                </a:solidFill>
              </a:rPr>
              <a:t>«В нашем возрасте  торопиться опасно, нервничать вредно,    бояться поздно,          остается только жить               в свое удовольствие»</a:t>
            </a:r>
            <a:r>
              <a:rPr lang="ru-RU" sz="2200" dirty="0" smtClean="0">
                <a:solidFill>
                  <a:schemeClr val="bg1"/>
                </a:solidFill>
              </a:rPr>
              <a:t>. </a:t>
            </a:r>
          </a:p>
          <a:p>
            <a:r>
              <a:rPr lang="ru-RU" sz="2200" dirty="0" smtClean="0">
                <a:solidFill>
                  <a:schemeClr val="bg1"/>
                </a:solidFill>
              </a:rPr>
              <a:t>Форма проведения  занятий - тренинги,  беседы, лекции, физические упражнения, просмотр  фильмов, направленные на укрепление здоровья пожилых людей.</a:t>
            </a:r>
            <a:endParaRPr lang="en-US" sz="2200" dirty="0">
              <a:solidFill>
                <a:schemeClr val="bg1"/>
              </a:solidFill>
              <a:cs typeface="Times New Roman" pitchFamily="18" charset="0"/>
            </a:endParaRPr>
          </a:p>
        </p:txBody>
      </p:sp>
      <p:grpSp>
        <p:nvGrpSpPr>
          <p:cNvPr id="5" name="Группа 1"/>
          <p:cNvGrpSpPr/>
          <p:nvPr/>
        </p:nvGrpSpPr>
        <p:grpSpPr>
          <a:xfrm>
            <a:off x="2161562" y="290801"/>
            <a:ext cx="7966886" cy="727096"/>
            <a:chOff x="2161562" y="290801"/>
            <a:chExt cx="7966886" cy="727096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323935" y="308447"/>
              <a:ext cx="7621139" cy="70945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41" name="Title 1"/>
            <p:cNvSpPr txBox="1">
              <a:spLocks/>
            </p:cNvSpPr>
            <p:nvPr/>
          </p:nvSpPr>
          <p:spPr>
            <a:xfrm>
              <a:off x="2161562" y="290801"/>
              <a:ext cx="7966886" cy="69038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Университет третьего возраста</a:t>
              </a:r>
              <a:endPara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pic>
        <p:nvPicPr>
          <p:cNvPr id="21" name="Picture 4" descr="D:\Documents and Settings\Admin\Рабочий стол\Новая папка\ЗОЖ\Слайд3+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4825" y="1196752"/>
            <a:ext cx="4400588" cy="316835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7" name="Picture 3" descr="D:\Documents and Settings\Admin\Рабочий стол\Новая папка\ЗОЖ\Слайд2+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1169" y="3501008"/>
            <a:ext cx="4185471" cy="32129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965109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0"/>
          <p:cNvGrpSpPr/>
          <p:nvPr/>
        </p:nvGrpSpPr>
        <p:grpSpPr>
          <a:xfrm>
            <a:off x="4223792" y="0"/>
            <a:ext cx="7992888" cy="6858000"/>
            <a:chOff x="6023992" y="0"/>
            <a:chExt cx="6192688" cy="6858000"/>
          </a:xfrm>
        </p:grpSpPr>
        <p:sp>
          <p:nvSpPr>
            <p:cNvPr id="50" name="Rectangle 3"/>
            <p:cNvSpPr/>
            <p:nvPr/>
          </p:nvSpPr>
          <p:spPr>
            <a:xfrm>
              <a:off x="9120336" y="0"/>
              <a:ext cx="3096344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9" name="Rectangle 3"/>
            <p:cNvSpPr/>
            <p:nvPr/>
          </p:nvSpPr>
          <p:spPr>
            <a:xfrm>
              <a:off x="6023992" y="0"/>
              <a:ext cx="3096344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" name="Группа 31"/>
          <p:cNvGrpSpPr/>
          <p:nvPr/>
        </p:nvGrpSpPr>
        <p:grpSpPr>
          <a:xfrm>
            <a:off x="0" y="0"/>
            <a:ext cx="4223792" cy="6858000"/>
            <a:chOff x="0" y="0"/>
            <a:chExt cx="5999312" cy="6858000"/>
          </a:xfrm>
        </p:grpSpPr>
        <p:sp>
          <p:nvSpPr>
            <p:cNvPr id="51" name="Rectangle 2"/>
            <p:cNvSpPr/>
            <p:nvPr/>
          </p:nvSpPr>
          <p:spPr>
            <a:xfrm>
              <a:off x="2999656" y="0"/>
              <a:ext cx="2999656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" name="Rectangle 2"/>
            <p:cNvSpPr/>
            <p:nvPr/>
          </p:nvSpPr>
          <p:spPr>
            <a:xfrm>
              <a:off x="0" y="0"/>
              <a:ext cx="2999656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40" name="Content Placeholder 2"/>
          <p:cNvSpPr txBox="1">
            <a:spLocks/>
          </p:cNvSpPr>
          <p:nvPr/>
        </p:nvSpPr>
        <p:spPr>
          <a:xfrm>
            <a:off x="191344" y="1556792"/>
            <a:ext cx="3953487" cy="54693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chemeClr val="bg1"/>
                </a:solidFill>
              </a:rPr>
              <a:t>Цель </a:t>
            </a:r>
            <a:r>
              <a:rPr lang="ru-RU" sz="2000" dirty="0">
                <a:solidFill>
                  <a:schemeClr val="bg1"/>
                </a:solidFill>
              </a:rPr>
              <a:t>факультета </a:t>
            </a:r>
            <a:r>
              <a:rPr lang="ru-RU" sz="2400" b="1" dirty="0" smtClean="0">
                <a:solidFill>
                  <a:schemeClr val="bg1"/>
                </a:solidFill>
              </a:rPr>
              <a:t>«</a:t>
            </a:r>
            <a:r>
              <a:rPr lang="ru-RU" sz="2400" b="1" dirty="0">
                <a:solidFill>
                  <a:schemeClr val="bg1"/>
                </a:solidFill>
              </a:rPr>
              <a:t>Информационные технологии</a:t>
            </a:r>
            <a:r>
              <a:rPr lang="ru-RU" sz="2400" b="1" dirty="0" smtClean="0">
                <a:solidFill>
                  <a:schemeClr val="bg1"/>
                </a:solidFill>
              </a:rPr>
              <a:t>»</a:t>
            </a:r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научить пожилых людей </a:t>
            </a:r>
            <a:r>
              <a:rPr lang="ru-RU" sz="2000" dirty="0">
                <a:solidFill>
                  <a:schemeClr val="bg1"/>
                </a:solidFill>
              </a:rPr>
              <a:t>самостоятельному пользованию персональным компьютером</a:t>
            </a:r>
            <a:r>
              <a:rPr lang="ru-RU" sz="2000" dirty="0" smtClean="0">
                <a:solidFill>
                  <a:schemeClr val="bg1"/>
                </a:solidFill>
              </a:rPr>
              <a:t>,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работе </a:t>
            </a:r>
            <a:r>
              <a:rPr lang="ru-RU" sz="2000" dirty="0">
                <a:solidFill>
                  <a:schemeClr val="bg1"/>
                </a:solidFill>
              </a:rPr>
              <a:t>с интернетом, </a:t>
            </a:r>
            <a:r>
              <a:rPr lang="ru-RU" sz="2000" dirty="0" smtClean="0">
                <a:solidFill>
                  <a:schemeClr val="bg1"/>
                </a:solidFill>
              </a:rPr>
              <a:t>узнать порядок </a:t>
            </a:r>
            <a:r>
              <a:rPr lang="ru-RU" sz="2000" dirty="0">
                <a:solidFill>
                  <a:schemeClr val="bg1"/>
                </a:solidFill>
              </a:rPr>
              <a:t>электронной записи </a:t>
            </a:r>
            <a:r>
              <a:rPr lang="ru-RU" sz="2000" dirty="0" smtClean="0">
                <a:solidFill>
                  <a:schemeClr val="bg1"/>
                </a:solidFill>
              </a:rPr>
              <a:t>к </a:t>
            </a:r>
            <a:r>
              <a:rPr lang="ru-RU" sz="2000" dirty="0">
                <a:solidFill>
                  <a:schemeClr val="bg1"/>
                </a:solidFill>
              </a:rPr>
              <a:t>врачу, </a:t>
            </a:r>
            <a:r>
              <a:rPr lang="ru-RU" sz="2000" dirty="0" smtClean="0">
                <a:solidFill>
                  <a:schemeClr val="bg1"/>
                </a:solidFill>
              </a:rPr>
              <a:t>самостоятельно </a:t>
            </a:r>
            <a:r>
              <a:rPr lang="ru-RU" sz="2000" dirty="0">
                <a:solidFill>
                  <a:schemeClr val="bg1"/>
                </a:solidFill>
              </a:rPr>
              <a:t>создавать </a:t>
            </a:r>
            <a:r>
              <a:rPr lang="ru-RU" sz="2000" dirty="0" smtClean="0">
                <a:solidFill>
                  <a:schemeClr val="bg1"/>
                </a:solidFill>
              </a:rPr>
              <a:t>и </a:t>
            </a:r>
            <a:r>
              <a:rPr lang="ru-RU" sz="2000" dirty="0">
                <a:solidFill>
                  <a:schemeClr val="bg1"/>
                </a:solidFill>
              </a:rPr>
              <a:t>форматировать текстовые документы и сохранять их в памяти компьютера.</a:t>
            </a:r>
            <a:endParaRPr lang="en-US" sz="2000" dirty="0">
              <a:solidFill>
                <a:schemeClr val="bg1"/>
              </a:solidFill>
              <a:cs typeface="Times New Roman" pitchFamily="18" charset="0"/>
            </a:endParaRPr>
          </a:p>
        </p:txBody>
      </p:sp>
      <p:grpSp>
        <p:nvGrpSpPr>
          <p:cNvPr id="5" name="Группа 1"/>
          <p:cNvGrpSpPr/>
          <p:nvPr/>
        </p:nvGrpSpPr>
        <p:grpSpPr>
          <a:xfrm>
            <a:off x="2161562" y="290801"/>
            <a:ext cx="7966886" cy="727096"/>
            <a:chOff x="2161562" y="290801"/>
            <a:chExt cx="7966886" cy="727096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323935" y="308447"/>
              <a:ext cx="7621139" cy="70945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41" name="Title 1"/>
            <p:cNvSpPr txBox="1">
              <a:spLocks/>
            </p:cNvSpPr>
            <p:nvPr/>
          </p:nvSpPr>
          <p:spPr>
            <a:xfrm>
              <a:off x="2161562" y="290801"/>
              <a:ext cx="7966886" cy="69038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Университет третьего возраста</a:t>
              </a:r>
              <a:endPara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pic>
        <p:nvPicPr>
          <p:cNvPr id="14" name="Picture 2" descr="F:\Университет третьего возраста\В управление культуры\«Университет третьего возраста»\Фото\Информационные тех\IMG_7483.JPG"/>
          <p:cNvPicPr>
            <a:picLocks noChangeAspect="1" noChangeArrowheads="1"/>
          </p:cNvPicPr>
          <p:nvPr/>
        </p:nvPicPr>
        <p:blipFill>
          <a:blip r:embed="rId2" cstate="print">
            <a:lum contrast="15000"/>
          </a:blip>
          <a:srcRect/>
          <a:stretch>
            <a:fillRect/>
          </a:stretch>
        </p:blipFill>
        <p:spPr bwMode="auto">
          <a:xfrm>
            <a:off x="4439816" y="1314455"/>
            <a:ext cx="3400509" cy="255038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6" name="Рисунок 1" descr="http://kometa-news.ru/wp-content/uploads/2018/06/tass_6962431-660x330.jpg"/>
          <p:cNvPicPr>
            <a:picLocks noChangeAspect="1" noChangeArrowheads="1"/>
          </p:cNvPicPr>
          <p:nvPr/>
        </p:nvPicPr>
        <p:blipFill rotWithShape="1">
          <a:blip r:embed="rId3" cstate="print"/>
          <a:srcRect r="6530"/>
          <a:stretch/>
        </p:blipFill>
        <p:spPr bwMode="auto">
          <a:xfrm>
            <a:off x="7985901" y="4005064"/>
            <a:ext cx="4014755" cy="242205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8" name="Рисунок 4" descr="https://mguu.ru/wp-content/uploads/2016/12/E94A34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68208" y="1305675"/>
            <a:ext cx="4021426" cy="2559161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0" name="Picture 3" descr="F:\Университет третьего возраста\Университет (отбор)\Информационные тех\004-20171123_060608188_iOS.jpg"/>
          <p:cNvPicPr>
            <a:picLocks noChangeAspect="1" noChangeArrowheads="1"/>
          </p:cNvPicPr>
          <p:nvPr/>
        </p:nvPicPr>
        <p:blipFill rotWithShape="1">
          <a:blip r:embed="rId5" cstate="print"/>
          <a:srcRect t="8562" b="8677"/>
          <a:stretch/>
        </p:blipFill>
        <p:spPr bwMode="auto">
          <a:xfrm>
            <a:off x="4439947" y="4005063"/>
            <a:ext cx="3400378" cy="242205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0246082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0"/>
          <p:cNvGrpSpPr/>
          <p:nvPr/>
        </p:nvGrpSpPr>
        <p:grpSpPr>
          <a:xfrm>
            <a:off x="4223792" y="0"/>
            <a:ext cx="7992888" cy="6858000"/>
            <a:chOff x="6023992" y="0"/>
            <a:chExt cx="6192688" cy="6858000"/>
          </a:xfrm>
        </p:grpSpPr>
        <p:sp>
          <p:nvSpPr>
            <p:cNvPr id="50" name="Rectangle 3"/>
            <p:cNvSpPr/>
            <p:nvPr/>
          </p:nvSpPr>
          <p:spPr>
            <a:xfrm>
              <a:off x="9120336" y="0"/>
              <a:ext cx="3096344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9" name="Rectangle 3"/>
            <p:cNvSpPr/>
            <p:nvPr/>
          </p:nvSpPr>
          <p:spPr>
            <a:xfrm>
              <a:off x="6023992" y="0"/>
              <a:ext cx="3096344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" name="Группа 31"/>
          <p:cNvGrpSpPr/>
          <p:nvPr/>
        </p:nvGrpSpPr>
        <p:grpSpPr>
          <a:xfrm>
            <a:off x="0" y="0"/>
            <a:ext cx="4223792" cy="6858000"/>
            <a:chOff x="0" y="0"/>
            <a:chExt cx="5999312" cy="6858000"/>
          </a:xfrm>
        </p:grpSpPr>
        <p:sp>
          <p:nvSpPr>
            <p:cNvPr id="51" name="Rectangle 2"/>
            <p:cNvSpPr/>
            <p:nvPr/>
          </p:nvSpPr>
          <p:spPr>
            <a:xfrm>
              <a:off x="2999656" y="0"/>
              <a:ext cx="2999656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" name="Rectangle 2"/>
            <p:cNvSpPr/>
            <p:nvPr/>
          </p:nvSpPr>
          <p:spPr>
            <a:xfrm>
              <a:off x="0" y="0"/>
              <a:ext cx="2999656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40" name="Content Placeholder 2"/>
          <p:cNvSpPr txBox="1">
            <a:spLocks/>
          </p:cNvSpPr>
          <p:nvPr/>
        </p:nvSpPr>
        <p:spPr>
          <a:xfrm>
            <a:off x="107969" y="1271988"/>
            <a:ext cx="3953487" cy="54693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chemeClr val="bg1"/>
                </a:solidFill>
              </a:rPr>
              <a:t>Студенты факультета </a:t>
            </a:r>
            <a:r>
              <a:rPr lang="ru-RU" sz="2400" b="1" dirty="0">
                <a:solidFill>
                  <a:schemeClr val="bg1"/>
                </a:solidFill>
              </a:rPr>
              <a:t>«Садоводство, цветоводство и </a:t>
            </a:r>
            <a:r>
              <a:rPr lang="ru-RU" sz="2400" b="1" dirty="0" smtClean="0">
                <a:solidFill>
                  <a:schemeClr val="bg1"/>
                </a:solidFill>
              </a:rPr>
              <a:t>дизайн садового участка»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учатся </a:t>
            </a:r>
            <a:r>
              <a:rPr lang="ru-RU" sz="2000" dirty="0">
                <a:solidFill>
                  <a:schemeClr val="bg1"/>
                </a:solidFill>
              </a:rPr>
              <a:t>обработке деревьев и кустарников, узнают о совместимости огородных культур, о </a:t>
            </a:r>
            <a:r>
              <a:rPr lang="ru-RU" sz="2000" dirty="0" smtClean="0">
                <a:solidFill>
                  <a:schemeClr val="bg1"/>
                </a:solidFill>
              </a:rPr>
              <a:t>том, </a:t>
            </a:r>
            <a:r>
              <a:rPr lang="ru-RU" sz="2000" dirty="0">
                <a:solidFill>
                  <a:schemeClr val="bg1"/>
                </a:solidFill>
              </a:rPr>
              <a:t>как заботится о цветах в </a:t>
            </a:r>
            <a:r>
              <a:rPr lang="ru-RU" sz="2000" dirty="0" smtClean="0">
                <a:solidFill>
                  <a:schemeClr val="bg1"/>
                </a:solidFill>
              </a:rPr>
              <a:t>доме и в саду, знакомятся с дизайном садовых участков. Особенно интересна  для студентов тема юридических </a:t>
            </a:r>
            <a:r>
              <a:rPr lang="ru-RU" sz="2000" dirty="0">
                <a:solidFill>
                  <a:schemeClr val="bg1"/>
                </a:solidFill>
              </a:rPr>
              <a:t>аспектов правовой деятельности садового товарищества.</a:t>
            </a:r>
            <a:endParaRPr lang="en-US" sz="2000" dirty="0">
              <a:solidFill>
                <a:schemeClr val="bg1"/>
              </a:solidFill>
              <a:cs typeface="Times New Roman" pitchFamily="18" charset="0"/>
            </a:endParaRPr>
          </a:p>
        </p:txBody>
      </p:sp>
      <p:grpSp>
        <p:nvGrpSpPr>
          <p:cNvPr id="5" name="Группа 1"/>
          <p:cNvGrpSpPr/>
          <p:nvPr/>
        </p:nvGrpSpPr>
        <p:grpSpPr>
          <a:xfrm>
            <a:off x="2161562" y="290801"/>
            <a:ext cx="7966886" cy="727096"/>
            <a:chOff x="2161562" y="290801"/>
            <a:chExt cx="7966886" cy="727096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323935" y="308447"/>
              <a:ext cx="7621139" cy="70945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1" name="Title 1"/>
            <p:cNvSpPr txBox="1">
              <a:spLocks/>
            </p:cNvSpPr>
            <p:nvPr/>
          </p:nvSpPr>
          <p:spPr>
            <a:xfrm>
              <a:off x="2161562" y="290801"/>
              <a:ext cx="7966886" cy="69038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Университет третьего возраста</a:t>
              </a:r>
              <a:endPara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pic>
        <p:nvPicPr>
          <p:cNvPr id="17" name="Picture 2" descr="D:\Documents and Settings\Admin\Рабочий стол\Новая папка\Садоводство\IMG_0799.JPG"/>
          <p:cNvPicPr>
            <a:picLocks noChangeAspect="1" noChangeArrowheads="1"/>
          </p:cNvPicPr>
          <p:nvPr/>
        </p:nvPicPr>
        <p:blipFill rotWithShape="1">
          <a:blip r:embed="rId2" cstate="print"/>
          <a:srcRect l="3991" b="16814"/>
          <a:stretch/>
        </p:blipFill>
        <p:spPr bwMode="auto">
          <a:xfrm>
            <a:off x="4433918" y="4019967"/>
            <a:ext cx="3606298" cy="236136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21" name="Picture 2" descr="D:\Documents and Settings\Admin\Рабочий стол\Новая папка\Путь к себе\IMG_7554.JPG"/>
          <p:cNvPicPr>
            <a:picLocks noChangeAspect="1" noChangeArrowheads="1"/>
          </p:cNvPicPr>
          <p:nvPr/>
        </p:nvPicPr>
        <p:blipFill rotWithShape="1">
          <a:blip r:embed="rId3" cstate="print"/>
          <a:srcRect t="15163" r="6376"/>
          <a:stretch/>
        </p:blipFill>
        <p:spPr bwMode="auto">
          <a:xfrm>
            <a:off x="8184232" y="4019967"/>
            <a:ext cx="3835139" cy="236136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9" name="Picture 3" descr="D:\Documents and Settings\Admin\Рабочий стол\Новая папка\Садоводство\001 (4).JPG"/>
          <p:cNvPicPr>
            <a:picLocks noChangeAspect="1" noChangeArrowheads="1"/>
          </p:cNvPicPr>
          <p:nvPr/>
        </p:nvPicPr>
        <p:blipFill rotWithShape="1">
          <a:blip r:embed="rId4" cstate="print"/>
          <a:srcRect t="5790" b="841"/>
          <a:stretch/>
        </p:blipFill>
        <p:spPr bwMode="auto">
          <a:xfrm>
            <a:off x="6156662" y="1268760"/>
            <a:ext cx="3675405" cy="259228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5614520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0"/>
          <p:cNvGrpSpPr/>
          <p:nvPr/>
        </p:nvGrpSpPr>
        <p:grpSpPr>
          <a:xfrm>
            <a:off x="4223792" y="0"/>
            <a:ext cx="7992888" cy="6858000"/>
            <a:chOff x="6023992" y="0"/>
            <a:chExt cx="6192688" cy="6858000"/>
          </a:xfrm>
        </p:grpSpPr>
        <p:sp>
          <p:nvSpPr>
            <p:cNvPr id="50" name="Rectangle 3"/>
            <p:cNvSpPr/>
            <p:nvPr/>
          </p:nvSpPr>
          <p:spPr>
            <a:xfrm>
              <a:off x="9120336" y="0"/>
              <a:ext cx="3096344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9" name="Rectangle 3"/>
            <p:cNvSpPr/>
            <p:nvPr/>
          </p:nvSpPr>
          <p:spPr>
            <a:xfrm>
              <a:off x="6023992" y="0"/>
              <a:ext cx="3096344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" name="Группа 31"/>
          <p:cNvGrpSpPr/>
          <p:nvPr/>
        </p:nvGrpSpPr>
        <p:grpSpPr>
          <a:xfrm>
            <a:off x="0" y="0"/>
            <a:ext cx="4223792" cy="6858000"/>
            <a:chOff x="0" y="0"/>
            <a:chExt cx="5999312" cy="6858000"/>
          </a:xfrm>
        </p:grpSpPr>
        <p:sp>
          <p:nvSpPr>
            <p:cNvPr id="51" name="Rectangle 2"/>
            <p:cNvSpPr/>
            <p:nvPr/>
          </p:nvSpPr>
          <p:spPr>
            <a:xfrm>
              <a:off x="2999656" y="0"/>
              <a:ext cx="2999656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" name="Rectangle 2"/>
            <p:cNvSpPr/>
            <p:nvPr/>
          </p:nvSpPr>
          <p:spPr>
            <a:xfrm>
              <a:off x="0" y="0"/>
              <a:ext cx="2999656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40" name="Content Placeholder 2"/>
          <p:cNvSpPr txBox="1">
            <a:spLocks/>
          </p:cNvSpPr>
          <p:nvPr/>
        </p:nvSpPr>
        <p:spPr>
          <a:xfrm>
            <a:off x="107969" y="1268760"/>
            <a:ext cx="3953487" cy="54693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chemeClr val="bg1"/>
                </a:solidFill>
                <a:cs typeface="Times New Roman" pitchFamily="18" charset="0"/>
              </a:rPr>
              <a:t>На факультете </a:t>
            </a:r>
            <a:r>
              <a:rPr lang="ru-RU" sz="2400" b="1" dirty="0">
                <a:solidFill>
                  <a:schemeClr val="bg1"/>
                </a:solidFill>
                <a:cs typeface="Times New Roman" pitchFamily="18" charset="0"/>
              </a:rPr>
              <a:t>«Путь к себе» </a:t>
            </a:r>
            <a:r>
              <a:rPr lang="ru-RU" sz="2000" dirty="0">
                <a:solidFill>
                  <a:schemeClr val="bg1"/>
                </a:solidFill>
                <a:cs typeface="Times New Roman" pitchFamily="18" charset="0"/>
              </a:rPr>
              <a:t>люди пожилого возраста </a:t>
            </a:r>
            <a:r>
              <a:rPr lang="ru-RU" sz="2000" dirty="0" smtClean="0">
                <a:solidFill>
                  <a:schemeClr val="bg1"/>
                </a:solidFill>
                <a:cs typeface="Times New Roman" pitchFamily="18" charset="0"/>
              </a:rPr>
              <a:t>знакомятся с основам </a:t>
            </a:r>
            <a:r>
              <a:rPr lang="ru-RU" sz="2000" dirty="0">
                <a:solidFill>
                  <a:schemeClr val="bg1"/>
                </a:solidFill>
                <a:cs typeface="Times New Roman" pitchFamily="18" charset="0"/>
              </a:rPr>
              <a:t>психологии  семейных отношений</a:t>
            </a:r>
            <a:r>
              <a:rPr lang="ru-RU" sz="2000" dirty="0" smtClean="0">
                <a:solidFill>
                  <a:schemeClr val="bg1"/>
                </a:solidFill>
                <a:cs typeface="Times New Roman" pitchFamily="18" charset="0"/>
              </a:rPr>
              <a:t>, получают практические советы по саморегуляции при конфликтах и стрессах, </a:t>
            </a:r>
            <a:r>
              <a:rPr lang="ru-RU" sz="2000" dirty="0">
                <a:solidFill>
                  <a:schemeClr val="bg1"/>
                </a:solidFill>
                <a:cs typeface="Times New Roman" pitchFamily="18" charset="0"/>
              </a:rPr>
              <a:t>изучают </a:t>
            </a:r>
            <a:r>
              <a:rPr lang="ru-RU" sz="2000" dirty="0" smtClean="0">
                <a:solidFill>
                  <a:schemeClr val="bg1"/>
                </a:solidFill>
                <a:cs typeface="Times New Roman" pitchFamily="18" charset="0"/>
              </a:rPr>
              <a:t>вопросы  </a:t>
            </a:r>
            <a:r>
              <a:rPr lang="ru-RU" sz="2000" dirty="0">
                <a:solidFill>
                  <a:schemeClr val="bg1"/>
                </a:solidFill>
                <a:cs typeface="Times New Roman" pitchFamily="18" charset="0"/>
              </a:rPr>
              <a:t>взаимодействия с людьми своего возраста и молодым </a:t>
            </a:r>
            <a:r>
              <a:rPr lang="ru-RU" sz="2000" dirty="0" smtClean="0">
                <a:solidFill>
                  <a:schemeClr val="bg1"/>
                </a:solidFill>
                <a:cs typeface="Times New Roman" pitchFamily="18" charset="0"/>
              </a:rPr>
              <a:t>поколением. Занятия проходят в формате психологических </a:t>
            </a:r>
            <a:r>
              <a:rPr lang="ru-RU" sz="2000" dirty="0" smtClean="0">
                <a:solidFill>
                  <a:schemeClr val="bg1"/>
                </a:solidFill>
                <a:cs typeface="Times New Roman" pitchFamily="18" charset="0"/>
              </a:rPr>
              <a:t>тренингов, </a:t>
            </a:r>
            <a:r>
              <a:rPr lang="ru-RU" sz="2000" dirty="0" smtClean="0">
                <a:solidFill>
                  <a:schemeClr val="bg1"/>
                </a:solidFill>
                <a:cs typeface="Times New Roman" pitchFamily="18" charset="0"/>
              </a:rPr>
              <a:t>видео </a:t>
            </a:r>
            <a:r>
              <a:rPr lang="ru-RU" sz="2000" dirty="0" smtClean="0">
                <a:solidFill>
                  <a:schemeClr val="bg1"/>
                </a:solidFill>
                <a:cs typeface="Times New Roman" pitchFamily="18" charset="0"/>
              </a:rPr>
              <a:t>–лекций, консультаций</a:t>
            </a:r>
            <a:endParaRPr lang="ru-RU" sz="20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  <a:cs typeface="Times New Roman" pitchFamily="18" charset="0"/>
              </a:rPr>
              <a:t>«Пенсионеры </a:t>
            </a:r>
            <a:r>
              <a:rPr lang="ru-RU" sz="2000" dirty="0" smtClean="0">
                <a:solidFill>
                  <a:schemeClr val="bg1"/>
                </a:solidFill>
                <a:cs typeface="Times New Roman" pitchFamily="18" charset="0"/>
              </a:rPr>
              <a:t>- учатся в своем возрасте быть </a:t>
            </a:r>
            <a:r>
              <a:rPr lang="ru-RU" sz="2000" dirty="0" smtClean="0">
                <a:solidFill>
                  <a:schemeClr val="bg1"/>
                </a:solidFill>
                <a:cs typeface="Times New Roman" pitchFamily="18" charset="0"/>
              </a:rPr>
              <a:t>счастливыми»</a:t>
            </a:r>
            <a:endParaRPr lang="en-US" sz="2000" dirty="0">
              <a:solidFill>
                <a:schemeClr val="bg1"/>
              </a:solidFill>
              <a:cs typeface="Times New Roman" pitchFamily="18" charset="0"/>
            </a:endParaRPr>
          </a:p>
        </p:txBody>
      </p:sp>
      <p:grpSp>
        <p:nvGrpSpPr>
          <p:cNvPr id="5" name="Группа 1"/>
          <p:cNvGrpSpPr/>
          <p:nvPr/>
        </p:nvGrpSpPr>
        <p:grpSpPr>
          <a:xfrm>
            <a:off x="2161562" y="290801"/>
            <a:ext cx="7966886" cy="727096"/>
            <a:chOff x="2161562" y="290801"/>
            <a:chExt cx="7966886" cy="727096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323935" y="308447"/>
              <a:ext cx="7621139" cy="70945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1" name="Title 1"/>
            <p:cNvSpPr txBox="1">
              <a:spLocks/>
            </p:cNvSpPr>
            <p:nvPr/>
          </p:nvSpPr>
          <p:spPr>
            <a:xfrm>
              <a:off x="2161562" y="290801"/>
              <a:ext cx="7966886" cy="69038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Университет третьего возраста</a:t>
              </a:r>
              <a:endPara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pic>
        <p:nvPicPr>
          <p:cNvPr id="16" name="Picture 5" descr="D:\Documents and Settings\Admin\Рабочий стол\Новая папка\Путь к себе\001 (1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9856" y="1484784"/>
            <a:ext cx="3916436" cy="267318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20" name="Picture 2" descr="image-3"/>
          <p:cNvPicPr>
            <a:picLocks noChangeAspect="1" noChangeArrowheads="1"/>
          </p:cNvPicPr>
          <p:nvPr/>
        </p:nvPicPr>
        <p:blipFill rotWithShape="1">
          <a:blip r:embed="rId3" cstate="print"/>
          <a:srcRect l="20624" r="22651" b="48526"/>
          <a:stretch/>
        </p:blipFill>
        <p:spPr bwMode="auto">
          <a:xfrm>
            <a:off x="7968208" y="3645024"/>
            <a:ext cx="3706191" cy="2522351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6268792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0"/>
          <p:cNvGrpSpPr/>
          <p:nvPr/>
        </p:nvGrpSpPr>
        <p:grpSpPr>
          <a:xfrm>
            <a:off x="4231602" y="-27384"/>
            <a:ext cx="7992888" cy="6885384"/>
            <a:chOff x="6023992" y="0"/>
            <a:chExt cx="6192688" cy="6858000"/>
          </a:xfrm>
        </p:grpSpPr>
        <p:sp>
          <p:nvSpPr>
            <p:cNvPr id="50" name="Rectangle 3"/>
            <p:cNvSpPr/>
            <p:nvPr/>
          </p:nvSpPr>
          <p:spPr>
            <a:xfrm>
              <a:off x="9120336" y="0"/>
              <a:ext cx="3096344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9" name="Rectangle 3"/>
            <p:cNvSpPr/>
            <p:nvPr/>
          </p:nvSpPr>
          <p:spPr>
            <a:xfrm>
              <a:off x="6023992" y="0"/>
              <a:ext cx="3096344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" name="Группа 31"/>
          <p:cNvGrpSpPr/>
          <p:nvPr/>
        </p:nvGrpSpPr>
        <p:grpSpPr>
          <a:xfrm>
            <a:off x="0" y="0"/>
            <a:ext cx="4223792" cy="6858000"/>
            <a:chOff x="0" y="0"/>
            <a:chExt cx="5999312" cy="6858000"/>
          </a:xfrm>
        </p:grpSpPr>
        <p:sp>
          <p:nvSpPr>
            <p:cNvPr id="51" name="Rectangle 2"/>
            <p:cNvSpPr/>
            <p:nvPr/>
          </p:nvSpPr>
          <p:spPr>
            <a:xfrm>
              <a:off x="2999656" y="0"/>
              <a:ext cx="2999656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" name="Rectangle 2"/>
            <p:cNvSpPr/>
            <p:nvPr/>
          </p:nvSpPr>
          <p:spPr>
            <a:xfrm>
              <a:off x="0" y="0"/>
              <a:ext cx="2999656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40" name="Content Placeholder 2"/>
          <p:cNvSpPr txBox="1">
            <a:spLocks/>
          </p:cNvSpPr>
          <p:nvPr/>
        </p:nvSpPr>
        <p:spPr>
          <a:xfrm>
            <a:off x="107969" y="1271988"/>
            <a:ext cx="3953487" cy="54693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chemeClr val="bg1"/>
                </a:solidFill>
              </a:rPr>
              <a:t>Направление деятельности факультета </a:t>
            </a:r>
            <a:r>
              <a:rPr lang="ru-RU" sz="2400" b="1" dirty="0">
                <a:solidFill>
                  <a:schemeClr val="bg1"/>
                </a:solidFill>
              </a:rPr>
              <a:t>«Арт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-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студия» </a:t>
            </a:r>
            <a:r>
              <a:rPr lang="ru-RU" sz="2000" dirty="0">
                <a:solidFill>
                  <a:schemeClr val="bg1"/>
                </a:solidFill>
              </a:rPr>
              <a:t>- </a:t>
            </a:r>
            <a:r>
              <a:rPr lang="ru-RU" sz="2000" dirty="0" smtClean="0">
                <a:solidFill>
                  <a:schemeClr val="bg1"/>
                </a:solidFill>
              </a:rPr>
              <a:t>это выявление </a:t>
            </a:r>
            <a:r>
              <a:rPr lang="ru-RU" sz="2000" dirty="0">
                <a:solidFill>
                  <a:schemeClr val="bg1"/>
                </a:solidFill>
              </a:rPr>
              <a:t>и развитие творческого потенциала людей старшего </a:t>
            </a:r>
            <a:r>
              <a:rPr lang="ru-RU" sz="2000" dirty="0" smtClean="0">
                <a:solidFill>
                  <a:schemeClr val="bg1"/>
                </a:solidFill>
              </a:rPr>
              <a:t>поколения.</a:t>
            </a: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На  </a:t>
            </a:r>
            <a:r>
              <a:rPr lang="ru-RU" sz="2000" dirty="0">
                <a:solidFill>
                  <a:schemeClr val="bg1"/>
                </a:solidFill>
              </a:rPr>
              <a:t>факультете </a:t>
            </a:r>
            <a:r>
              <a:rPr lang="ru-RU" sz="2000" dirty="0" smtClean="0">
                <a:solidFill>
                  <a:schemeClr val="bg1"/>
                </a:solidFill>
              </a:rPr>
              <a:t>студенты 60 +  </a:t>
            </a:r>
            <a:r>
              <a:rPr lang="ru-RU" sz="2000" dirty="0">
                <a:solidFill>
                  <a:schemeClr val="bg1"/>
                </a:solidFill>
              </a:rPr>
              <a:t>занимаются хореографией,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вокалом,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обучаются театральному мастерству и </a:t>
            </a:r>
            <a:r>
              <a:rPr lang="ru-RU" sz="2000" dirty="0" smtClean="0">
                <a:solidFill>
                  <a:schemeClr val="bg1"/>
                </a:solidFill>
              </a:rPr>
              <a:t>игре </a:t>
            </a:r>
            <a:r>
              <a:rPr lang="ru-RU" sz="2000" dirty="0">
                <a:solidFill>
                  <a:schemeClr val="bg1"/>
                </a:solidFill>
              </a:rPr>
              <a:t>на музыкальных инструментах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2000" dirty="0" smtClean="0">
                <a:solidFill>
                  <a:schemeClr val="bg1"/>
                </a:solidFill>
                <a:cs typeface="Times New Roman" pitchFamily="18" charset="0"/>
              </a:rPr>
              <a:t>Свои полученные знания демонстрируют на мероприятиях, которые регулярно проходят в ДК «Строитель»для людей старшего возраста</a:t>
            </a:r>
            <a:endParaRPr lang="en-US" sz="2000" dirty="0">
              <a:solidFill>
                <a:schemeClr val="bg1"/>
              </a:solidFill>
              <a:cs typeface="Times New Roman" pitchFamily="18" charset="0"/>
            </a:endParaRPr>
          </a:p>
        </p:txBody>
      </p:sp>
      <p:grpSp>
        <p:nvGrpSpPr>
          <p:cNvPr id="5" name="Группа 1"/>
          <p:cNvGrpSpPr/>
          <p:nvPr/>
        </p:nvGrpSpPr>
        <p:grpSpPr>
          <a:xfrm>
            <a:off x="2161562" y="290801"/>
            <a:ext cx="7966886" cy="727096"/>
            <a:chOff x="2161562" y="290801"/>
            <a:chExt cx="7966886" cy="727096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323935" y="308447"/>
              <a:ext cx="7621139" cy="70945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1" name="Title 1"/>
            <p:cNvSpPr txBox="1">
              <a:spLocks/>
            </p:cNvSpPr>
            <p:nvPr/>
          </p:nvSpPr>
          <p:spPr>
            <a:xfrm>
              <a:off x="2161562" y="290801"/>
              <a:ext cx="7966886" cy="69038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Университет третьего возраста</a:t>
              </a:r>
              <a:endPara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pic>
        <p:nvPicPr>
          <p:cNvPr id="17" name="Picture 4" descr="F:\Университет третьего возраста\В управление культуры\«Университет третьего возраста»\Фото\Арт-студия\2Y2A0211.JPG"/>
          <p:cNvPicPr>
            <a:picLocks noChangeAspect="1" noChangeArrowheads="1"/>
          </p:cNvPicPr>
          <p:nvPr/>
        </p:nvPicPr>
        <p:blipFill rotWithShape="1">
          <a:blip r:embed="rId2" cstate="print"/>
          <a:srcRect l="3064" t="3726" r="4830" b="4381"/>
          <a:stretch/>
        </p:blipFill>
        <p:spPr bwMode="auto">
          <a:xfrm>
            <a:off x="9408368" y="4653136"/>
            <a:ext cx="2334640" cy="155220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9" name="Picture 3" descr="F:\Университет третьего возраста\В управление культуры\«Университет третьего возраста»\Фото\Университет Созидание. Окончание 1-го семестра.15.12.2017\2Y2A0741.JPG"/>
          <p:cNvPicPr>
            <a:picLocks noChangeAspect="1" noChangeArrowheads="1"/>
          </p:cNvPicPr>
          <p:nvPr/>
        </p:nvPicPr>
        <p:blipFill rotWithShape="1">
          <a:blip r:embed="rId3" cstate="print"/>
          <a:srcRect r="35607"/>
          <a:stretch/>
        </p:blipFill>
        <p:spPr bwMode="auto">
          <a:xfrm>
            <a:off x="4943872" y="4221088"/>
            <a:ext cx="2088233" cy="202157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24" name="Рисунок 9" descr="Озёрск74.ру фото А.Лёшкина 010.jpg"/>
          <p:cNvPicPr>
            <a:picLocks noChangeAspect="1" noChangeArrowheads="1"/>
          </p:cNvPicPr>
          <p:nvPr/>
        </p:nvPicPr>
        <p:blipFill rotWithShape="1">
          <a:blip r:embed="rId4" cstate="print"/>
          <a:srcRect l="3132" r="24221" b="4436"/>
          <a:stretch/>
        </p:blipFill>
        <p:spPr bwMode="auto">
          <a:xfrm>
            <a:off x="9754624" y="2647980"/>
            <a:ext cx="1958000" cy="1717124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1" name="Picture 2" descr="D:\Documents and Settings\Admin\Рабочий стол\Новая папка\Арт-студия\IMG_6483.JPG"/>
          <p:cNvPicPr>
            <a:picLocks noChangeAspect="1" noChangeArrowheads="1"/>
          </p:cNvPicPr>
          <p:nvPr/>
        </p:nvPicPr>
        <p:blipFill rotWithShape="1">
          <a:blip r:embed="rId5" cstate="print"/>
          <a:srcRect l="7201"/>
          <a:stretch/>
        </p:blipFill>
        <p:spPr bwMode="auto">
          <a:xfrm>
            <a:off x="6935070" y="1359825"/>
            <a:ext cx="2591426" cy="179007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22" name="Picture 3" descr="D:\Documents and Settings\Admin\Рабочий стол\Новая папка\Арт-студия\6.JPG"/>
          <p:cNvPicPr>
            <a:picLocks noChangeAspect="1" noChangeArrowheads="1"/>
          </p:cNvPicPr>
          <p:nvPr/>
        </p:nvPicPr>
        <p:blipFill rotWithShape="1">
          <a:blip r:embed="rId6" cstate="print"/>
          <a:srcRect l="18817" r="10130"/>
          <a:stretch/>
        </p:blipFill>
        <p:spPr bwMode="auto">
          <a:xfrm>
            <a:off x="4799856" y="2233498"/>
            <a:ext cx="1944217" cy="172819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23" name="Picture 4" descr="F:\Университет третьего возраста\Университет (отбор)\Арт-студия\Озёрск74.ру фото А.Лёшкина 0025.jpg"/>
          <p:cNvPicPr>
            <a:picLocks noChangeAspect="1" noChangeArrowheads="1"/>
          </p:cNvPicPr>
          <p:nvPr/>
        </p:nvPicPr>
        <p:blipFill rotWithShape="1">
          <a:blip r:embed="rId7" cstate="print"/>
          <a:srcRect l="20889" r="19111"/>
          <a:stretch/>
        </p:blipFill>
        <p:spPr bwMode="auto">
          <a:xfrm>
            <a:off x="7464152" y="3645024"/>
            <a:ext cx="1512168" cy="172748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1950954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30"/>
          <p:cNvGrpSpPr/>
          <p:nvPr/>
        </p:nvGrpSpPr>
        <p:grpSpPr>
          <a:xfrm>
            <a:off x="4007768" y="-27384"/>
            <a:ext cx="8216722" cy="6885384"/>
            <a:chOff x="6023992" y="0"/>
            <a:chExt cx="6192688" cy="6858000"/>
          </a:xfrm>
        </p:grpSpPr>
        <p:sp>
          <p:nvSpPr>
            <p:cNvPr id="22" name="Rectangle 3"/>
            <p:cNvSpPr/>
            <p:nvPr/>
          </p:nvSpPr>
          <p:spPr>
            <a:xfrm>
              <a:off x="9120336" y="0"/>
              <a:ext cx="3096344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23" name="Rectangle 3"/>
            <p:cNvSpPr/>
            <p:nvPr/>
          </p:nvSpPr>
          <p:spPr>
            <a:xfrm>
              <a:off x="6023992" y="0"/>
              <a:ext cx="3096344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2" name="Группа 30"/>
          <p:cNvGrpSpPr/>
          <p:nvPr/>
        </p:nvGrpSpPr>
        <p:grpSpPr>
          <a:xfrm>
            <a:off x="14592944" y="332656"/>
            <a:ext cx="8000698" cy="6885384"/>
            <a:chOff x="6023992" y="0"/>
            <a:chExt cx="6192688" cy="6858000"/>
          </a:xfrm>
        </p:grpSpPr>
        <p:sp>
          <p:nvSpPr>
            <p:cNvPr id="50" name="Rectangle 3"/>
            <p:cNvSpPr/>
            <p:nvPr/>
          </p:nvSpPr>
          <p:spPr>
            <a:xfrm>
              <a:off x="9120336" y="0"/>
              <a:ext cx="3096344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49" name="Rectangle 3"/>
            <p:cNvSpPr/>
            <p:nvPr/>
          </p:nvSpPr>
          <p:spPr>
            <a:xfrm>
              <a:off x="6023992" y="0"/>
              <a:ext cx="3096344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51" name="Rectangle 2"/>
          <p:cNvSpPr/>
          <p:nvPr/>
        </p:nvSpPr>
        <p:spPr>
          <a:xfrm>
            <a:off x="0" y="0"/>
            <a:ext cx="4048412" cy="68853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Rectangle 2"/>
          <p:cNvSpPr/>
          <p:nvPr/>
        </p:nvSpPr>
        <p:spPr>
          <a:xfrm>
            <a:off x="335360" y="1484784"/>
            <a:ext cx="3528392" cy="48245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dirty="0" smtClean="0">
                <a:solidFill>
                  <a:schemeClr val="bg1"/>
                </a:solidFill>
              </a:rPr>
              <a:t>Ветераны - самая многочисленная социально - активная группа населения Озерского городского округа. </a:t>
            </a:r>
          </a:p>
          <a:p>
            <a:endParaRPr lang="ru-RU" sz="2200" dirty="0">
              <a:solidFill>
                <a:schemeClr val="bg1"/>
              </a:solidFill>
            </a:endParaRPr>
          </a:p>
          <a:p>
            <a:r>
              <a:rPr lang="ru-RU" sz="2200" dirty="0" smtClean="0">
                <a:solidFill>
                  <a:schemeClr val="bg1"/>
                </a:solidFill>
              </a:rPr>
              <a:t>Предлагаемые формы работы развивают </a:t>
            </a:r>
            <a:r>
              <a:rPr lang="ru-RU" sz="2200" dirty="0" smtClean="0">
                <a:solidFill>
                  <a:schemeClr val="bg1"/>
                </a:solidFill>
              </a:rPr>
              <a:t>их творческую инициативу, </a:t>
            </a:r>
            <a:r>
              <a:rPr lang="ru-RU" sz="2200" dirty="0" smtClean="0">
                <a:solidFill>
                  <a:schemeClr val="bg1"/>
                </a:solidFill>
              </a:rPr>
              <a:t>социально-культурную активность людей старшего поколения и дают им возможность быть востребованными  обществом.  </a:t>
            </a:r>
            <a:endParaRPr lang="vi-VN" sz="2200" dirty="0">
              <a:solidFill>
                <a:schemeClr val="bg1"/>
              </a:solidFill>
            </a:endParaRPr>
          </a:p>
        </p:txBody>
      </p:sp>
      <p:grpSp>
        <p:nvGrpSpPr>
          <p:cNvPr id="5" name="Группа 1"/>
          <p:cNvGrpSpPr/>
          <p:nvPr/>
        </p:nvGrpSpPr>
        <p:grpSpPr>
          <a:xfrm>
            <a:off x="2161562" y="290801"/>
            <a:ext cx="7966886" cy="727096"/>
            <a:chOff x="2161562" y="290801"/>
            <a:chExt cx="7966886" cy="727096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323935" y="308447"/>
              <a:ext cx="7621139" cy="70945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1" name="Title 1"/>
            <p:cNvSpPr txBox="1">
              <a:spLocks/>
            </p:cNvSpPr>
            <p:nvPr/>
          </p:nvSpPr>
          <p:spPr>
            <a:xfrm>
              <a:off x="2161562" y="290801"/>
              <a:ext cx="7966886" cy="69038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Университет третьего возраста</a:t>
              </a:r>
              <a:endPara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pic>
        <p:nvPicPr>
          <p:cNvPr id="3074" name="Picture 2" descr="2Y2A26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3792" y="1945683"/>
            <a:ext cx="2440999" cy="162733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G_05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6080" y="1484784"/>
            <a:ext cx="2413141" cy="1608196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G_733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08368" y="1916832"/>
            <a:ext cx="2484277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" name="Picture 2" descr="2Y2A076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3792" y="4149080"/>
            <a:ext cx="2448272" cy="163019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7" name="Рисунок 1" descr="C:\Users\User\Desktop\ФОТО\Арт-студия\_MG_827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6080" y="4605131"/>
            <a:ext cx="2448272" cy="163218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8" name="Рисунок 5" descr="Озёрск74.ру фото А.Лёшкина 000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997"/>
          <a:stretch/>
        </p:blipFill>
        <p:spPr bwMode="auto">
          <a:xfrm>
            <a:off x="9408368" y="4128412"/>
            <a:ext cx="2520280" cy="160484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1" name="Прямоугольник 20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384546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0"/>
          <p:cNvGrpSpPr/>
          <p:nvPr/>
        </p:nvGrpSpPr>
        <p:grpSpPr>
          <a:xfrm>
            <a:off x="4231602" y="-27384"/>
            <a:ext cx="7992888" cy="6885384"/>
            <a:chOff x="6023992" y="0"/>
            <a:chExt cx="6192688" cy="6858000"/>
          </a:xfrm>
        </p:grpSpPr>
        <p:sp>
          <p:nvSpPr>
            <p:cNvPr id="50" name="Rectangle 3"/>
            <p:cNvSpPr/>
            <p:nvPr/>
          </p:nvSpPr>
          <p:spPr>
            <a:xfrm>
              <a:off x="9120336" y="0"/>
              <a:ext cx="3096344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49" name="Rectangle 3"/>
            <p:cNvSpPr/>
            <p:nvPr/>
          </p:nvSpPr>
          <p:spPr>
            <a:xfrm>
              <a:off x="6023992" y="0"/>
              <a:ext cx="3096344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4" name="Группа 31"/>
          <p:cNvGrpSpPr/>
          <p:nvPr/>
        </p:nvGrpSpPr>
        <p:grpSpPr>
          <a:xfrm>
            <a:off x="0" y="0"/>
            <a:ext cx="4223792" cy="6858000"/>
            <a:chOff x="0" y="0"/>
            <a:chExt cx="5999312" cy="6858000"/>
          </a:xfrm>
        </p:grpSpPr>
        <p:sp>
          <p:nvSpPr>
            <p:cNvPr id="51" name="Rectangle 2"/>
            <p:cNvSpPr/>
            <p:nvPr/>
          </p:nvSpPr>
          <p:spPr>
            <a:xfrm>
              <a:off x="2999656" y="0"/>
              <a:ext cx="2999656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" name="Rectangle 2"/>
            <p:cNvSpPr/>
            <p:nvPr/>
          </p:nvSpPr>
          <p:spPr>
            <a:xfrm>
              <a:off x="0" y="0"/>
              <a:ext cx="2999656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40" name="Content Placeholder 2"/>
          <p:cNvSpPr txBox="1">
            <a:spLocks/>
          </p:cNvSpPr>
          <p:nvPr/>
        </p:nvSpPr>
        <p:spPr>
          <a:xfrm>
            <a:off x="107969" y="1271988"/>
            <a:ext cx="3953487" cy="54693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 smtClean="0">
                <a:solidFill>
                  <a:schemeClr val="bg1"/>
                </a:solidFill>
              </a:rPr>
              <a:t>«Университет </a:t>
            </a:r>
            <a:r>
              <a:rPr lang="ru-RU" sz="2200" dirty="0">
                <a:solidFill>
                  <a:schemeClr val="bg1"/>
                </a:solidFill>
              </a:rPr>
              <a:t>третьего </a:t>
            </a:r>
            <a:r>
              <a:rPr lang="ru-RU" sz="2200" dirty="0" smtClean="0">
                <a:solidFill>
                  <a:schemeClr val="bg1"/>
                </a:solidFill>
              </a:rPr>
              <a:t>возраста» безусловно состоялся</a:t>
            </a:r>
            <a:r>
              <a:rPr lang="ru-RU" sz="2200" dirty="0">
                <a:solidFill>
                  <a:schemeClr val="bg1"/>
                </a:solidFill>
              </a:rPr>
              <a:t>.</a:t>
            </a:r>
            <a:r>
              <a:rPr lang="ru-RU" sz="2200" dirty="0" smtClean="0">
                <a:solidFill>
                  <a:schemeClr val="bg1"/>
                </a:solidFill>
              </a:rPr>
              <a:t> У </a:t>
            </a:r>
            <a:r>
              <a:rPr lang="ru-RU" sz="2200" dirty="0">
                <a:solidFill>
                  <a:schemeClr val="bg1"/>
                </a:solidFill>
              </a:rPr>
              <a:t>проекта перспектива  долгосрочного развития. </a:t>
            </a:r>
            <a:endParaRPr lang="ru-RU" sz="2200" dirty="0" smtClean="0">
              <a:solidFill>
                <a:schemeClr val="bg1"/>
              </a:solidFill>
            </a:endParaRPr>
          </a:p>
          <a:p>
            <a:r>
              <a:rPr lang="ru-RU" sz="2200" dirty="0" smtClean="0">
                <a:solidFill>
                  <a:schemeClr val="bg1"/>
                </a:solidFill>
              </a:rPr>
              <a:t>Двери </a:t>
            </a:r>
            <a:r>
              <a:rPr lang="ru-RU" sz="2200" dirty="0">
                <a:solidFill>
                  <a:schemeClr val="bg1"/>
                </a:solidFill>
              </a:rPr>
              <a:t>Университета открыты для всех, кто не хочет сдаваться годам и стремится сделать свою жизнь насыщенной и активной. </a:t>
            </a:r>
          </a:p>
          <a:p>
            <a:endParaRPr lang="ru-RU" sz="2000" i="1" dirty="0">
              <a:solidFill>
                <a:schemeClr val="bg1"/>
              </a:solidFill>
            </a:endParaRPr>
          </a:p>
        </p:txBody>
      </p:sp>
      <p:grpSp>
        <p:nvGrpSpPr>
          <p:cNvPr id="5" name="Группа 1"/>
          <p:cNvGrpSpPr/>
          <p:nvPr/>
        </p:nvGrpSpPr>
        <p:grpSpPr>
          <a:xfrm>
            <a:off x="2161562" y="290801"/>
            <a:ext cx="7966886" cy="727096"/>
            <a:chOff x="2161562" y="290801"/>
            <a:chExt cx="7966886" cy="727096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323935" y="308447"/>
              <a:ext cx="7621139" cy="70945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1" name="Title 1"/>
            <p:cNvSpPr txBox="1">
              <a:spLocks/>
            </p:cNvSpPr>
            <p:nvPr/>
          </p:nvSpPr>
          <p:spPr>
            <a:xfrm>
              <a:off x="2161562" y="290801"/>
              <a:ext cx="7966886" cy="69038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Университет третьего возраста</a:t>
              </a:r>
              <a:endPara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pic>
        <p:nvPicPr>
          <p:cNvPr id="18" name="Picture 3" descr="D:\Documents and Settings\Admin\Рабочий стол\Новая папка\Финал\Безымянный9.JPG"/>
          <p:cNvPicPr>
            <a:picLocks noChangeAspect="1" noChangeArrowheads="1"/>
          </p:cNvPicPr>
          <p:nvPr/>
        </p:nvPicPr>
        <p:blipFill rotWithShape="1">
          <a:blip r:embed="rId2" cstate="print"/>
          <a:srcRect t="4735"/>
          <a:stretch/>
        </p:blipFill>
        <p:spPr bwMode="auto">
          <a:xfrm>
            <a:off x="747258" y="5085184"/>
            <a:ext cx="3044486" cy="1477363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Right" fov="5100000">
              <a:rot lat="0" lon="20400000" rev="0"/>
            </a:camera>
            <a:lightRig rig="threePt" dir="t"/>
          </a:scene3d>
        </p:spPr>
      </p:pic>
      <p:pic>
        <p:nvPicPr>
          <p:cNvPr id="20" name="Picture 1" descr="IMG_5816"/>
          <p:cNvPicPr>
            <a:picLocks noChangeAspect="1" noChangeArrowheads="1"/>
          </p:cNvPicPr>
          <p:nvPr/>
        </p:nvPicPr>
        <p:blipFill rotWithShape="1">
          <a:blip r:embed="rId3" cstate="print"/>
          <a:srcRect t="13616"/>
          <a:stretch/>
        </p:blipFill>
        <p:spPr bwMode="auto">
          <a:xfrm>
            <a:off x="7066067" y="3645024"/>
            <a:ext cx="4874728" cy="280831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 fov="2100000">
              <a:rot lat="0" lon="18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583832" y="1196752"/>
            <a:ext cx="554461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«Наш нравственный долг </a:t>
            </a:r>
            <a:r>
              <a:rPr lang="ru-RU" sz="2400" b="1" dirty="0" smtClean="0">
                <a:solidFill>
                  <a:schemeClr val="bg1"/>
                </a:solidFill>
              </a:rPr>
              <a:t>всемерно</a:t>
            </a:r>
            <a:r>
              <a:rPr lang="ru-RU" sz="2400" b="1" dirty="0">
                <a:solidFill>
                  <a:schemeClr val="bg1"/>
                </a:solidFill>
              </a:rPr>
              <a:t> </a:t>
            </a:r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поддержать</a:t>
            </a:r>
            <a:r>
              <a:rPr lang="ru-RU" sz="2400" b="1" dirty="0">
                <a:solidFill>
                  <a:schemeClr val="bg1"/>
                </a:solidFill>
              </a:rPr>
              <a:t> старшее поколение,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которое </a:t>
            </a:r>
            <a:r>
              <a:rPr lang="ru-RU" sz="2400" b="1" dirty="0">
                <a:solidFill>
                  <a:schemeClr val="bg1"/>
                </a:solidFill>
              </a:rPr>
              <a:t>внесло огромный вклад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в</a:t>
            </a:r>
            <a:r>
              <a:rPr lang="ru-RU" sz="2400" b="1" dirty="0">
                <a:solidFill>
                  <a:schemeClr val="bg1"/>
                </a:solidFill>
              </a:rPr>
              <a:t> развитие страны.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У</a:t>
            </a:r>
            <a:r>
              <a:rPr lang="ru-RU" sz="2400" b="1" dirty="0">
                <a:solidFill>
                  <a:schemeClr val="bg1"/>
                </a:solidFill>
              </a:rPr>
              <a:t> пожилых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людей должны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быть </a:t>
            </a:r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достойные </a:t>
            </a:r>
            <a:r>
              <a:rPr lang="ru-RU" sz="2400" b="1" dirty="0">
                <a:solidFill>
                  <a:schemeClr val="bg1"/>
                </a:solidFill>
              </a:rPr>
              <a:t>условия для активного,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здорового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долголетия</a:t>
            </a:r>
            <a:r>
              <a:rPr lang="ru-RU" sz="2400" b="1" dirty="0">
                <a:solidFill>
                  <a:schemeClr val="bg1"/>
                </a:solidFill>
              </a:rPr>
              <a:t>»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  <a:r>
              <a:rPr lang="ru-RU" sz="2200" dirty="0">
                <a:solidFill>
                  <a:schemeClr val="bg1"/>
                </a:solidFill>
              </a:rPr>
              <a:t> </a:t>
            </a:r>
            <a:endParaRPr lang="ru-RU" sz="2200" dirty="0" smtClean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ru-RU" sz="2200" dirty="0" smtClean="0">
                <a:solidFill>
                  <a:schemeClr val="bg1"/>
                </a:solidFill>
              </a:rPr>
              <a:t>В.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smtClean="0">
                <a:solidFill>
                  <a:schemeClr val="bg1"/>
                </a:solidFill>
              </a:rPr>
              <a:t>Путин</a:t>
            </a:r>
            <a:r>
              <a:rPr lang="ru-RU" sz="2200" dirty="0">
                <a:solidFill>
                  <a:schemeClr val="bg1"/>
                </a:solidFill>
              </a:rPr>
              <a:t>.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30388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uiExpand="1" build="p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0"/>
          <p:cNvGrpSpPr/>
          <p:nvPr/>
        </p:nvGrpSpPr>
        <p:grpSpPr>
          <a:xfrm>
            <a:off x="12192000" y="188640"/>
            <a:ext cx="3121024" cy="7101408"/>
            <a:chOff x="9095656" y="-243408"/>
            <a:chExt cx="3121024" cy="7101408"/>
          </a:xfrm>
        </p:grpSpPr>
        <p:sp>
          <p:nvSpPr>
            <p:cNvPr id="50" name="Rectangle 3"/>
            <p:cNvSpPr/>
            <p:nvPr/>
          </p:nvSpPr>
          <p:spPr>
            <a:xfrm>
              <a:off x="9120336" y="0"/>
              <a:ext cx="3096344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cs typeface="Microsoft Uighur" pitchFamily="2" charset="-78"/>
              </a:endParaRPr>
            </a:p>
          </p:txBody>
        </p:sp>
        <p:sp>
          <p:nvSpPr>
            <p:cNvPr id="49" name="Rectangle 3"/>
            <p:cNvSpPr/>
            <p:nvPr/>
          </p:nvSpPr>
          <p:spPr>
            <a:xfrm>
              <a:off x="9095656" y="-243408"/>
              <a:ext cx="3096344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cs typeface="Microsoft Uighur" pitchFamily="2" charset="-78"/>
                </a:rPr>
                <a:t>«</a:t>
              </a:r>
              <a:r>
                <a:rPr lang="ru-RU" dirty="0" err="1" smtClean="0">
                  <a:cs typeface="Microsoft Uighur" pitchFamily="2" charset="-78"/>
                </a:rPr>
                <a:t>Дд\</a:t>
              </a:r>
              <a:endParaRPr lang="vi-VN" dirty="0">
                <a:cs typeface="Microsoft Uighur" pitchFamily="2" charset="-78"/>
              </a:endParaRPr>
            </a:p>
          </p:txBody>
        </p:sp>
      </p:grpSp>
      <p:grpSp>
        <p:nvGrpSpPr>
          <p:cNvPr id="4" name="Группа 31"/>
          <p:cNvGrpSpPr/>
          <p:nvPr/>
        </p:nvGrpSpPr>
        <p:grpSpPr>
          <a:xfrm>
            <a:off x="0" y="0"/>
            <a:ext cx="5999312" cy="6858000"/>
            <a:chOff x="0" y="0"/>
            <a:chExt cx="5999312" cy="6858000"/>
          </a:xfrm>
        </p:grpSpPr>
        <p:sp>
          <p:nvSpPr>
            <p:cNvPr id="51" name="Rectangle 2"/>
            <p:cNvSpPr/>
            <p:nvPr/>
          </p:nvSpPr>
          <p:spPr>
            <a:xfrm>
              <a:off x="2999656" y="0"/>
              <a:ext cx="2999656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" name="Rectangle 2"/>
            <p:cNvSpPr/>
            <p:nvPr/>
          </p:nvSpPr>
          <p:spPr>
            <a:xfrm>
              <a:off x="0" y="0"/>
              <a:ext cx="2999656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40" name="Content Placeholder 2"/>
          <p:cNvSpPr txBox="1">
            <a:spLocks/>
          </p:cNvSpPr>
          <p:nvPr/>
        </p:nvSpPr>
        <p:spPr>
          <a:xfrm>
            <a:off x="540018" y="1488012"/>
            <a:ext cx="4907910" cy="309311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ru-RU" sz="2000" dirty="0" smtClean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368" y="3933056"/>
            <a:ext cx="5079918" cy="20115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sx="1000" sy="1000" algn="tl" rotWithShape="0">
              <a:srgbClr val="000000"/>
            </a:outerShdw>
            <a:reflection endPos="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19050" h="19050"/>
            <a:contourClr>
              <a:srgbClr val="FFFFFF"/>
            </a:contourClr>
          </a:sp3d>
        </p:spPr>
      </p:pic>
      <p:grpSp>
        <p:nvGrpSpPr>
          <p:cNvPr id="5" name="Группа 32"/>
          <p:cNvGrpSpPr/>
          <p:nvPr/>
        </p:nvGrpSpPr>
        <p:grpSpPr>
          <a:xfrm>
            <a:off x="1919536" y="188640"/>
            <a:ext cx="7966886" cy="792088"/>
            <a:chOff x="2161562" y="290801"/>
            <a:chExt cx="7966886" cy="792088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279576" y="373439"/>
              <a:ext cx="7621139" cy="70945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Дворец культуры «Строитель» </a:t>
              </a:r>
              <a:r>
                <a:rPr lang="ru-RU" sz="2800" b="1" dirty="0" err="1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МБУ</a:t>
              </a:r>
              <a:r>
                <a:rPr lang="ru-RU" sz="28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 «</a:t>
              </a:r>
              <a:r>
                <a:rPr lang="ru-RU" sz="2800" b="1" dirty="0" err="1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КДЦ</a:t>
              </a:r>
              <a:r>
                <a:rPr lang="ru-RU" sz="28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»</a:t>
              </a:r>
              <a:endParaRPr lang="ru-RU" sz="2800" dirty="0">
                <a:solidFill>
                  <a:schemeClr val="bg1"/>
                </a:solidFill>
              </a:endParaRPr>
            </a:p>
          </p:txBody>
        </p:sp>
        <p:sp>
          <p:nvSpPr>
            <p:cNvPr id="41" name="Title 1"/>
            <p:cNvSpPr txBox="1">
              <a:spLocks/>
            </p:cNvSpPr>
            <p:nvPr/>
          </p:nvSpPr>
          <p:spPr>
            <a:xfrm>
              <a:off x="2161562" y="290801"/>
              <a:ext cx="7966886" cy="69038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pic>
        <p:nvPicPr>
          <p:cNvPr id="42" name="Picture 2" descr="F:\Университет третьего возраста\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8008" y="3212926"/>
            <a:ext cx="5761038" cy="3600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Прямоугольник 16"/>
          <p:cNvSpPr/>
          <p:nvPr/>
        </p:nvSpPr>
        <p:spPr>
          <a:xfrm>
            <a:off x="191344" y="1340768"/>
            <a:ext cx="5688632" cy="2680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bg1"/>
                </a:solidFill>
                <a:cs typeface="Times New Roman" pitchFamily="18" charset="0"/>
              </a:rPr>
              <a:t>«Достойная и активная старость становится одним их приоритетных направлений государственной политики» В.Путин </a:t>
            </a:r>
          </a:p>
          <a:p>
            <a:pPr>
              <a:lnSpc>
                <a:spcPct val="150000"/>
              </a:lnSpc>
            </a:pPr>
            <a:endParaRPr lang="ru-RU" dirty="0" smtClean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096000" y="908720"/>
            <a:ext cx="6096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Озерском городском округе сложилась четкая система совместной работы Муниципального бюджетного учреждения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«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Культурно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-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досуговый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центр», с советами ветеранов округа  и ПО «Маяк» </a:t>
            </a:r>
          </a:p>
        </p:txBody>
      </p:sp>
    </p:spTree>
    <p:extLst>
      <p:ext uri="{BB962C8B-B14F-4D97-AF65-F5344CB8AC3E}">
        <p14:creationId xmlns:p14="http://schemas.microsoft.com/office/powerpoint/2010/main" xmlns="" val="2929412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121"/>
          <p:cNvSpPr>
            <a:spLocks/>
          </p:cNvSpPr>
          <p:nvPr/>
        </p:nvSpPr>
        <p:spPr bwMode="auto">
          <a:xfrm>
            <a:off x="5030449" y="0"/>
            <a:ext cx="6685074" cy="3130550"/>
          </a:xfrm>
          <a:custGeom>
            <a:avLst/>
            <a:gdLst>
              <a:gd name="connsiteX0" fmla="*/ 0 w 6685074"/>
              <a:gd name="connsiteY0" fmla="*/ 0 h 3168650"/>
              <a:gd name="connsiteX1" fmla="*/ 6685074 w 6685074"/>
              <a:gd name="connsiteY1" fmla="*/ 0 h 3168650"/>
              <a:gd name="connsiteX2" fmla="*/ 6685074 w 6685074"/>
              <a:gd name="connsiteY2" fmla="*/ 3105560 h 3168650"/>
              <a:gd name="connsiteX3" fmla="*/ 3248153 w 6685074"/>
              <a:gd name="connsiteY3" fmla="*/ 3168650 h 3168650"/>
              <a:gd name="connsiteX4" fmla="*/ 1428630 w 6685074"/>
              <a:gd name="connsiteY4" fmla="*/ 2905019 h 3168650"/>
              <a:gd name="connsiteX5" fmla="*/ 617680 w 6685074"/>
              <a:gd name="connsiteY5" fmla="*/ 1252568 h 316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85074" h="3168650">
                <a:moveTo>
                  <a:pt x="0" y="0"/>
                </a:moveTo>
                <a:lnTo>
                  <a:pt x="6685074" y="0"/>
                </a:lnTo>
                <a:lnTo>
                  <a:pt x="6685074" y="3105560"/>
                </a:lnTo>
                <a:lnTo>
                  <a:pt x="3248153" y="3168650"/>
                </a:lnTo>
                <a:lnTo>
                  <a:pt x="1428630" y="2905019"/>
                </a:lnTo>
                <a:lnTo>
                  <a:pt x="617680" y="12525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6" name="任意多边形 135"/>
          <p:cNvSpPr>
            <a:spLocks/>
          </p:cNvSpPr>
          <p:nvPr/>
        </p:nvSpPr>
        <p:spPr bwMode="auto">
          <a:xfrm>
            <a:off x="7434150" y="0"/>
            <a:ext cx="4757850" cy="6880799"/>
          </a:xfrm>
          <a:custGeom>
            <a:avLst/>
            <a:gdLst>
              <a:gd name="connsiteX0" fmla="*/ 3924351 w 4757850"/>
              <a:gd name="connsiteY0" fmla="*/ 0 h 6888083"/>
              <a:gd name="connsiteX1" fmla="*/ 4757850 w 4757850"/>
              <a:gd name="connsiteY1" fmla="*/ 0 h 6888083"/>
              <a:gd name="connsiteX2" fmla="*/ 4757850 w 4757850"/>
              <a:gd name="connsiteY2" fmla="*/ 6888083 h 6888083"/>
              <a:gd name="connsiteX3" fmla="*/ 2562859 w 4757850"/>
              <a:gd name="connsiteY3" fmla="*/ 6888083 h 6888083"/>
              <a:gd name="connsiteX4" fmla="*/ 317524 w 4757850"/>
              <a:gd name="connsiteY4" fmla="*/ 5722196 h 6888083"/>
              <a:gd name="connsiteX5" fmla="*/ 0 w 4757850"/>
              <a:gd name="connsiteY5" fmla="*/ 3899813 h 6888083"/>
              <a:gd name="connsiteX6" fmla="*/ 1319096 w 4757850"/>
              <a:gd name="connsiteY6" fmla="*/ 2610836 h 688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57850" h="6888083">
                <a:moveTo>
                  <a:pt x="3924351" y="0"/>
                </a:moveTo>
                <a:lnTo>
                  <a:pt x="4757850" y="0"/>
                </a:lnTo>
                <a:lnTo>
                  <a:pt x="4757850" y="6888083"/>
                </a:lnTo>
                <a:lnTo>
                  <a:pt x="2562859" y="6888083"/>
                </a:lnTo>
                <a:lnTo>
                  <a:pt x="317524" y="5722196"/>
                </a:lnTo>
                <a:lnTo>
                  <a:pt x="0" y="3899813"/>
                </a:lnTo>
                <a:lnTo>
                  <a:pt x="1319096" y="261083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8" name="任意多边形 129"/>
          <p:cNvSpPr>
            <a:spLocks/>
          </p:cNvSpPr>
          <p:nvPr/>
        </p:nvSpPr>
        <p:spPr bwMode="auto">
          <a:xfrm>
            <a:off x="4219911" y="4705350"/>
            <a:ext cx="6046600" cy="2175449"/>
          </a:xfrm>
          <a:custGeom>
            <a:avLst/>
            <a:gdLst>
              <a:gd name="connsiteX0" fmla="*/ 1894412 w 6046600"/>
              <a:gd name="connsiteY0" fmla="*/ 0 h 2175449"/>
              <a:gd name="connsiteX1" fmla="*/ 3543788 w 6046600"/>
              <a:gd name="connsiteY1" fmla="*/ 866754 h 2175449"/>
              <a:gd name="connsiteX2" fmla="*/ 5650303 w 6046600"/>
              <a:gd name="connsiteY2" fmla="*/ 1974778 h 2175449"/>
              <a:gd name="connsiteX3" fmla="*/ 6046600 w 6046600"/>
              <a:gd name="connsiteY3" fmla="*/ 2167837 h 2175449"/>
              <a:gd name="connsiteX4" fmla="*/ 0 w 6046600"/>
              <a:gd name="connsiteY4" fmla="*/ 2175449 h 2175449"/>
              <a:gd name="connsiteX5" fmla="*/ 286338 w 6046600"/>
              <a:gd name="connsiteY5" fmla="*/ 855759 h 2175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6600" h="2175449">
                <a:moveTo>
                  <a:pt x="1894412" y="0"/>
                </a:moveTo>
                <a:lnTo>
                  <a:pt x="3543788" y="866754"/>
                </a:lnTo>
                <a:lnTo>
                  <a:pt x="5650303" y="1974778"/>
                </a:lnTo>
                <a:lnTo>
                  <a:pt x="6046600" y="2167837"/>
                </a:lnTo>
                <a:lnTo>
                  <a:pt x="0" y="2175449"/>
                </a:lnTo>
                <a:lnTo>
                  <a:pt x="286338" y="85575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0" name="任意多边形 130"/>
          <p:cNvSpPr>
            <a:spLocks/>
          </p:cNvSpPr>
          <p:nvPr/>
        </p:nvSpPr>
        <p:spPr bwMode="auto">
          <a:xfrm>
            <a:off x="-24680" y="2447925"/>
            <a:ext cx="4849986" cy="4432874"/>
          </a:xfrm>
          <a:custGeom>
            <a:avLst/>
            <a:gdLst>
              <a:gd name="connsiteX0" fmla="*/ 3503756 w 4849986"/>
              <a:gd name="connsiteY0" fmla="*/ 0 h 4432874"/>
              <a:gd name="connsiteX1" fmla="*/ 4849986 w 4849986"/>
              <a:gd name="connsiteY1" fmla="*/ 1315965 h 4432874"/>
              <a:gd name="connsiteX2" fmla="*/ 4540327 w 4849986"/>
              <a:gd name="connsiteY2" fmla="*/ 3113284 h 4432874"/>
              <a:gd name="connsiteX3" fmla="*/ 4314302 w 4849986"/>
              <a:gd name="connsiteY3" fmla="*/ 4432874 h 4432874"/>
              <a:gd name="connsiteX4" fmla="*/ 0 w 4849986"/>
              <a:gd name="connsiteY4" fmla="*/ 4432874 h 4432874"/>
              <a:gd name="connsiteX5" fmla="*/ 0 w 4849986"/>
              <a:gd name="connsiteY5" fmla="*/ 381096 h 443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9986" h="4432874">
                <a:moveTo>
                  <a:pt x="3503756" y="0"/>
                </a:moveTo>
                <a:lnTo>
                  <a:pt x="4849986" y="1315965"/>
                </a:lnTo>
                <a:lnTo>
                  <a:pt x="4540327" y="3113284"/>
                </a:lnTo>
                <a:lnTo>
                  <a:pt x="4314302" y="4432874"/>
                </a:lnTo>
                <a:lnTo>
                  <a:pt x="0" y="4432874"/>
                </a:lnTo>
                <a:lnTo>
                  <a:pt x="0" y="3810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2" name="任意多边形 136"/>
          <p:cNvSpPr>
            <a:spLocks/>
          </p:cNvSpPr>
          <p:nvPr/>
        </p:nvSpPr>
        <p:spPr bwMode="auto">
          <a:xfrm>
            <a:off x="-24680" y="-2512"/>
            <a:ext cx="6153624" cy="3746006"/>
          </a:xfrm>
          <a:custGeom>
            <a:avLst/>
            <a:gdLst>
              <a:gd name="connsiteX0" fmla="*/ 1531425 w 6153624"/>
              <a:gd name="connsiteY0" fmla="*/ 0 h 3746006"/>
              <a:gd name="connsiteX1" fmla="*/ 5548313 w 6153624"/>
              <a:gd name="connsiteY1" fmla="*/ 0 h 3746006"/>
              <a:gd name="connsiteX2" fmla="*/ 6153624 w 6153624"/>
              <a:gd name="connsiteY2" fmla="*/ 1221820 h 3746006"/>
              <a:gd name="connsiteX3" fmla="*/ 5343877 w 6153624"/>
              <a:gd name="connsiteY3" fmla="*/ 2855229 h 3746006"/>
              <a:gd name="connsiteX4" fmla="*/ 3486691 w 6153624"/>
              <a:gd name="connsiteY4" fmla="*/ 3126688 h 3746006"/>
              <a:gd name="connsiteX5" fmla="*/ 0 w 6153624"/>
              <a:gd name="connsiteY5" fmla="*/ 3746006 h 3746006"/>
              <a:gd name="connsiteX6" fmla="*/ 0 w 6153624"/>
              <a:gd name="connsiteY6" fmla="*/ 11793 h 3746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53624" h="3746006">
                <a:moveTo>
                  <a:pt x="1531425" y="0"/>
                </a:moveTo>
                <a:lnTo>
                  <a:pt x="5548313" y="0"/>
                </a:lnTo>
                <a:lnTo>
                  <a:pt x="6153624" y="1221820"/>
                </a:lnTo>
                <a:lnTo>
                  <a:pt x="5343877" y="2855229"/>
                </a:lnTo>
                <a:lnTo>
                  <a:pt x="3486691" y="3126688"/>
                </a:lnTo>
                <a:lnTo>
                  <a:pt x="0" y="3746006"/>
                </a:lnTo>
                <a:lnTo>
                  <a:pt x="0" y="1179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grpSp>
        <p:nvGrpSpPr>
          <p:cNvPr id="81" name="Группа 1"/>
          <p:cNvGrpSpPr/>
          <p:nvPr/>
        </p:nvGrpSpPr>
        <p:grpSpPr>
          <a:xfrm>
            <a:off x="948819" y="2531267"/>
            <a:ext cx="10406389" cy="1693155"/>
            <a:chOff x="2172964" y="308447"/>
            <a:chExt cx="7966886" cy="709450"/>
          </a:xfrm>
        </p:grpSpPr>
        <p:sp>
          <p:nvSpPr>
            <p:cNvPr id="85" name="Скругленный прямоугольник 84"/>
            <p:cNvSpPr/>
            <p:nvPr/>
          </p:nvSpPr>
          <p:spPr>
            <a:xfrm>
              <a:off x="2323935" y="308447"/>
              <a:ext cx="7621139" cy="70945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6" name="Title 1"/>
            <p:cNvSpPr txBox="1">
              <a:spLocks/>
            </p:cNvSpPr>
            <p:nvPr/>
          </p:nvSpPr>
          <p:spPr>
            <a:xfrm>
              <a:off x="2172964" y="317696"/>
              <a:ext cx="7966886" cy="69038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sz="54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Спасибо за внимание!</a:t>
              </a:r>
              <a:endPara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19732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31"/>
          <p:cNvGrpSpPr/>
          <p:nvPr/>
        </p:nvGrpSpPr>
        <p:grpSpPr>
          <a:xfrm>
            <a:off x="0" y="0"/>
            <a:ext cx="4223792" cy="6858000"/>
            <a:chOff x="0" y="0"/>
            <a:chExt cx="5999312" cy="6858000"/>
          </a:xfrm>
        </p:grpSpPr>
        <p:sp>
          <p:nvSpPr>
            <p:cNvPr id="20" name="Rectangle 2"/>
            <p:cNvSpPr/>
            <p:nvPr/>
          </p:nvSpPr>
          <p:spPr>
            <a:xfrm>
              <a:off x="2999656" y="0"/>
              <a:ext cx="2999656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1" name="Rectangle 2"/>
            <p:cNvSpPr/>
            <p:nvPr/>
          </p:nvSpPr>
          <p:spPr>
            <a:xfrm>
              <a:off x="0" y="0"/>
              <a:ext cx="2999656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4223792" y="0"/>
            <a:ext cx="7992888" cy="6858000"/>
            <a:chOff x="6023992" y="0"/>
            <a:chExt cx="6192688" cy="6858000"/>
          </a:xfrm>
        </p:grpSpPr>
        <p:sp>
          <p:nvSpPr>
            <p:cNvPr id="50" name="Rectangle 3"/>
            <p:cNvSpPr/>
            <p:nvPr/>
          </p:nvSpPr>
          <p:spPr>
            <a:xfrm>
              <a:off x="9120336" y="0"/>
              <a:ext cx="3096344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9" name="Rectangle 3"/>
            <p:cNvSpPr/>
            <p:nvPr/>
          </p:nvSpPr>
          <p:spPr>
            <a:xfrm>
              <a:off x="6023992" y="0"/>
              <a:ext cx="3096344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40" name="Content Placeholder 2"/>
          <p:cNvSpPr txBox="1">
            <a:spLocks/>
          </p:cNvSpPr>
          <p:nvPr/>
        </p:nvSpPr>
        <p:spPr>
          <a:xfrm>
            <a:off x="107969" y="1271988"/>
            <a:ext cx="3953487" cy="54693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en-US" sz="2000" dirty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161562" y="290801"/>
            <a:ext cx="7966886" cy="727096"/>
            <a:chOff x="2161562" y="290801"/>
            <a:chExt cx="7966886" cy="727096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323935" y="308447"/>
              <a:ext cx="7621139" cy="70945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chemeClr val="bg1"/>
                  </a:solidFill>
                </a:rPr>
                <a:t> Центр общественных инициатив «Созидание»</a:t>
              </a:r>
              <a:endParaRPr lang="ru-RU" sz="2800" dirty="0">
                <a:solidFill>
                  <a:schemeClr val="bg1"/>
                </a:solidFill>
              </a:endParaRPr>
            </a:p>
          </p:txBody>
        </p:sp>
        <p:sp>
          <p:nvSpPr>
            <p:cNvPr id="41" name="Title 1"/>
            <p:cNvSpPr txBox="1">
              <a:spLocks/>
            </p:cNvSpPr>
            <p:nvPr/>
          </p:nvSpPr>
          <p:spPr>
            <a:xfrm>
              <a:off x="2161562" y="290801"/>
              <a:ext cx="7966886" cy="69038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pic>
        <p:nvPicPr>
          <p:cNvPr id="13" name="Picture 2" descr="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1023" y="3861048"/>
            <a:ext cx="3402000" cy="22680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4" name="Picture 4" descr="D:\Documents and Settings\Admin\Рабочий стол\Новая папка\Ветераны\der2Y2A25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8495" y="1396656"/>
            <a:ext cx="3404129" cy="2268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7" name="Picture 5" descr="D:\Documents and Settings\Admin\Рабочий стол\Новая папка\Ветераны\Безымянный1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8495" y="3861048"/>
            <a:ext cx="3404129" cy="2268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8" name="Рисунок 1" descr="C:\Users\User\AppData\Local\Temp\Rar$DI08.216\IMG_53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11022" y="1396656"/>
            <a:ext cx="3402001" cy="22680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98297" y="1268760"/>
            <a:ext cx="395348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cs typeface="Times New Roman" pitchFamily="18" charset="0"/>
              </a:rPr>
              <a:t>Для более качественной работы с людьми старшего поколения на </a:t>
            </a:r>
            <a:r>
              <a:rPr lang="ru-RU" sz="2000" dirty="0" smtClean="0">
                <a:solidFill>
                  <a:schemeClr val="bg1"/>
                </a:solidFill>
                <a:cs typeface="Times New Roman" pitchFamily="18" charset="0"/>
              </a:rPr>
              <a:t>базе структурного подразделения </a:t>
            </a: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ДК </a:t>
            </a:r>
            <a:r>
              <a:rPr lang="ru-RU" sz="2000" b="1" dirty="0">
                <a:solidFill>
                  <a:schemeClr val="bg1"/>
                </a:solidFill>
                <a:cs typeface="Times New Roman" pitchFamily="18" charset="0"/>
              </a:rPr>
              <a:t>«Строитель»</a:t>
            </a:r>
            <a:r>
              <a:rPr lang="ru-RU" sz="2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cs typeface="Times New Roman" pitchFamily="18" charset="0"/>
              </a:rPr>
              <a:t>- </a:t>
            </a:r>
            <a:r>
              <a:rPr lang="ru-RU" sz="2000" b="1" dirty="0" err="1" smtClean="0">
                <a:solidFill>
                  <a:schemeClr val="bg1"/>
                </a:solidFill>
                <a:cs typeface="Times New Roman" pitchFamily="18" charset="0"/>
              </a:rPr>
              <a:t>МБУ</a:t>
            </a: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 «</a:t>
            </a:r>
            <a:r>
              <a:rPr lang="ru-RU" sz="2000" b="1" dirty="0" err="1" smtClean="0">
                <a:solidFill>
                  <a:schemeClr val="bg1"/>
                </a:solidFill>
                <a:cs typeface="Times New Roman" pitchFamily="18" charset="0"/>
              </a:rPr>
              <a:t>КДЦ</a:t>
            </a: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» </a:t>
            </a:r>
            <a:endParaRPr lang="ru-RU" sz="20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cs typeface="Times New Roman" pitchFamily="18" charset="0"/>
              </a:rPr>
              <a:t>в </a:t>
            </a:r>
            <a:r>
              <a:rPr lang="ru-RU" sz="2000" b="1" dirty="0">
                <a:solidFill>
                  <a:schemeClr val="bg1"/>
                </a:solidFill>
                <a:cs typeface="Times New Roman" pitchFamily="18" charset="0"/>
              </a:rPr>
              <a:t>2016</a:t>
            </a:r>
            <a:r>
              <a:rPr lang="ru-RU" sz="2000" dirty="0">
                <a:solidFill>
                  <a:schemeClr val="bg1"/>
                </a:solidFill>
                <a:cs typeface="Times New Roman" pitchFamily="18" charset="0"/>
              </a:rPr>
              <a:t> году </a:t>
            </a:r>
            <a:r>
              <a:rPr lang="ru-RU" sz="2000" dirty="0" smtClean="0">
                <a:solidFill>
                  <a:schemeClr val="bg1"/>
                </a:solidFill>
                <a:cs typeface="Times New Roman" pitchFamily="18" charset="0"/>
              </a:rPr>
              <a:t>был создан </a:t>
            </a:r>
          </a:p>
          <a:p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Центр </a:t>
            </a:r>
            <a:r>
              <a:rPr lang="ru-RU" sz="2000" b="1" dirty="0">
                <a:solidFill>
                  <a:schemeClr val="bg1"/>
                </a:solidFill>
                <a:cs typeface="Times New Roman" pitchFamily="18" charset="0"/>
              </a:rPr>
              <a:t>общественных инициатив «Созидание»</a:t>
            </a:r>
            <a:r>
              <a:rPr lang="ru-RU" sz="2000" dirty="0">
                <a:solidFill>
                  <a:schemeClr val="bg1"/>
                </a:solidFill>
                <a:cs typeface="Times New Roman" pitchFamily="18" charset="0"/>
              </a:rPr>
              <a:t>. </a:t>
            </a:r>
            <a:endParaRPr lang="ru-RU" sz="20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endParaRPr lang="ru-RU" sz="8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Центр стал  единой площадкой где  системно и качественно ведется работа с ветеранами .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Это  основная площадка  в округе ориентированная на  организацию досуга ,общения и творческой самореализации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людей старшего поколения .</a:t>
            </a:r>
          </a:p>
        </p:txBody>
      </p:sp>
    </p:spTree>
    <p:extLst>
      <p:ext uri="{BB962C8B-B14F-4D97-AF65-F5344CB8AC3E}">
        <p14:creationId xmlns:p14="http://schemas.microsoft.com/office/powerpoint/2010/main" xmlns="" val="4159278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uiExpand="1" build="p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0"/>
          <p:cNvGrpSpPr/>
          <p:nvPr/>
        </p:nvGrpSpPr>
        <p:grpSpPr>
          <a:xfrm>
            <a:off x="3071664" y="0"/>
            <a:ext cx="9145016" cy="6858000"/>
            <a:chOff x="6023992" y="0"/>
            <a:chExt cx="6192688" cy="6858000"/>
          </a:xfrm>
        </p:grpSpPr>
        <p:sp>
          <p:nvSpPr>
            <p:cNvPr id="50" name="Rectangle 3"/>
            <p:cNvSpPr/>
            <p:nvPr/>
          </p:nvSpPr>
          <p:spPr>
            <a:xfrm>
              <a:off x="9120336" y="0"/>
              <a:ext cx="3096344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9" name="Rectangle 3"/>
            <p:cNvSpPr/>
            <p:nvPr/>
          </p:nvSpPr>
          <p:spPr>
            <a:xfrm>
              <a:off x="6023992" y="0"/>
              <a:ext cx="3096344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" name="Группа 31"/>
          <p:cNvGrpSpPr/>
          <p:nvPr/>
        </p:nvGrpSpPr>
        <p:grpSpPr>
          <a:xfrm>
            <a:off x="0" y="0"/>
            <a:ext cx="3067616" cy="6858000"/>
            <a:chOff x="0" y="0"/>
            <a:chExt cx="5999312" cy="6858000"/>
          </a:xfrm>
        </p:grpSpPr>
        <p:sp>
          <p:nvSpPr>
            <p:cNvPr id="51" name="Rectangle 2"/>
            <p:cNvSpPr/>
            <p:nvPr/>
          </p:nvSpPr>
          <p:spPr>
            <a:xfrm>
              <a:off x="2999656" y="0"/>
              <a:ext cx="2999656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0" y="0"/>
              <a:ext cx="2999656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40" name="Content Placeholder 2"/>
          <p:cNvSpPr txBox="1">
            <a:spLocks/>
          </p:cNvSpPr>
          <p:nvPr/>
        </p:nvSpPr>
        <p:spPr>
          <a:xfrm>
            <a:off x="107969" y="1271988"/>
            <a:ext cx="3953487" cy="54693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en-US" sz="2000" dirty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</p:txBody>
      </p:sp>
      <p:grpSp>
        <p:nvGrpSpPr>
          <p:cNvPr id="5" name="Группа 1"/>
          <p:cNvGrpSpPr/>
          <p:nvPr/>
        </p:nvGrpSpPr>
        <p:grpSpPr>
          <a:xfrm>
            <a:off x="2161562" y="290801"/>
            <a:ext cx="7966886" cy="727096"/>
            <a:chOff x="2161562" y="290801"/>
            <a:chExt cx="7966886" cy="727096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323935" y="308447"/>
              <a:ext cx="7621139" cy="70945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chemeClr val="bg1"/>
                  </a:solidFill>
                </a:rPr>
                <a:t>Центр общественных инициатив «Созидание»</a:t>
              </a:r>
              <a:endParaRPr lang="ru-RU" sz="2800" dirty="0">
                <a:solidFill>
                  <a:schemeClr val="bg1"/>
                </a:solidFill>
              </a:endParaRPr>
            </a:p>
          </p:txBody>
        </p:sp>
        <p:sp>
          <p:nvSpPr>
            <p:cNvPr id="41" name="Title 1"/>
            <p:cNvSpPr txBox="1">
              <a:spLocks/>
            </p:cNvSpPr>
            <p:nvPr/>
          </p:nvSpPr>
          <p:spPr>
            <a:xfrm>
              <a:off x="2161562" y="290801"/>
              <a:ext cx="7966886" cy="69038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37" name="Полилиния 36"/>
          <p:cNvSpPr/>
          <p:nvPr/>
        </p:nvSpPr>
        <p:spPr>
          <a:xfrm>
            <a:off x="6600056" y="3081647"/>
            <a:ext cx="2088232" cy="1355462"/>
          </a:xfrm>
          <a:custGeom>
            <a:avLst/>
            <a:gdLst>
              <a:gd name="connsiteX0" fmla="*/ 0 w 1923847"/>
              <a:gd name="connsiteY0" fmla="*/ 93639 h 936390"/>
              <a:gd name="connsiteX1" fmla="*/ 93639 w 1923847"/>
              <a:gd name="connsiteY1" fmla="*/ 0 h 936390"/>
              <a:gd name="connsiteX2" fmla="*/ 1830208 w 1923847"/>
              <a:gd name="connsiteY2" fmla="*/ 0 h 936390"/>
              <a:gd name="connsiteX3" fmla="*/ 1923847 w 1923847"/>
              <a:gd name="connsiteY3" fmla="*/ 93639 h 936390"/>
              <a:gd name="connsiteX4" fmla="*/ 1923847 w 1923847"/>
              <a:gd name="connsiteY4" fmla="*/ 842751 h 936390"/>
              <a:gd name="connsiteX5" fmla="*/ 1830208 w 1923847"/>
              <a:gd name="connsiteY5" fmla="*/ 936390 h 936390"/>
              <a:gd name="connsiteX6" fmla="*/ 93639 w 1923847"/>
              <a:gd name="connsiteY6" fmla="*/ 936390 h 936390"/>
              <a:gd name="connsiteX7" fmla="*/ 0 w 1923847"/>
              <a:gd name="connsiteY7" fmla="*/ 842751 h 936390"/>
              <a:gd name="connsiteX8" fmla="*/ 0 w 1923847"/>
              <a:gd name="connsiteY8" fmla="*/ 93639 h 936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3847" h="936390">
                <a:moveTo>
                  <a:pt x="0" y="93639"/>
                </a:moveTo>
                <a:cubicBezTo>
                  <a:pt x="0" y="41924"/>
                  <a:pt x="41924" y="0"/>
                  <a:pt x="93639" y="0"/>
                </a:cubicBezTo>
                <a:lnTo>
                  <a:pt x="1830208" y="0"/>
                </a:lnTo>
                <a:cubicBezTo>
                  <a:pt x="1881923" y="0"/>
                  <a:pt x="1923847" y="41924"/>
                  <a:pt x="1923847" y="93639"/>
                </a:cubicBezTo>
                <a:lnTo>
                  <a:pt x="1923847" y="842751"/>
                </a:lnTo>
                <a:cubicBezTo>
                  <a:pt x="1923847" y="894466"/>
                  <a:pt x="1881923" y="936390"/>
                  <a:pt x="1830208" y="936390"/>
                </a:cubicBezTo>
                <a:lnTo>
                  <a:pt x="93639" y="936390"/>
                </a:lnTo>
                <a:cubicBezTo>
                  <a:pt x="41924" y="936390"/>
                  <a:pt x="0" y="894466"/>
                  <a:pt x="0" y="842751"/>
                </a:cubicBezTo>
                <a:lnTo>
                  <a:pt x="0" y="93639"/>
                </a:lnTo>
                <a:close/>
              </a:path>
            </a:pathLst>
          </a:custGeom>
          <a:solidFill>
            <a:srgbClr val="4BACC6">
              <a:hueOff val="0"/>
              <a:satOff val="0"/>
              <a:lumOff val="0"/>
              <a:alphaOff val="0"/>
            </a:srgbClr>
          </a:solidFill>
          <a:ln w="381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rgbClr r="0" g="0" b="0"/>
          </a:lnRef>
          <a:fillRef idx="1">
            <a:scrgbClr r="0" g="0" b="0"/>
          </a:fillRef>
          <a:effectRef idx="1">
            <a:scrgbClr r="0" g="0" b="0"/>
          </a:effectRef>
          <a:fontRef idx="minor">
            <a:schemeClr val="lt1"/>
          </a:fontRef>
        </p:style>
        <p:txBody>
          <a:bodyPr spcFirstLastPara="0" vert="horz" wrap="square" lIns="54096" tIns="54096" rIns="54096" bIns="54096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400" b="0" kern="120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744072" y="3068960"/>
            <a:ext cx="1839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Центр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общественных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 инициатив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«Созидание»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9" name="Полилиния 38"/>
          <p:cNvSpPr/>
          <p:nvPr/>
        </p:nvSpPr>
        <p:spPr>
          <a:xfrm>
            <a:off x="6672064" y="5229200"/>
            <a:ext cx="2088232" cy="1144981"/>
          </a:xfrm>
          <a:custGeom>
            <a:avLst/>
            <a:gdLst>
              <a:gd name="connsiteX0" fmla="*/ 0 w 1923847"/>
              <a:gd name="connsiteY0" fmla="*/ 93639 h 936390"/>
              <a:gd name="connsiteX1" fmla="*/ 93639 w 1923847"/>
              <a:gd name="connsiteY1" fmla="*/ 0 h 936390"/>
              <a:gd name="connsiteX2" fmla="*/ 1830208 w 1923847"/>
              <a:gd name="connsiteY2" fmla="*/ 0 h 936390"/>
              <a:gd name="connsiteX3" fmla="*/ 1923847 w 1923847"/>
              <a:gd name="connsiteY3" fmla="*/ 93639 h 936390"/>
              <a:gd name="connsiteX4" fmla="*/ 1923847 w 1923847"/>
              <a:gd name="connsiteY4" fmla="*/ 842751 h 936390"/>
              <a:gd name="connsiteX5" fmla="*/ 1830208 w 1923847"/>
              <a:gd name="connsiteY5" fmla="*/ 936390 h 936390"/>
              <a:gd name="connsiteX6" fmla="*/ 93639 w 1923847"/>
              <a:gd name="connsiteY6" fmla="*/ 936390 h 936390"/>
              <a:gd name="connsiteX7" fmla="*/ 0 w 1923847"/>
              <a:gd name="connsiteY7" fmla="*/ 842751 h 936390"/>
              <a:gd name="connsiteX8" fmla="*/ 0 w 1923847"/>
              <a:gd name="connsiteY8" fmla="*/ 93639 h 936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3847" h="936390">
                <a:moveTo>
                  <a:pt x="0" y="93639"/>
                </a:moveTo>
                <a:cubicBezTo>
                  <a:pt x="0" y="41924"/>
                  <a:pt x="41924" y="0"/>
                  <a:pt x="93639" y="0"/>
                </a:cubicBezTo>
                <a:lnTo>
                  <a:pt x="1830208" y="0"/>
                </a:lnTo>
                <a:cubicBezTo>
                  <a:pt x="1881923" y="0"/>
                  <a:pt x="1923847" y="41924"/>
                  <a:pt x="1923847" y="93639"/>
                </a:cubicBezTo>
                <a:lnTo>
                  <a:pt x="1923847" y="842751"/>
                </a:lnTo>
                <a:cubicBezTo>
                  <a:pt x="1923847" y="894466"/>
                  <a:pt x="1881923" y="936390"/>
                  <a:pt x="1830208" y="936390"/>
                </a:cubicBezTo>
                <a:lnTo>
                  <a:pt x="93639" y="936390"/>
                </a:lnTo>
                <a:cubicBezTo>
                  <a:pt x="41924" y="936390"/>
                  <a:pt x="0" y="894466"/>
                  <a:pt x="0" y="842751"/>
                </a:cubicBezTo>
                <a:lnTo>
                  <a:pt x="0" y="93639"/>
                </a:lnTo>
                <a:close/>
              </a:path>
            </a:pathLst>
          </a:custGeom>
          <a:solidFill>
            <a:srgbClr val="4BACC6">
              <a:hueOff val="0"/>
              <a:satOff val="0"/>
              <a:lumOff val="0"/>
              <a:alphaOff val="0"/>
            </a:srgbClr>
          </a:solidFill>
          <a:ln w="381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rgbClr r="0" g="0" b="0"/>
          </a:lnRef>
          <a:fillRef idx="1">
            <a:scrgbClr r="0" g="0" b="0"/>
          </a:fillRef>
          <a:effectRef idx="1">
            <a:scrgbClr r="0" g="0" b="0"/>
          </a:effectRef>
          <a:fontRef idx="minor">
            <a:schemeClr val="lt1"/>
          </a:fontRef>
        </p:style>
        <p:txBody>
          <a:bodyPr spcFirstLastPara="0" vert="horz" wrap="square" lIns="54096" tIns="54096" rIns="54096" bIns="54096" numCol="1" spcCol="1270" anchor="ctr" anchorCtr="0">
            <a:no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Конференции,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форумы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2" name="Стрелка влево 41"/>
          <p:cNvSpPr/>
          <p:nvPr/>
        </p:nvSpPr>
        <p:spPr>
          <a:xfrm>
            <a:off x="5807968" y="3572304"/>
            <a:ext cx="523355" cy="504768"/>
          </a:xfrm>
          <a:prstGeom prst="leftArrow">
            <a:avLst>
              <a:gd name="adj1" fmla="val 60000"/>
              <a:gd name="adj2" fmla="val 5000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sp>
      <p:sp>
        <p:nvSpPr>
          <p:cNvPr id="43" name="Полилиния 42"/>
          <p:cNvSpPr/>
          <p:nvPr/>
        </p:nvSpPr>
        <p:spPr>
          <a:xfrm>
            <a:off x="6600056" y="1196752"/>
            <a:ext cx="2088232" cy="1097003"/>
          </a:xfrm>
          <a:custGeom>
            <a:avLst/>
            <a:gdLst>
              <a:gd name="connsiteX0" fmla="*/ 0 w 1923847"/>
              <a:gd name="connsiteY0" fmla="*/ 93639 h 936390"/>
              <a:gd name="connsiteX1" fmla="*/ 93639 w 1923847"/>
              <a:gd name="connsiteY1" fmla="*/ 0 h 936390"/>
              <a:gd name="connsiteX2" fmla="*/ 1830208 w 1923847"/>
              <a:gd name="connsiteY2" fmla="*/ 0 h 936390"/>
              <a:gd name="connsiteX3" fmla="*/ 1923847 w 1923847"/>
              <a:gd name="connsiteY3" fmla="*/ 93639 h 936390"/>
              <a:gd name="connsiteX4" fmla="*/ 1923847 w 1923847"/>
              <a:gd name="connsiteY4" fmla="*/ 842751 h 936390"/>
              <a:gd name="connsiteX5" fmla="*/ 1830208 w 1923847"/>
              <a:gd name="connsiteY5" fmla="*/ 936390 h 936390"/>
              <a:gd name="connsiteX6" fmla="*/ 93639 w 1923847"/>
              <a:gd name="connsiteY6" fmla="*/ 936390 h 936390"/>
              <a:gd name="connsiteX7" fmla="*/ 0 w 1923847"/>
              <a:gd name="connsiteY7" fmla="*/ 842751 h 936390"/>
              <a:gd name="connsiteX8" fmla="*/ 0 w 1923847"/>
              <a:gd name="connsiteY8" fmla="*/ 93639 h 936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3847" h="936390">
                <a:moveTo>
                  <a:pt x="0" y="93639"/>
                </a:moveTo>
                <a:cubicBezTo>
                  <a:pt x="0" y="41924"/>
                  <a:pt x="41924" y="0"/>
                  <a:pt x="93639" y="0"/>
                </a:cubicBezTo>
                <a:lnTo>
                  <a:pt x="1830208" y="0"/>
                </a:lnTo>
                <a:cubicBezTo>
                  <a:pt x="1881923" y="0"/>
                  <a:pt x="1923847" y="41924"/>
                  <a:pt x="1923847" y="93639"/>
                </a:cubicBezTo>
                <a:lnTo>
                  <a:pt x="1923847" y="842751"/>
                </a:lnTo>
                <a:cubicBezTo>
                  <a:pt x="1923847" y="894466"/>
                  <a:pt x="1881923" y="936390"/>
                  <a:pt x="1830208" y="936390"/>
                </a:cubicBezTo>
                <a:lnTo>
                  <a:pt x="93639" y="936390"/>
                </a:lnTo>
                <a:cubicBezTo>
                  <a:pt x="41924" y="936390"/>
                  <a:pt x="0" y="894466"/>
                  <a:pt x="0" y="842751"/>
                </a:cubicBezTo>
                <a:lnTo>
                  <a:pt x="0" y="93639"/>
                </a:lnTo>
                <a:close/>
              </a:path>
            </a:pathLst>
          </a:custGeom>
          <a:solidFill>
            <a:srgbClr val="4BACC6">
              <a:hueOff val="0"/>
              <a:satOff val="0"/>
              <a:lumOff val="0"/>
              <a:alphaOff val="0"/>
            </a:srgbClr>
          </a:solidFill>
          <a:ln w="381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rgbClr r="0" g="0" b="0"/>
          </a:lnRef>
          <a:fillRef idx="1">
            <a:scrgbClr r="0" g="0" b="0"/>
          </a:fillRef>
          <a:effectRef idx="1">
            <a:scrgbClr r="0" g="0" b="0"/>
          </a:effectRef>
          <a:fontRef idx="minor">
            <a:schemeClr val="lt1"/>
          </a:fontRef>
        </p:style>
        <p:txBody>
          <a:bodyPr spcFirstLastPara="0" vert="horz" wrap="square" lIns="54096" tIns="54096" rIns="54096" bIns="54096" numCol="1" spcCol="1270" anchor="ctr" anchorCtr="0">
            <a:no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Университет третьего возраста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4" name="Полилиния 43"/>
          <p:cNvSpPr/>
          <p:nvPr/>
        </p:nvSpPr>
        <p:spPr>
          <a:xfrm>
            <a:off x="9840416" y="3324958"/>
            <a:ext cx="2001571" cy="1112151"/>
          </a:xfrm>
          <a:custGeom>
            <a:avLst/>
            <a:gdLst>
              <a:gd name="connsiteX0" fmla="*/ 0 w 1923847"/>
              <a:gd name="connsiteY0" fmla="*/ 93639 h 936390"/>
              <a:gd name="connsiteX1" fmla="*/ 93639 w 1923847"/>
              <a:gd name="connsiteY1" fmla="*/ 0 h 936390"/>
              <a:gd name="connsiteX2" fmla="*/ 1830208 w 1923847"/>
              <a:gd name="connsiteY2" fmla="*/ 0 h 936390"/>
              <a:gd name="connsiteX3" fmla="*/ 1923847 w 1923847"/>
              <a:gd name="connsiteY3" fmla="*/ 93639 h 936390"/>
              <a:gd name="connsiteX4" fmla="*/ 1923847 w 1923847"/>
              <a:gd name="connsiteY4" fmla="*/ 842751 h 936390"/>
              <a:gd name="connsiteX5" fmla="*/ 1830208 w 1923847"/>
              <a:gd name="connsiteY5" fmla="*/ 936390 h 936390"/>
              <a:gd name="connsiteX6" fmla="*/ 93639 w 1923847"/>
              <a:gd name="connsiteY6" fmla="*/ 936390 h 936390"/>
              <a:gd name="connsiteX7" fmla="*/ 0 w 1923847"/>
              <a:gd name="connsiteY7" fmla="*/ 842751 h 936390"/>
              <a:gd name="connsiteX8" fmla="*/ 0 w 1923847"/>
              <a:gd name="connsiteY8" fmla="*/ 93639 h 936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3847" h="936390">
                <a:moveTo>
                  <a:pt x="0" y="93639"/>
                </a:moveTo>
                <a:cubicBezTo>
                  <a:pt x="0" y="41924"/>
                  <a:pt x="41924" y="0"/>
                  <a:pt x="93639" y="0"/>
                </a:cubicBezTo>
                <a:lnTo>
                  <a:pt x="1830208" y="0"/>
                </a:lnTo>
                <a:cubicBezTo>
                  <a:pt x="1881923" y="0"/>
                  <a:pt x="1923847" y="41924"/>
                  <a:pt x="1923847" y="93639"/>
                </a:cubicBezTo>
                <a:lnTo>
                  <a:pt x="1923847" y="842751"/>
                </a:lnTo>
                <a:cubicBezTo>
                  <a:pt x="1923847" y="894466"/>
                  <a:pt x="1881923" y="936390"/>
                  <a:pt x="1830208" y="936390"/>
                </a:cubicBezTo>
                <a:lnTo>
                  <a:pt x="93639" y="936390"/>
                </a:lnTo>
                <a:cubicBezTo>
                  <a:pt x="41924" y="936390"/>
                  <a:pt x="0" y="894466"/>
                  <a:pt x="0" y="842751"/>
                </a:cubicBezTo>
                <a:lnTo>
                  <a:pt x="0" y="93639"/>
                </a:lnTo>
                <a:close/>
              </a:path>
            </a:pathLst>
          </a:custGeom>
          <a:solidFill>
            <a:srgbClr val="4BACC6">
              <a:hueOff val="0"/>
              <a:satOff val="0"/>
              <a:lumOff val="0"/>
              <a:alphaOff val="0"/>
            </a:srgbClr>
          </a:solidFill>
          <a:ln w="381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rgbClr r="0" g="0" b="0"/>
          </a:lnRef>
          <a:fillRef idx="1">
            <a:scrgbClr r="0" g="0" b="0"/>
          </a:fillRef>
          <a:effectRef idx="1">
            <a:scrgbClr r="0" g="0" b="0"/>
          </a:effectRef>
          <a:fontRef idx="minor">
            <a:schemeClr val="lt1"/>
          </a:fontRef>
        </p:style>
        <p:txBody>
          <a:bodyPr spcFirstLastPara="0" vert="horz" wrap="square" lIns="54096" tIns="54096" rIns="54096" bIns="54096" numCol="1" spcCol="1270" anchor="ctr" anchorCtr="0">
            <a:no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Работа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с общественными организациями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5" name="Стрелка влево 44"/>
          <p:cNvSpPr/>
          <p:nvPr/>
        </p:nvSpPr>
        <p:spPr>
          <a:xfrm rot="10958676">
            <a:off x="8956826" y="3587423"/>
            <a:ext cx="523355" cy="504768"/>
          </a:xfrm>
          <a:prstGeom prst="leftArrow">
            <a:avLst>
              <a:gd name="adj1" fmla="val 60000"/>
              <a:gd name="adj2" fmla="val 5000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sp>
      <p:sp>
        <p:nvSpPr>
          <p:cNvPr id="46" name="Полилиния 45"/>
          <p:cNvSpPr/>
          <p:nvPr/>
        </p:nvSpPr>
        <p:spPr>
          <a:xfrm>
            <a:off x="9554096" y="1524759"/>
            <a:ext cx="1942504" cy="1112153"/>
          </a:xfrm>
          <a:custGeom>
            <a:avLst/>
            <a:gdLst>
              <a:gd name="connsiteX0" fmla="*/ 0 w 1923847"/>
              <a:gd name="connsiteY0" fmla="*/ 93639 h 936390"/>
              <a:gd name="connsiteX1" fmla="*/ 93639 w 1923847"/>
              <a:gd name="connsiteY1" fmla="*/ 0 h 936390"/>
              <a:gd name="connsiteX2" fmla="*/ 1830208 w 1923847"/>
              <a:gd name="connsiteY2" fmla="*/ 0 h 936390"/>
              <a:gd name="connsiteX3" fmla="*/ 1923847 w 1923847"/>
              <a:gd name="connsiteY3" fmla="*/ 93639 h 936390"/>
              <a:gd name="connsiteX4" fmla="*/ 1923847 w 1923847"/>
              <a:gd name="connsiteY4" fmla="*/ 842751 h 936390"/>
              <a:gd name="connsiteX5" fmla="*/ 1830208 w 1923847"/>
              <a:gd name="connsiteY5" fmla="*/ 936390 h 936390"/>
              <a:gd name="connsiteX6" fmla="*/ 93639 w 1923847"/>
              <a:gd name="connsiteY6" fmla="*/ 936390 h 936390"/>
              <a:gd name="connsiteX7" fmla="*/ 0 w 1923847"/>
              <a:gd name="connsiteY7" fmla="*/ 842751 h 936390"/>
              <a:gd name="connsiteX8" fmla="*/ 0 w 1923847"/>
              <a:gd name="connsiteY8" fmla="*/ 93639 h 936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3847" h="936390">
                <a:moveTo>
                  <a:pt x="0" y="93639"/>
                </a:moveTo>
                <a:cubicBezTo>
                  <a:pt x="0" y="41924"/>
                  <a:pt x="41924" y="0"/>
                  <a:pt x="93639" y="0"/>
                </a:cubicBezTo>
                <a:lnTo>
                  <a:pt x="1830208" y="0"/>
                </a:lnTo>
                <a:cubicBezTo>
                  <a:pt x="1881923" y="0"/>
                  <a:pt x="1923847" y="41924"/>
                  <a:pt x="1923847" y="93639"/>
                </a:cubicBezTo>
                <a:lnTo>
                  <a:pt x="1923847" y="842751"/>
                </a:lnTo>
                <a:cubicBezTo>
                  <a:pt x="1923847" y="894466"/>
                  <a:pt x="1881923" y="936390"/>
                  <a:pt x="1830208" y="936390"/>
                </a:cubicBezTo>
                <a:lnTo>
                  <a:pt x="93639" y="936390"/>
                </a:lnTo>
                <a:cubicBezTo>
                  <a:pt x="41924" y="936390"/>
                  <a:pt x="0" y="894466"/>
                  <a:pt x="0" y="842751"/>
                </a:cubicBezTo>
                <a:lnTo>
                  <a:pt x="0" y="93639"/>
                </a:lnTo>
                <a:close/>
              </a:path>
            </a:pathLst>
          </a:custGeom>
          <a:solidFill>
            <a:srgbClr val="4BACC6">
              <a:hueOff val="0"/>
              <a:satOff val="0"/>
              <a:lumOff val="0"/>
              <a:alphaOff val="0"/>
            </a:srgbClr>
          </a:solidFill>
          <a:ln w="381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rgbClr r="0" g="0" b="0"/>
          </a:lnRef>
          <a:fillRef idx="1">
            <a:scrgbClr r="0" g="0" b="0"/>
          </a:fillRef>
          <a:effectRef idx="1">
            <a:scrgbClr r="0" g="0" b="0"/>
          </a:effectRef>
          <a:fontRef idx="minor">
            <a:schemeClr val="lt1"/>
          </a:fontRef>
        </p:style>
        <p:txBody>
          <a:bodyPr spcFirstLastPara="0" vert="horz" wrap="square" lIns="54096" tIns="54096" rIns="54096" bIns="54096" numCol="1" spcCol="1270" anchor="ctr" anchorCtr="0">
            <a:no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Участие в организации мероприятий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7" name="Стрелка влево 46"/>
          <p:cNvSpPr/>
          <p:nvPr/>
        </p:nvSpPr>
        <p:spPr>
          <a:xfrm rot="8215047">
            <a:off x="8790124" y="2669528"/>
            <a:ext cx="523354" cy="504767"/>
          </a:xfrm>
          <a:prstGeom prst="leftArrow">
            <a:avLst>
              <a:gd name="adj1" fmla="val 60000"/>
              <a:gd name="adj2" fmla="val 5000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sp>
      <p:sp>
        <p:nvSpPr>
          <p:cNvPr id="48" name="Полилиния 47"/>
          <p:cNvSpPr/>
          <p:nvPr/>
        </p:nvSpPr>
        <p:spPr>
          <a:xfrm>
            <a:off x="3865465" y="1524759"/>
            <a:ext cx="1942503" cy="1112153"/>
          </a:xfrm>
          <a:custGeom>
            <a:avLst/>
            <a:gdLst>
              <a:gd name="connsiteX0" fmla="*/ 0 w 1923847"/>
              <a:gd name="connsiteY0" fmla="*/ 93639 h 936390"/>
              <a:gd name="connsiteX1" fmla="*/ 93639 w 1923847"/>
              <a:gd name="connsiteY1" fmla="*/ 0 h 936390"/>
              <a:gd name="connsiteX2" fmla="*/ 1830208 w 1923847"/>
              <a:gd name="connsiteY2" fmla="*/ 0 h 936390"/>
              <a:gd name="connsiteX3" fmla="*/ 1923847 w 1923847"/>
              <a:gd name="connsiteY3" fmla="*/ 93639 h 936390"/>
              <a:gd name="connsiteX4" fmla="*/ 1923847 w 1923847"/>
              <a:gd name="connsiteY4" fmla="*/ 842751 h 936390"/>
              <a:gd name="connsiteX5" fmla="*/ 1830208 w 1923847"/>
              <a:gd name="connsiteY5" fmla="*/ 936390 h 936390"/>
              <a:gd name="connsiteX6" fmla="*/ 93639 w 1923847"/>
              <a:gd name="connsiteY6" fmla="*/ 936390 h 936390"/>
              <a:gd name="connsiteX7" fmla="*/ 0 w 1923847"/>
              <a:gd name="connsiteY7" fmla="*/ 842751 h 936390"/>
              <a:gd name="connsiteX8" fmla="*/ 0 w 1923847"/>
              <a:gd name="connsiteY8" fmla="*/ 93639 h 936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3847" h="936390">
                <a:moveTo>
                  <a:pt x="0" y="93639"/>
                </a:moveTo>
                <a:cubicBezTo>
                  <a:pt x="0" y="41924"/>
                  <a:pt x="41924" y="0"/>
                  <a:pt x="93639" y="0"/>
                </a:cubicBezTo>
                <a:lnTo>
                  <a:pt x="1830208" y="0"/>
                </a:lnTo>
                <a:cubicBezTo>
                  <a:pt x="1881923" y="0"/>
                  <a:pt x="1923847" y="41924"/>
                  <a:pt x="1923847" y="93639"/>
                </a:cubicBezTo>
                <a:lnTo>
                  <a:pt x="1923847" y="842751"/>
                </a:lnTo>
                <a:cubicBezTo>
                  <a:pt x="1923847" y="894466"/>
                  <a:pt x="1881923" y="936390"/>
                  <a:pt x="1830208" y="936390"/>
                </a:cubicBezTo>
                <a:lnTo>
                  <a:pt x="93639" y="936390"/>
                </a:lnTo>
                <a:cubicBezTo>
                  <a:pt x="41924" y="936390"/>
                  <a:pt x="0" y="894466"/>
                  <a:pt x="0" y="842751"/>
                </a:cubicBezTo>
                <a:lnTo>
                  <a:pt x="0" y="93639"/>
                </a:lnTo>
                <a:close/>
              </a:path>
            </a:pathLst>
          </a:custGeom>
          <a:solidFill>
            <a:srgbClr val="4BACC6">
              <a:hueOff val="0"/>
              <a:satOff val="0"/>
              <a:lumOff val="0"/>
              <a:alphaOff val="0"/>
            </a:srgbClr>
          </a:solidFill>
          <a:ln w="381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rgbClr r="0" g="0" b="0"/>
          </a:lnRef>
          <a:fillRef idx="1">
            <a:scrgbClr r="0" g="0" b="0"/>
          </a:fillRef>
          <a:effectRef idx="1">
            <a:scrgbClr r="0" g="0" b="0"/>
          </a:effectRef>
          <a:fontRef idx="minor">
            <a:schemeClr val="lt1"/>
          </a:fontRef>
        </p:style>
        <p:txBody>
          <a:bodyPr spcFirstLastPara="0" vert="horz" wrap="square" lIns="54096" tIns="54096" rIns="54096" bIns="54096" numCol="1" spcCol="1270" anchor="ctr" anchorCtr="0">
            <a:no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Создание клубных формирований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52" name="Стрелка влево 51"/>
          <p:cNvSpPr/>
          <p:nvPr/>
        </p:nvSpPr>
        <p:spPr>
          <a:xfrm rot="2238668">
            <a:off x="5894001" y="2673252"/>
            <a:ext cx="523354" cy="504767"/>
          </a:xfrm>
          <a:prstGeom prst="leftArrow">
            <a:avLst>
              <a:gd name="adj1" fmla="val 60000"/>
              <a:gd name="adj2" fmla="val 5000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sp>
      <p:sp>
        <p:nvSpPr>
          <p:cNvPr id="53" name="Полилиния 52"/>
          <p:cNvSpPr/>
          <p:nvPr/>
        </p:nvSpPr>
        <p:spPr>
          <a:xfrm>
            <a:off x="3865465" y="5156650"/>
            <a:ext cx="1942503" cy="1165737"/>
          </a:xfrm>
          <a:custGeom>
            <a:avLst/>
            <a:gdLst>
              <a:gd name="connsiteX0" fmla="*/ 0 w 1923847"/>
              <a:gd name="connsiteY0" fmla="*/ 93639 h 936390"/>
              <a:gd name="connsiteX1" fmla="*/ 93639 w 1923847"/>
              <a:gd name="connsiteY1" fmla="*/ 0 h 936390"/>
              <a:gd name="connsiteX2" fmla="*/ 1830208 w 1923847"/>
              <a:gd name="connsiteY2" fmla="*/ 0 h 936390"/>
              <a:gd name="connsiteX3" fmla="*/ 1923847 w 1923847"/>
              <a:gd name="connsiteY3" fmla="*/ 93639 h 936390"/>
              <a:gd name="connsiteX4" fmla="*/ 1923847 w 1923847"/>
              <a:gd name="connsiteY4" fmla="*/ 842751 h 936390"/>
              <a:gd name="connsiteX5" fmla="*/ 1830208 w 1923847"/>
              <a:gd name="connsiteY5" fmla="*/ 936390 h 936390"/>
              <a:gd name="connsiteX6" fmla="*/ 93639 w 1923847"/>
              <a:gd name="connsiteY6" fmla="*/ 936390 h 936390"/>
              <a:gd name="connsiteX7" fmla="*/ 0 w 1923847"/>
              <a:gd name="connsiteY7" fmla="*/ 842751 h 936390"/>
              <a:gd name="connsiteX8" fmla="*/ 0 w 1923847"/>
              <a:gd name="connsiteY8" fmla="*/ 93639 h 936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3847" h="936390">
                <a:moveTo>
                  <a:pt x="0" y="93639"/>
                </a:moveTo>
                <a:cubicBezTo>
                  <a:pt x="0" y="41924"/>
                  <a:pt x="41924" y="0"/>
                  <a:pt x="93639" y="0"/>
                </a:cubicBezTo>
                <a:lnTo>
                  <a:pt x="1830208" y="0"/>
                </a:lnTo>
                <a:cubicBezTo>
                  <a:pt x="1881923" y="0"/>
                  <a:pt x="1923847" y="41924"/>
                  <a:pt x="1923847" y="93639"/>
                </a:cubicBezTo>
                <a:lnTo>
                  <a:pt x="1923847" y="842751"/>
                </a:lnTo>
                <a:cubicBezTo>
                  <a:pt x="1923847" y="894466"/>
                  <a:pt x="1881923" y="936390"/>
                  <a:pt x="1830208" y="936390"/>
                </a:cubicBezTo>
                <a:lnTo>
                  <a:pt x="93639" y="936390"/>
                </a:lnTo>
                <a:cubicBezTo>
                  <a:pt x="41924" y="936390"/>
                  <a:pt x="0" y="894466"/>
                  <a:pt x="0" y="842751"/>
                </a:cubicBezTo>
                <a:lnTo>
                  <a:pt x="0" y="93639"/>
                </a:lnTo>
                <a:close/>
              </a:path>
            </a:pathLst>
          </a:custGeom>
          <a:solidFill>
            <a:srgbClr val="4BACC6">
              <a:hueOff val="0"/>
              <a:satOff val="0"/>
              <a:lumOff val="0"/>
              <a:alphaOff val="0"/>
            </a:srgbClr>
          </a:solidFill>
          <a:ln w="381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rgbClr r="0" g="0" b="0"/>
          </a:lnRef>
          <a:fillRef idx="1">
            <a:scrgbClr r="0" g="0" b="0"/>
          </a:fillRef>
          <a:effectRef idx="1">
            <a:scrgbClr r="0" g="0" b="0"/>
          </a:effectRef>
          <a:fontRef idx="minor">
            <a:schemeClr val="lt1"/>
          </a:fontRef>
        </p:style>
        <p:txBody>
          <a:bodyPr spcFirstLastPara="0" vert="horz" wrap="square" lIns="54096" tIns="54096" rIns="54096" bIns="54096" numCol="1" spcCol="1270" anchor="ctr" anchorCtr="0">
            <a:no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Круглые столы, семинары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54" name="Стрелка влево 53"/>
          <p:cNvSpPr/>
          <p:nvPr/>
        </p:nvSpPr>
        <p:spPr>
          <a:xfrm rot="18841178">
            <a:off x="5905573" y="4495726"/>
            <a:ext cx="523353" cy="504766"/>
          </a:xfrm>
          <a:prstGeom prst="leftArrow">
            <a:avLst>
              <a:gd name="adj1" fmla="val 60000"/>
              <a:gd name="adj2" fmla="val 5000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sp>
      <p:sp>
        <p:nvSpPr>
          <p:cNvPr id="55" name="Полилиния 54"/>
          <p:cNvSpPr/>
          <p:nvPr/>
        </p:nvSpPr>
        <p:spPr>
          <a:xfrm>
            <a:off x="9554097" y="5156652"/>
            <a:ext cx="1942503" cy="1165736"/>
          </a:xfrm>
          <a:custGeom>
            <a:avLst/>
            <a:gdLst>
              <a:gd name="connsiteX0" fmla="*/ 0 w 1923847"/>
              <a:gd name="connsiteY0" fmla="*/ 93639 h 936390"/>
              <a:gd name="connsiteX1" fmla="*/ 93639 w 1923847"/>
              <a:gd name="connsiteY1" fmla="*/ 0 h 936390"/>
              <a:gd name="connsiteX2" fmla="*/ 1830208 w 1923847"/>
              <a:gd name="connsiteY2" fmla="*/ 0 h 936390"/>
              <a:gd name="connsiteX3" fmla="*/ 1923847 w 1923847"/>
              <a:gd name="connsiteY3" fmla="*/ 93639 h 936390"/>
              <a:gd name="connsiteX4" fmla="*/ 1923847 w 1923847"/>
              <a:gd name="connsiteY4" fmla="*/ 842751 h 936390"/>
              <a:gd name="connsiteX5" fmla="*/ 1830208 w 1923847"/>
              <a:gd name="connsiteY5" fmla="*/ 936390 h 936390"/>
              <a:gd name="connsiteX6" fmla="*/ 93639 w 1923847"/>
              <a:gd name="connsiteY6" fmla="*/ 936390 h 936390"/>
              <a:gd name="connsiteX7" fmla="*/ 0 w 1923847"/>
              <a:gd name="connsiteY7" fmla="*/ 842751 h 936390"/>
              <a:gd name="connsiteX8" fmla="*/ 0 w 1923847"/>
              <a:gd name="connsiteY8" fmla="*/ 93639 h 936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3847" h="936390">
                <a:moveTo>
                  <a:pt x="0" y="93639"/>
                </a:moveTo>
                <a:cubicBezTo>
                  <a:pt x="0" y="41924"/>
                  <a:pt x="41924" y="0"/>
                  <a:pt x="93639" y="0"/>
                </a:cubicBezTo>
                <a:lnTo>
                  <a:pt x="1830208" y="0"/>
                </a:lnTo>
                <a:cubicBezTo>
                  <a:pt x="1881923" y="0"/>
                  <a:pt x="1923847" y="41924"/>
                  <a:pt x="1923847" y="93639"/>
                </a:cubicBezTo>
                <a:lnTo>
                  <a:pt x="1923847" y="842751"/>
                </a:lnTo>
                <a:cubicBezTo>
                  <a:pt x="1923847" y="894466"/>
                  <a:pt x="1881923" y="936390"/>
                  <a:pt x="1830208" y="936390"/>
                </a:cubicBezTo>
                <a:lnTo>
                  <a:pt x="93639" y="936390"/>
                </a:lnTo>
                <a:cubicBezTo>
                  <a:pt x="41924" y="936390"/>
                  <a:pt x="0" y="894466"/>
                  <a:pt x="0" y="842751"/>
                </a:cubicBezTo>
                <a:lnTo>
                  <a:pt x="0" y="93639"/>
                </a:lnTo>
                <a:close/>
              </a:path>
            </a:pathLst>
          </a:custGeom>
          <a:solidFill>
            <a:srgbClr val="4BACC6">
              <a:hueOff val="0"/>
              <a:satOff val="0"/>
              <a:lumOff val="0"/>
              <a:alphaOff val="0"/>
            </a:srgbClr>
          </a:solidFill>
          <a:ln w="381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rgbClr r="0" g="0" b="0"/>
          </a:lnRef>
          <a:fillRef idx="1">
            <a:scrgbClr r="0" g="0" b="0"/>
          </a:fillRef>
          <a:effectRef idx="1">
            <a:scrgbClr r="0" g="0" b="0"/>
          </a:effectRef>
          <a:fontRef idx="minor">
            <a:schemeClr val="lt1"/>
          </a:fontRef>
        </p:style>
        <p:txBody>
          <a:bodyPr spcFirstLastPara="0" vert="horz" wrap="square" lIns="54096" tIns="54096" rIns="54096" bIns="54096" numCol="1" spcCol="1270" anchor="ctr" anchorCtr="0">
            <a:no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Диалоговые площадки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56" name="Стрелка влево 55"/>
          <p:cNvSpPr/>
          <p:nvPr/>
        </p:nvSpPr>
        <p:spPr>
          <a:xfrm rot="13531054">
            <a:off x="8855277" y="4469260"/>
            <a:ext cx="523354" cy="504767"/>
          </a:xfrm>
          <a:prstGeom prst="leftArrow">
            <a:avLst>
              <a:gd name="adj1" fmla="val 60000"/>
              <a:gd name="adj2" fmla="val 5000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sp>
      <p:sp>
        <p:nvSpPr>
          <p:cNvPr id="74" name="Полилиния 73"/>
          <p:cNvSpPr/>
          <p:nvPr/>
        </p:nvSpPr>
        <p:spPr>
          <a:xfrm>
            <a:off x="3433417" y="3324959"/>
            <a:ext cx="1942503" cy="1112153"/>
          </a:xfrm>
          <a:custGeom>
            <a:avLst/>
            <a:gdLst>
              <a:gd name="connsiteX0" fmla="*/ 0 w 1923847"/>
              <a:gd name="connsiteY0" fmla="*/ 93639 h 936390"/>
              <a:gd name="connsiteX1" fmla="*/ 93639 w 1923847"/>
              <a:gd name="connsiteY1" fmla="*/ 0 h 936390"/>
              <a:gd name="connsiteX2" fmla="*/ 1830208 w 1923847"/>
              <a:gd name="connsiteY2" fmla="*/ 0 h 936390"/>
              <a:gd name="connsiteX3" fmla="*/ 1923847 w 1923847"/>
              <a:gd name="connsiteY3" fmla="*/ 93639 h 936390"/>
              <a:gd name="connsiteX4" fmla="*/ 1923847 w 1923847"/>
              <a:gd name="connsiteY4" fmla="*/ 842751 h 936390"/>
              <a:gd name="connsiteX5" fmla="*/ 1830208 w 1923847"/>
              <a:gd name="connsiteY5" fmla="*/ 936390 h 936390"/>
              <a:gd name="connsiteX6" fmla="*/ 93639 w 1923847"/>
              <a:gd name="connsiteY6" fmla="*/ 936390 h 936390"/>
              <a:gd name="connsiteX7" fmla="*/ 0 w 1923847"/>
              <a:gd name="connsiteY7" fmla="*/ 842751 h 936390"/>
              <a:gd name="connsiteX8" fmla="*/ 0 w 1923847"/>
              <a:gd name="connsiteY8" fmla="*/ 93639 h 936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3847" h="936390">
                <a:moveTo>
                  <a:pt x="0" y="93639"/>
                </a:moveTo>
                <a:cubicBezTo>
                  <a:pt x="0" y="41924"/>
                  <a:pt x="41924" y="0"/>
                  <a:pt x="93639" y="0"/>
                </a:cubicBezTo>
                <a:lnTo>
                  <a:pt x="1830208" y="0"/>
                </a:lnTo>
                <a:cubicBezTo>
                  <a:pt x="1881923" y="0"/>
                  <a:pt x="1923847" y="41924"/>
                  <a:pt x="1923847" y="93639"/>
                </a:cubicBezTo>
                <a:lnTo>
                  <a:pt x="1923847" y="842751"/>
                </a:lnTo>
                <a:cubicBezTo>
                  <a:pt x="1923847" y="894466"/>
                  <a:pt x="1881923" y="936390"/>
                  <a:pt x="1830208" y="936390"/>
                </a:cubicBezTo>
                <a:lnTo>
                  <a:pt x="93639" y="936390"/>
                </a:lnTo>
                <a:cubicBezTo>
                  <a:pt x="41924" y="936390"/>
                  <a:pt x="0" y="894466"/>
                  <a:pt x="0" y="842751"/>
                </a:cubicBezTo>
                <a:lnTo>
                  <a:pt x="0" y="93639"/>
                </a:lnTo>
                <a:close/>
              </a:path>
            </a:pathLst>
          </a:custGeom>
          <a:solidFill>
            <a:srgbClr val="4BACC6">
              <a:hueOff val="0"/>
              <a:satOff val="0"/>
              <a:lumOff val="0"/>
              <a:alphaOff val="0"/>
            </a:srgbClr>
          </a:solidFill>
          <a:ln w="381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rgbClr r="0" g="0" b="0"/>
          </a:lnRef>
          <a:fillRef idx="1">
            <a:scrgbClr r="0" g="0" b="0"/>
          </a:fillRef>
          <a:effectRef idx="1">
            <a:scrgbClr r="0" g="0" b="0"/>
          </a:effectRef>
          <a:fontRef idx="minor">
            <a:schemeClr val="lt1"/>
          </a:fontRef>
        </p:style>
        <p:txBody>
          <a:bodyPr spcFirstLastPara="0" vert="horz" wrap="square" lIns="54096" tIns="54096" rIns="54096" bIns="54096" numCol="1" spcCol="1270" anchor="ctr" anchorCtr="0">
            <a:no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Участие в планировании и проектировании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75" name="Стрелка влево 74"/>
          <p:cNvSpPr/>
          <p:nvPr/>
        </p:nvSpPr>
        <p:spPr>
          <a:xfrm rot="16200000">
            <a:off x="7399788" y="4643132"/>
            <a:ext cx="523353" cy="504766"/>
          </a:xfrm>
          <a:prstGeom prst="leftArrow">
            <a:avLst>
              <a:gd name="adj1" fmla="val 60000"/>
              <a:gd name="adj2" fmla="val 5000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sp>
      <p:sp>
        <p:nvSpPr>
          <p:cNvPr id="76" name="Прямоугольник 75"/>
          <p:cNvSpPr/>
          <p:nvPr/>
        </p:nvSpPr>
        <p:spPr>
          <a:xfrm>
            <a:off x="117117" y="1988840"/>
            <a:ext cx="285017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Формы работы </a:t>
            </a:r>
            <a:r>
              <a:rPr lang="ru-RU" sz="2400" b="1" dirty="0" smtClean="0">
                <a:solidFill>
                  <a:schemeClr val="bg1"/>
                </a:solidFill>
              </a:rPr>
              <a:t>Центра общественных  инициатив «Созидание»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с людьми старшего  возраста на базе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 ДК «Строитель»</a:t>
            </a: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 smtClean="0">
              <a:solidFill>
                <a:srgbClr val="002060"/>
              </a:solidFill>
            </a:endParaRPr>
          </a:p>
        </p:txBody>
      </p:sp>
      <p:sp>
        <p:nvSpPr>
          <p:cNvPr id="33" name="Стрелка влево 32"/>
          <p:cNvSpPr/>
          <p:nvPr/>
        </p:nvSpPr>
        <p:spPr>
          <a:xfrm rot="5400000">
            <a:off x="7444657" y="2440385"/>
            <a:ext cx="432047" cy="537073"/>
          </a:xfrm>
          <a:prstGeom prst="leftArrow">
            <a:avLst>
              <a:gd name="adj1" fmla="val 60000"/>
              <a:gd name="adj2" fmla="val 5000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4159278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  <p:bldP spid="37" grpId="0" animBg="1"/>
      <p:bldP spid="38" grpId="0"/>
      <p:bldP spid="39" grpId="0" animBg="1"/>
      <p:bldP spid="43" grpId="0" animBg="1"/>
      <p:bldP spid="44" grpId="0" animBg="1"/>
      <p:bldP spid="46" grpId="0" animBg="1"/>
      <p:bldP spid="48" grpId="0" animBg="1"/>
      <p:bldP spid="53" grpId="0" animBg="1"/>
      <p:bldP spid="55" grpId="0" animBg="1"/>
      <p:bldP spid="74" grpId="0" animBg="1"/>
      <p:bldP spid="7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/>
          <p:cNvGrpSpPr/>
          <p:nvPr/>
        </p:nvGrpSpPr>
        <p:grpSpPr>
          <a:xfrm>
            <a:off x="4223792" y="0"/>
            <a:ext cx="7992888" cy="6858000"/>
            <a:chOff x="6023992" y="0"/>
            <a:chExt cx="6192688" cy="6858000"/>
          </a:xfrm>
        </p:grpSpPr>
        <p:sp>
          <p:nvSpPr>
            <p:cNvPr id="50" name="Rectangle 3"/>
            <p:cNvSpPr/>
            <p:nvPr/>
          </p:nvSpPr>
          <p:spPr>
            <a:xfrm>
              <a:off x="9120336" y="0"/>
              <a:ext cx="3096344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9" name="Rectangle 3"/>
            <p:cNvSpPr/>
            <p:nvPr/>
          </p:nvSpPr>
          <p:spPr>
            <a:xfrm>
              <a:off x="6023992" y="0"/>
              <a:ext cx="3096344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0" y="0"/>
            <a:ext cx="4223792" cy="6858000"/>
            <a:chOff x="0" y="0"/>
            <a:chExt cx="5999312" cy="6858000"/>
          </a:xfrm>
        </p:grpSpPr>
        <p:sp>
          <p:nvSpPr>
            <p:cNvPr id="51" name="Rectangle 2"/>
            <p:cNvSpPr/>
            <p:nvPr/>
          </p:nvSpPr>
          <p:spPr>
            <a:xfrm>
              <a:off x="2999656" y="0"/>
              <a:ext cx="2999656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" name="Rectangle 2"/>
            <p:cNvSpPr/>
            <p:nvPr/>
          </p:nvSpPr>
          <p:spPr>
            <a:xfrm>
              <a:off x="0" y="0"/>
              <a:ext cx="2999656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40" name="Content Placeholder 2"/>
          <p:cNvSpPr txBox="1">
            <a:spLocks/>
          </p:cNvSpPr>
          <p:nvPr/>
        </p:nvSpPr>
        <p:spPr>
          <a:xfrm>
            <a:off x="353680" y="1632028"/>
            <a:ext cx="3654088" cy="402922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Как результат системной и качественной работы с ветеранами в Центре общественных инициатив  «Созидание»13 сентября 2017 года начал свою деятельность Университет третьего возраста. 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161562" y="290801"/>
            <a:ext cx="7966886" cy="727096"/>
            <a:chOff x="2161562" y="290801"/>
            <a:chExt cx="7966886" cy="727096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323935" y="308447"/>
              <a:ext cx="7621139" cy="70945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1" name="Title 1"/>
            <p:cNvSpPr txBox="1">
              <a:spLocks/>
            </p:cNvSpPr>
            <p:nvPr/>
          </p:nvSpPr>
          <p:spPr>
            <a:xfrm>
              <a:off x="2161562" y="290801"/>
              <a:ext cx="7966886" cy="69038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Университет третьего возраста</a:t>
              </a:r>
              <a:endPara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pic>
        <p:nvPicPr>
          <p:cNvPr id="16" name="Picture 4" descr="D:\Documents and Settings\Admin\Рабочий стол\Новая папка\Финал\2Y2A55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9694" y="1700808"/>
            <a:ext cx="6623202" cy="432047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881925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/>
          <p:cNvGrpSpPr/>
          <p:nvPr/>
        </p:nvGrpSpPr>
        <p:grpSpPr>
          <a:xfrm>
            <a:off x="4223792" y="0"/>
            <a:ext cx="7992888" cy="6858000"/>
            <a:chOff x="6023992" y="0"/>
            <a:chExt cx="6192688" cy="6858000"/>
          </a:xfrm>
        </p:grpSpPr>
        <p:sp>
          <p:nvSpPr>
            <p:cNvPr id="50" name="Rectangle 3"/>
            <p:cNvSpPr/>
            <p:nvPr/>
          </p:nvSpPr>
          <p:spPr>
            <a:xfrm>
              <a:off x="9120336" y="0"/>
              <a:ext cx="3096344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9" name="Rectangle 3"/>
            <p:cNvSpPr/>
            <p:nvPr/>
          </p:nvSpPr>
          <p:spPr>
            <a:xfrm>
              <a:off x="6023992" y="0"/>
              <a:ext cx="3096344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0" y="0"/>
            <a:ext cx="4223792" cy="6858000"/>
            <a:chOff x="0" y="0"/>
            <a:chExt cx="5999312" cy="6858000"/>
          </a:xfrm>
        </p:grpSpPr>
        <p:sp>
          <p:nvSpPr>
            <p:cNvPr id="51" name="Rectangle 2"/>
            <p:cNvSpPr/>
            <p:nvPr/>
          </p:nvSpPr>
          <p:spPr>
            <a:xfrm>
              <a:off x="2999656" y="0"/>
              <a:ext cx="2999656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" name="Rectangle 2"/>
            <p:cNvSpPr/>
            <p:nvPr/>
          </p:nvSpPr>
          <p:spPr>
            <a:xfrm>
              <a:off x="0" y="0"/>
              <a:ext cx="2999656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40" name="Content Placeholder 2"/>
          <p:cNvSpPr txBox="1">
            <a:spLocks/>
          </p:cNvSpPr>
          <p:nvPr/>
        </p:nvSpPr>
        <p:spPr>
          <a:xfrm>
            <a:off x="335361" y="1268760"/>
            <a:ext cx="3744416" cy="525658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ru-RU" sz="2200" b="1" dirty="0" smtClean="0">
                <a:solidFill>
                  <a:schemeClr val="bg1"/>
                </a:solidFill>
              </a:rPr>
              <a:t>Основные  ц</a:t>
            </a:r>
            <a:r>
              <a:rPr lang="ru-RU" sz="2200" b="1" dirty="0" smtClean="0">
                <a:solidFill>
                  <a:schemeClr val="bg1"/>
                </a:solidFill>
              </a:rPr>
              <a:t>ели </a:t>
            </a:r>
            <a:r>
              <a:rPr lang="ru-RU" sz="2200" b="1" dirty="0" smtClean="0">
                <a:solidFill>
                  <a:schemeClr val="bg1"/>
                </a:solidFill>
              </a:rPr>
              <a:t>и </a:t>
            </a:r>
            <a:r>
              <a:rPr lang="ru-RU" sz="2200" b="1" dirty="0" smtClean="0">
                <a:solidFill>
                  <a:schemeClr val="bg1"/>
                </a:solidFill>
              </a:rPr>
              <a:t>задачи</a:t>
            </a:r>
            <a:r>
              <a:rPr lang="ru-RU" sz="2200" dirty="0" smtClean="0">
                <a:solidFill>
                  <a:schemeClr val="bg1"/>
                </a:solidFill>
              </a:rPr>
              <a:t>: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endParaRPr lang="ru-RU" sz="2400" dirty="0" smtClean="0"/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- Создание атмосферы открытости и доступности культурного пространства </a:t>
            </a:r>
            <a:r>
              <a:rPr lang="ru-RU" sz="2000" dirty="0" smtClean="0">
                <a:solidFill>
                  <a:schemeClr val="bg1"/>
                </a:solidFill>
              </a:rPr>
              <a:t>,а также- условий </a:t>
            </a:r>
            <a:r>
              <a:rPr lang="ru-RU" sz="2000" dirty="0" smtClean="0">
                <a:solidFill>
                  <a:schemeClr val="bg1"/>
                </a:solidFill>
              </a:rPr>
              <a:t>для продления активного долголетия пожилых людей путем  творческой самореализации и самосовершенствования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 - Содействие  в овладении </a:t>
            </a:r>
            <a:r>
              <a:rPr lang="ru-RU" sz="2000" dirty="0" smtClean="0">
                <a:solidFill>
                  <a:schemeClr val="bg1"/>
                </a:solidFill>
              </a:rPr>
              <a:t>информационными </a:t>
            </a:r>
            <a:r>
              <a:rPr lang="ru-RU" sz="2000" dirty="0" smtClean="0">
                <a:solidFill>
                  <a:schemeClr val="bg1"/>
                </a:solidFill>
              </a:rPr>
              <a:t>средствами </a:t>
            </a:r>
            <a:r>
              <a:rPr lang="ru-RU" sz="2000" dirty="0" smtClean="0">
                <a:solidFill>
                  <a:schemeClr val="bg1"/>
                </a:solidFill>
              </a:rPr>
              <a:t>и </a:t>
            </a:r>
            <a:r>
              <a:rPr lang="ru-RU" sz="2000" dirty="0" smtClean="0">
                <a:solidFill>
                  <a:schemeClr val="bg1"/>
                </a:solidFill>
              </a:rPr>
              <a:t>технологиями; </a:t>
            </a:r>
            <a:endParaRPr lang="ru-RU" sz="2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-</a:t>
            </a:r>
            <a:r>
              <a:rPr lang="ru-RU" sz="2000" dirty="0" smtClean="0">
                <a:solidFill>
                  <a:schemeClr val="bg1"/>
                </a:solidFill>
              </a:rPr>
              <a:t> </a:t>
            </a:r>
            <a:r>
              <a:rPr lang="ru-RU" sz="2000" dirty="0" smtClean="0">
                <a:solidFill>
                  <a:schemeClr val="bg1"/>
                </a:solidFill>
              </a:rPr>
              <a:t>Привлечение пенсионеров к </a:t>
            </a:r>
            <a:r>
              <a:rPr lang="ru-RU" sz="2000" dirty="0" smtClean="0">
                <a:solidFill>
                  <a:schemeClr val="bg1"/>
                </a:solidFill>
              </a:rPr>
              <a:t>активной жизни в обществе, </a:t>
            </a:r>
            <a:r>
              <a:rPr lang="ru-RU" sz="2000" dirty="0" smtClean="0">
                <a:solidFill>
                  <a:schemeClr val="bg1"/>
                </a:solidFill>
              </a:rPr>
              <a:t>используя их  жизненный опыт и знания. 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161562" y="290801"/>
            <a:ext cx="7966886" cy="727096"/>
            <a:chOff x="2161562" y="290801"/>
            <a:chExt cx="7966886" cy="727096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323935" y="308447"/>
              <a:ext cx="7621139" cy="70945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1" name="Title 1"/>
            <p:cNvSpPr txBox="1">
              <a:spLocks/>
            </p:cNvSpPr>
            <p:nvPr/>
          </p:nvSpPr>
          <p:spPr>
            <a:xfrm>
              <a:off x="2161562" y="290801"/>
              <a:ext cx="7966886" cy="69038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Университет третьего возраста</a:t>
              </a:r>
              <a:endPara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pic>
        <p:nvPicPr>
          <p:cNvPr id="13" name="Рисунок 14" descr="006-20170914-0845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1218" y="1271988"/>
            <a:ext cx="4481402" cy="298137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" descr="http://www.ozerskadm.ru/upload/hghgfgfhIMG_09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1517" y="3989092"/>
            <a:ext cx="3873115" cy="258666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32833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/>
          <p:cNvGrpSpPr/>
          <p:nvPr/>
        </p:nvGrpSpPr>
        <p:grpSpPr>
          <a:xfrm>
            <a:off x="4223792" y="0"/>
            <a:ext cx="7992888" cy="6858000"/>
            <a:chOff x="6023992" y="0"/>
            <a:chExt cx="6192688" cy="6858000"/>
          </a:xfrm>
        </p:grpSpPr>
        <p:sp>
          <p:nvSpPr>
            <p:cNvPr id="50" name="Rectangle 3"/>
            <p:cNvSpPr/>
            <p:nvPr/>
          </p:nvSpPr>
          <p:spPr>
            <a:xfrm>
              <a:off x="9120336" y="0"/>
              <a:ext cx="3096344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9" name="Rectangle 3"/>
            <p:cNvSpPr/>
            <p:nvPr/>
          </p:nvSpPr>
          <p:spPr>
            <a:xfrm>
              <a:off x="6023992" y="0"/>
              <a:ext cx="3096344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0" y="0"/>
            <a:ext cx="4223792" cy="6858000"/>
            <a:chOff x="0" y="0"/>
            <a:chExt cx="5999312" cy="6858000"/>
          </a:xfrm>
        </p:grpSpPr>
        <p:sp>
          <p:nvSpPr>
            <p:cNvPr id="51" name="Rectangle 2"/>
            <p:cNvSpPr/>
            <p:nvPr/>
          </p:nvSpPr>
          <p:spPr>
            <a:xfrm>
              <a:off x="2999656" y="0"/>
              <a:ext cx="2999656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" name="Rectangle 2"/>
            <p:cNvSpPr/>
            <p:nvPr/>
          </p:nvSpPr>
          <p:spPr>
            <a:xfrm>
              <a:off x="0" y="0"/>
              <a:ext cx="2999656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40" name="Content Placeholder 2"/>
          <p:cNvSpPr txBox="1">
            <a:spLocks/>
          </p:cNvSpPr>
          <p:nvPr/>
        </p:nvSpPr>
        <p:spPr>
          <a:xfrm>
            <a:off x="425688" y="980728"/>
            <a:ext cx="3294048" cy="5822457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1013 человек - это общее количество  </a:t>
            </a:r>
            <a:r>
              <a:rPr lang="ru-RU" sz="2000" b="1" dirty="0" smtClean="0">
                <a:solidFill>
                  <a:schemeClr val="bg1"/>
                </a:solidFill>
              </a:rPr>
              <a:t>студентов с 2017 по 2019 г.</a:t>
            </a:r>
            <a:r>
              <a:rPr lang="ru-RU" sz="2000" dirty="0" smtClean="0">
                <a:solidFill>
                  <a:schemeClr val="bg1"/>
                </a:solidFill>
              </a:rPr>
              <a:t> получили  свидетельства </a:t>
            </a:r>
            <a:r>
              <a:rPr lang="ru-RU" sz="2000" dirty="0">
                <a:solidFill>
                  <a:schemeClr val="bg1"/>
                </a:solidFill>
              </a:rPr>
              <a:t>об </a:t>
            </a:r>
            <a:r>
              <a:rPr lang="ru-RU" sz="2000" dirty="0" smtClean="0">
                <a:solidFill>
                  <a:schemeClr val="bg1"/>
                </a:solidFill>
              </a:rPr>
              <a:t>окончании </a:t>
            </a:r>
            <a:r>
              <a:rPr lang="ru-RU" sz="2000" b="1" dirty="0" smtClean="0">
                <a:solidFill>
                  <a:schemeClr val="bg1"/>
                </a:solidFill>
              </a:rPr>
              <a:t>Университета </a:t>
            </a:r>
            <a:r>
              <a:rPr lang="ru-RU" sz="2000" b="1" dirty="0">
                <a:solidFill>
                  <a:schemeClr val="bg1"/>
                </a:solidFill>
              </a:rPr>
              <a:t>третьего </a:t>
            </a:r>
            <a:r>
              <a:rPr lang="ru-RU" sz="2000" b="1" dirty="0" smtClean="0">
                <a:solidFill>
                  <a:schemeClr val="bg1"/>
                </a:solidFill>
              </a:rPr>
              <a:t>возраста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Целевая аудитория – </a:t>
            </a:r>
            <a:r>
              <a:rPr lang="ru-RU" sz="2000" dirty="0" smtClean="0">
                <a:solidFill>
                  <a:schemeClr val="bg1"/>
                </a:solidFill>
              </a:rPr>
              <a:t>люди пенсионного возраста  от </a:t>
            </a:r>
            <a:r>
              <a:rPr lang="ru-RU" sz="2000" b="1" dirty="0" smtClean="0">
                <a:solidFill>
                  <a:schemeClr val="bg1"/>
                </a:solidFill>
              </a:rPr>
              <a:t>55</a:t>
            </a:r>
            <a:r>
              <a:rPr lang="ru-RU" sz="2000" dirty="0" smtClean="0">
                <a:solidFill>
                  <a:schemeClr val="bg1"/>
                </a:solidFill>
              </a:rPr>
              <a:t> до </a:t>
            </a:r>
            <a:r>
              <a:rPr lang="ru-RU" sz="2000" b="1" dirty="0" smtClean="0">
                <a:solidFill>
                  <a:schemeClr val="bg1"/>
                </a:solidFill>
              </a:rPr>
              <a:t>83</a:t>
            </a:r>
            <a:r>
              <a:rPr lang="ru-RU" sz="2000" dirty="0" smtClean="0">
                <a:solidFill>
                  <a:schemeClr val="bg1"/>
                </a:solidFill>
              </a:rPr>
              <a:t> лет проживающие в Озерском городском округе. 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2161562" y="290801"/>
            <a:ext cx="7966886" cy="727096"/>
            <a:chOff x="2161562" y="290801"/>
            <a:chExt cx="7966886" cy="727096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323935" y="308447"/>
              <a:ext cx="7621139" cy="70945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1" name="Title 1"/>
            <p:cNvSpPr txBox="1">
              <a:spLocks/>
            </p:cNvSpPr>
            <p:nvPr/>
          </p:nvSpPr>
          <p:spPr>
            <a:xfrm>
              <a:off x="2161562" y="290801"/>
              <a:ext cx="7966886" cy="69038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Университет третьего возраста</a:t>
              </a:r>
              <a:endPara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pic>
        <p:nvPicPr>
          <p:cNvPr id="18" name="Рисунок 17" descr="Озёрск74.ру фото А.Лёшкина 005.jpg"/>
          <p:cNvPicPr>
            <a:picLocks noChangeAspect="1" noChangeArrowheads="1"/>
          </p:cNvPicPr>
          <p:nvPr/>
        </p:nvPicPr>
        <p:blipFill rotWithShape="1">
          <a:blip r:embed="rId2" cstate="print"/>
          <a:srcRect l="-120" t="431" r="-120" b="6042"/>
          <a:stretch/>
        </p:blipFill>
        <p:spPr bwMode="auto">
          <a:xfrm>
            <a:off x="5066130" y="1872072"/>
            <a:ext cx="6308211" cy="393319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97060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/>
          <p:cNvGrpSpPr/>
          <p:nvPr/>
        </p:nvGrpSpPr>
        <p:grpSpPr>
          <a:xfrm>
            <a:off x="4223792" y="0"/>
            <a:ext cx="7992888" cy="6858000"/>
            <a:chOff x="6023992" y="0"/>
            <a:chExt cx="6192688" cy="6858000"/>
          </a:xfrm>
        </p:grpSpPr>
        <p:sp>
          <p:nvSpPr>
            <p:cNvPr id="50" name="Rectangle 3"/>
            <p:cNvSpPr/>
            <p:nvPr/>
          </p:nvSpPr>
          <p:spPr>
            <a:xfrm>
              <a:off x="9120336" y="0"/>
              <a:ext cx="3096344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9" name="Rectangle 3"/>
            <p:cNvSpPr/>
            <p:nvPr/>
          </p:nvSpPr>
          <p:spPr>
            <a:xfrm>
              <a:off x="6023992" y="0"/>
              <a:ext cx="3096344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0" y="0"/>
            <a:ext cx="4223792" cy="6858000"/>
            <a:chOff x="0" y="0"/>
            <a:chExt cx="5999312" cy="6858000"/>
          </a:xfrm>
        </p:grpSpPr>
        <p:sp>
          <p:nvSpPr>
            <p:cNvPr id="51" name="Rectangle 2"/>
            <p:cNvSpPr/>
            <p:nvPr/>
          </p:nvSpPr>
          <p:spPr>
            <a:xfrm>
              <a:off x="2999656" y="0"/>
              <a:ext cx="2999656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" name="Rectangle 2"/>
            <p:cNvSpPr/>
            <p:nvPr/>
          </p:nvSpPr>
          <p:spPr>
            <a:xfrm>
              <a:off x="0" y="0"/>
              <a:ext cx="2999656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40" name="Content Placeholder 2"/>
          <p:cNvSpPr txBox="1">
            <a:spLocks/>
          </p:cNvSpPr>
          <p:nvPr/>
        </p:nvSpPr>
        <p:spPr>
          <a:xfrm>
            <a:off x="119336" y="1052736"/>
            <a:ext cx="3953487" cy="511256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Деканы </a:t>
            </a:r>
            <a:r>
              <a:rPr lang="ru-RU" sz="2000" dirty="0" smtClean="0">
                <a:solidFill>
                  <a:schemeClr val="bg1"/>
                </a:solidFill>
              </a:rPr>
              <a:t>факультетов  </a:t>
            </a:r>
            <a:r>
              <a:rPr lang="ru-RU" sz="2000" dirty="0" smtClean="0">
                <a:solidFill>
                  <a:schemeClr val="bg1"/>
                </a:solidFill>
              </a:rPr>
              <a:t>Университета </a:t>
            </a:r>
            <a:r>
              <a:rPr lang="ru-RU" sz="2000" dirty="0" smtClean="0">
                <a:solidFill>
                  <a:schemeClr val="bg1"/>
                </a:solidFill>
              </a:rPr>
              <a:t>третьего возраста</a:t>
            </a:r>
            <a:endParaRPr lang="ru-RU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«серебряные волонтеры»</a:t>
            </a:r>
            <a:r>
              <a:rPr lang="ru-RU" sz="2000" dirty="0" smtClean="0">
                <a:solidFill>
                  <a:schemeClr val="bg1"/>
                </a:solidFill>
              </a:rPr>
              <a:t> -пенсионеры творческих профессий, педагоги ,социальные  и медицинские работники,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а так же молодые волонтеры – студенты </a:t>
            </a:r>
            <a:r>
              <a:rPr lang="ru-RU" sz="2000" dirty="0" err="1" smtClean="0">
                <a:solidFill>
                  <a:schemeClr val="bg1"/>
                </a:solidFill>
              </a:rPr>
              <a:t>ОТИ</a:t>
            </a:r>
            <a:r>
              <a:rPr lang="ru-RU" sz="2000" dirty="0" smtClean="0">
                <a:solidFill>
                  <a:schemeClr val="bg1"/>
                </a:solidFill>
              </a:rPr>
              <a:t>  </a:t>
            </a:r>
            <a:r>
              <a:rPr lang="ru-RU" sz="2000" dirty="0" smtClean="0">
                <a:solidFill>
                  <a:schemeClr val="bg1"/>
                </a:solidFill>
              </a:rPr>
              <a:t>НИЯУ МИФИ. </a:t>
            </a:r>
            <a:endParaRPr lang="ru-RU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Обучение на</a:t>
            </a:r>
            <a:r>
              <a:rPr lang="ru-RU" sz="2000" b="1" dirty="0" smtClean="0">
                <a:solidFill>
                  <a:schemeClr val="bg1"/>
                </a:solidFill>
              </a:rPr>
              <a:t> 7 факультетах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проводится </a:t>
            </a:r>
            <a:r>
              <a:rPr lang="ru-RU" sz="2000" dirty="0" smtClean="0">
                <a:solidFill>
                  <a:schemeClr val="bg1"/>
                </a:solidFill>
              </a:rPr>
              <a:t>в </a:t>
            </a:r>
            <a:r>
              <a:rPr lang="ru-RU" sz="2000" dirty="0" smtClean="0">
                <a:solidFill>
                  <a:schemeClr val="bg1"/>
                </a:solidFill>
              </a:rPr>
              <a:t>форме  бесед, </a:t>
            </a:r>
            <a:endParaRPr lang="ru-RU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видео </a:t>
            </a:r>
            <a:r>
              <a:rPr lang="ru-RU" sz="2000" dirty="0" smtClean="0">
                <a:solidFill>
                  <a:schemeClr val="bg1"/>
                </a:solidFill>
              </a:rPr>
              <a:t>показов</a:t>
            </a:r>
            <a:r>
              <a:rPr lang="ru-RU" sz="2000" dirty="0" smtClean="0">
                <a:solidFill>
                  <a:schemeClr val="bg1"/>
                </a:solidFill>
              </a:rPr>
              <a:t>, мастер </a:t>
            </a:r>
            <a:r>
              <a:rPr lang="ru-RU" sz="2000" dirty="0" smtClean="0">
                <a:solidFill>
                  <a:schemeClr val="bg1"/>
                </a:solidFill>
              </a:rPr>
              <a:t>– классов,</a:t>
            </a:r>
            <a:endParaRPr lang="ru-RU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тематических </a:t>
            </a:r>
            <a:r>
              <a:rPr lang="ru-RU" sz="2000" dirty="0" smtClean="0">
                <a:solidFill>
                  <a:schemeClr val="bg1"/>
                </a:solidFill>
              </a:rPr>
              <a:t> лекций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тренингов, семинаров,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. 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161562" y="290801"/>
            <a:ext cx="7966886" cy="727096"/>
            <a:chOff x="2161562" y="290801"/>
            <a:chExt cx="7966886" cy="727096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323935" y="308447"/>
              <a:ext cx="7621139" cy="70945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1" name="Title 1"/>
            <p:cNvSpPr txBox="1">
              <a:spLocks/>
            </p:cNvSpPr>
            <p:nvPr/>
          </p:nvSpPr>
          <p:spPr>
            <a:xfrm>
              <a:off x="2161562" y="290801"/>
              <a:ext cx="7966886" cy="69038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Университет третьего возраста</a:t>
              </a:r>
              <a:endPara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pic>
        <p:nvPicPr>
          <p:cNvPr id="16" name="Picture 2" descr="F:\Университет третьего возраста\Университет (отбор)\2Y2A06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7888" y="1772816"/>
            <a:ext cx="6264696" cy="417646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577523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0"/>
          <p:cNvGrpSpPr/>
          <p:nvPr/>
        </p:nvGrpSpPr>
        <p:grpSpPr>
          <a:xfrm>
            <a:off x="0" y="0"/>
            <a:ext cx="12216680" cy="6858000"/>
            <a:chOff x="6023992" y="0"/>
            <a:chExt cx="6192688" cy="6858000"/>
          </a:xfrm>
        </p:grpSpPr>
        <p:sp>
          <p:nvSpPr>
            <p:cNvPr id="50" name="Rectangle 3"/>
            <p:cNvSpPr/>
            <p:nvPr/>
          </p:nvSpPr>
          <p:spPr>
            <a:xfrm>
              <a:off x="9120336" y="0"/>
              <a:ext cx="3096344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9" name="Rectangle 3"/>
            <p:cNvSpPr/>
            <p:nvPr/>
          </p:nvSpPr>
          <p:spPr>
            <a:xfrm>
              <a:off x="6023992" y="0"/>
              <a:ext cx="3096344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3" name="Группа 1"/>
          <p:cNvGrpSpPr/>
          <p:nvPr/>
        </p:nvGrpSpPr>
        <p:grpSpPr>
          <a:xfrm>
            <a:off x="2161562" y="290801"/>
            <a:ext cx="7966886" cy="727096"/>
            <a:chOff x="2161562" y="290801"/>
            <a:chExt cx="7966886" cy="727096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323935" y="308447"/>
              <a:ext cx="7621139" cy="70945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1" name="Title 1"/>
            <p:cNvSpPr txBox="1">
              <a:spLocks/>
            </p:cNvSpPr>
            <p:nvPr/>
          </p:nvSpPr>
          <p:spPr>
            <a:xfrm>
              <a:off x="2161562" y="290801"/>
              <a:ext cx="7966886" cy="69038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Университет третьего возраста</a:t>
              </a:r>
              <a:endPara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xmlns="" val="1912991508"/>
              </p:ext>
            </p:extLst>
          </p:nvPr>
        </p:nvGraphicFramePr>
        <p:xfrm>
          <a:off x="1487488" y="1196752"/>
          <a:ext cx="9073008" cy="4687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Content Placeholder 2"/>
          <p:cNvSpPr txBox="1">
            <a:spLocks/>
          </p:cNvSpPr>
          <p:nvPr/>
        </p:nvSpPr>
        <p:spPr>
          <a:xfrm>
            <a:off x="5087888" y="5301208"/>
            <a:ext cx="2140588" cy="7920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dirty="0" smtClean="0">
                <a:solidFill>
                  <a:schemeClr val="bg1"/>
                </a:solidFill>
              </a:rPr>
              <a:t>65-75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7536160" y="5517232"/>
            <a:ext cx="2140588" cy="7920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dirty="0" smtClean="0">
                <a:solidFill>
                  <a:schemeClr val="bg1"/>
                </a:solidFill>
              </a:rPr>
              <a:t>75-83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2647722" y="5085184"/>
            <a:ext cx="2140588" cy="7920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dirty="0" smtClean="0">
                <a:solidFill>
                  <a:schemeClr val="bg1"/>
                </a:solidFill>
              </a:rPr>
              <a:t>55-65</a:t>
            </a:r>
          </a:p>
        </p:txBody>
      </p:sp>
    </p:spTree>
    <p:extLst>
      <p:ext uri="{BB962C8B-B14F-4D97-AF65-F5344CB8AC3E}">
        <p14:creationId xmlns:p14="http://schemas.microsoft.com/office/powerpoint/2010/main" xmlns="" val="2697060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7" grpId="0" build="p"/>
      <p:bldP spid="19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Custom 12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390"/>
      </a:accent1>
      <a:accent2>
        <a:srgbClr val="0070C0"/>
      </a:accent2>
      <a:accent3>
        <a:srgbClr val="00B0F0"/>
      </a:accent3>
      <a:accent4>
        <a:srgbClr val="4472C4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Robot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5166</TotalTime>
  <Words>797</Words>
  <Application>Microsoft Office PowerPoint</Application>
  <PresentationFormat>Произвольный</PresentationFormat>
  <Paragraphs>128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Tien Dung</dc:creator>
  <cp:lastModifiedBy>Пользователь Windows</cp:lastModifiedBy>
  <cp:revision>357</cp:revision>
  <dcterms:created xsi:type="dcterms:W3CDTF">2014-09-22T14:05:42Z</dcterms:created>
  <dcterms:modified xsi:type="dcterms:W3CDTF">2019-07-13T13:54:42Z</dcterms:modified>
</cp:coreProperties>
</file>