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93" r:id="rId4"/>
    <p:sldId id="302" r:id="rId5"/>
    <p:sldId id="304" r:id="rId6"/>
    <p:sldId id="303" r:id="rId7"/>
    <p:sldId id="305" r:id="rId8"/>
    <p:sldId id="292" r:id="rId9"/>
    <p:sldId id="301" r:id="rId10"/>
    <p:sldId id="29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6600"/>
    <a:srgbClr val="FF6600"/>
    <a:srgbClr val="D60093"/>
    <a:srgbClr val="00CC00"/>
    <a:srgbClr val="000099"/>
    <a:srgbClr val="FFFF00"/>
    <a:srgbClr val="FFFF99"/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6" d="100"/>
          <a:sy n="106" d="100"/>
        </p:scale>
        <p:origin x="-12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jpeg"/><Relationship Id="rId18" Type="http://schemas.microsoft.com/office/2007/relationships/hdphoto" Target="../media/hdphoto2.wdp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17" Type="http://schemas.openxmlformats.org/officeDocument/2006/relationships/image" Target="../media/image33.png"/><Relationship Id="rId2" Type="http://schemas.openxmlformats.org/officeDocument/2006/relationships/image" Target="../media/image19.jpeg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19" Type="http://schemas.openxmlformats.org/officeDocument/2006/relationships/image" Target="../media/image34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78563" y="2091627"/>
            <a:ext cx="885828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800" b="1" i="1" dirty="0" smtClean="0">
                <a:solidFill>
                  <a:srgbClr val="FF0000"/>
                </a:solidFill>
                <a:cs typeface="Arial" pitchFamily="34" charset="0"/>
              </a:rPr>
              <a:t>Проект </a:t>
            </a:r>
            <a:r>
              <a:rPr lang="ru-RU" b="1" i="1" dirty="0" smtClean="0">
                <a:solidFill>
                  <a:srgbClr val="FF0000"/>
                </a:solidFill>
                <a:cs typeface="Arial" pitchFamily="34" charset="0"/>
              </a:rPr>
              <a:t>«Доброе сердце» </a:t>
            </a:r>
            <a:r>
              <a:rPr lang="ru-RU" sz="3200" b="1" i="1" dirty="0" smtClean="0">
                <a:solidFill>
                  <a:srgbClr val="000099"/>
                </a:solidFill>
                <a:cs typeface="Arial" pitchFamily="34" charset="0"/>
              </a:rPr>
              <a:t/>
            </a:r>
            <a:br>
              <a:rPr lang="ru-RU" sz="3200" b="1" i="1" dirty="0" smtClean="0">
                <a:solidFill>
                  <a:srgbClr val="000099"/>
                </a:solidFill>
                <a:cs typeface="Arial" pitchFamily="34" charset="0"/>
              </a:rPr>
            </a:br>
            <a:r>
              <a:rPr lang="ru-RU" sz="3200" b="1" i="1" dirty="0" smtClean="0">
                <a:solidFill>
                  <a:srgbClr val="000099"/>
                </a:solidFill>
                <a:cs typeface="Arial" pitchFamily="34" charset="0"/>
              </a:rPr>
              <a:t>Культурно-образовательная </a:t>
            </a:r>
            <a:r>
              <a:rPr lang="ru-RU" sz="3200" b="1" i="1" dirty="0">
                <a:solidFill>
                  <a:srgbClr val="000099"/>
                </a:solidFill>
                <a:cs typeface="Arial" pitchFamily="34" charset="0"/>
              </a:rPr>
              <a:t>инициатива МАДОУ </a:t>
            </a:r>
            <a:r>
              <a:rPr lang="ru-RU" sz="3200" b="1" i="1" dirty="0" err="1">
                <a:solidFill>
                  <a:srgbClr val="000099"/>
                </a:solidFill>
                <a:cs typeface="Arial" pitchFamily="34" charset="0"/>
              </a:rPr>
              <a:t>Новоуральского</a:t>
            </a:r>
            <a:r>
              <a:rPr lang="ru-RU" sz="3200" b="1" i="1" dirty="0">
                <a:solidFill>
                  <a:srgbClr val="000099"/>
                </a:solidFill>
                <a:cs typeface="Arial" pitchFamily="34" charset="0"/>
              </a:rPr>
              <a:t> городского округа детский сад общеразвивающего вида «Росток», структурного подразделения - детский сад № 48 «Радуга</a:t>
            </a:r>
            <a:r>
              <a:rPr lang="ru-RU" sz="3200" b="1" i="1" dirty="0" smtClean="0">
                <a:solidFill>
                  <a:srgbClr val="000099"/>
                </a:solidFill>
                <a:cs typeface="Arial" pitchFamily="34" charset="0"/>
              </a:rPr>
              <a:t>»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pic>
        <p:nvPicPr>
          <p:cNvPr id="6" name="Рисунок 5" descr="логотип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1310640" cy="1469136"/>
          </a:xfrm>
          <a:prstGeom prst="rect">
            <a:avLst/>
          </a:prstGeom>
        </p:spPr>
      </p:pic>
      <p:pic>
        <p:nvPicPr>
          <p:cNvPr id="7" name="Рисунок 6" descr="эмблем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188640"/>
            <a:ext cx="1833681" cy="1997931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85786" y="311000"/>
            <a:ext cx="76438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МУНИЦИПАЛЬНОЕ АВТОНОМНОЕ ДОШКОЛЬНОЕ ОБРАЗОВАТЕЛЬНОЕ УЧРЕЖДЕНИЕ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НОВОУРАЛЬСКОГО ГОРОДСКОГО ОКРУГА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– детский сад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общеразвивающего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вида «Росток»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1835696" y="5517232"/>
            <a:ext cx="547260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i="1" dirty="0" smtClean="0">
                <a:solidFill>
                  <a:srgbClr val="000099"/>
                </a:solidFill>
              </a:rPr>
              <a:t>Реализуется на территории </a:t>
            </a:r>
          </a:p>
          <a:p>
            <a:r>
              <a:rPr lang="ru-RU" sz="2800" b="1" i="1" dirty="0" smtClean="0">
                <a:solidFill>
                  <a:srgbClr val="000099"/>
                </a:solidFill>
              </a:rPr>
              <a:t>г. Новоуральск Свердловской области с 2014 года</a:t>
            </a:r>
            <a:endParaRPr lang="ru-RU" sz="2800" b="1" i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7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24128" y="332656"/>
            <a:ext cx="3240360" cy="7349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 «</a:t>
            </a:r>
            <a:r>
              <a:rPr lang="ru-RU" sz="2800" b="1" i="1" dirty="0" smtClean="0">
                <a:solidFill>
                  <a:srgbClr val="C00000"/>
                </a:solidFill>
              </a:rPr>
              <a:t>Доброе</a:t>
            </a:r>
            <a:r>
              <a:rPr lang="ru-RU" sz="32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</a:rPr>
              <a:t>сердце</a:t>
            </a:r>
            <a:r>
              <a:rPr lang="ru-RU" sz="3200" b="1" i="1" dirty="0" smtClean="0">
                <a:solidFill>
                  <a:srgbClr val="C00000"/>
                </a:solidFill>
              </a:rPr>
              <a:t>»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971600" y="2132856"/>
            <a:ext cx="4258816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395536" y="4077072"/>
            <a:ext cx="8568952" cy="27809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1259632" y="3573016"/>
            <a:ext cx="4258816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2"/>
          <p:cNvSpPr txBox="1">
            <a:spLocks/>
          </p:cNvSpPr>
          <p:nvPr/>
        </p:nvSpPr>
        <p:spPr>
          <a:xfrm>
            <a:off x="2267744" y="4797152"/>
            <a:ext cx="6120680" cy="1468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Содержимое 3" descr="эмблема проекта ДОБРОЕ СЕРДЦЕ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04248" y="1052736"/>
            <a:ext cx="1368152" cy="1490702"/>
          </a:xfrm>
        </p:spPr>
      </p:pic>
      <p:sp>
        <p:nvSpPr>
          <p:cNvPr id="2" name="Прямоугольник 1"/>
          <p:cNvSpPr/>
          <p:nvPr/>
        </p:nvSpPr>
        <p:spPr>
          <a:xfrm>
            <a:off x="636712" y="2328215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Разработка </a:t>
            </a:r>
            <a:r>
              <a:rPr lang="ru-RU" dirty="0"/>
              <a:t>новых форм, способов и условий организации </a:t>
            </a:r>
            <a:endParaRPr lang="ru-RU" dirty="0" smtClean="0"/>
          </a:p>
          <a:p>
            <a:pPr marL="342900" indent="-342900"/>
            <a:r>
              <a:rPr lang="ru-RU" dirty="0" smtClean="0"/>
              <a:t>взаимодействия  </a:t>
            </a:r>
            <a:r>
              <a:rPr lang="ru-RU" dirty="0"/>
              <a:t>участников проекта, направленного на </a:t>
            </a:r>
            <a:r>
              <a:rPr lang="ru-RU" dirty="0" smtClean="0"/>
              <a:t>позитивную</a:t>
            </a:r>
          </a:p>
          <a:p>
            <a:pPr marL="342900" indent="-342900"/>
            <a:r>
              <a:rPr lang="ru-RU" dirty="0" smtClean="0"/>
              <a:t>социализацию </a:t>
            </a:r>
            <a:r>
              <a:rPr lang="ru-RU" dirty="0"/>
              <a:t>детей дошкольного возраста и детей-инвалидов, </a:t>
            </a:r>
            <a:endParaRPr lang="ru-RU" dirty="0" smtClean="0"/>
          </a:p>
          <a:p>
            <a:pPr marL="342900" indent="-342900"/>
            <a:r>
              <a:rPr lang="ru-RU" dirty="0" smtClean="0"/>
              <a:t>проживающих </a:t>
            </a:r>
            <a:r>
              <a:rPr lang="ru-RU" dirty="0"/>
              <a:t>в Новоуральском городском округе, развитие </a:t>
            </a:r>
            <a:r>
              <a:rPr lang="ru-RU"/>
              <a:t>их </a:t>
            </a:r>
            <a:endParaRPr lang="ru-RU" smtClean="0"/>
          </a:p>
          <a:p>
            <a:pPr marL="342900" indent="-342900"/>
            <a:r>
              <a:rPr lang="ru-RU" smtClean="0"/>
              <a:t>творческих </a:t>
            </a:r>
            <a:r>
              <a:rPr lang="ru-RU" dirty="0"/>
              <a:t>способностей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2</a:t>
            </a:r>
            <a:r>
              <a:rPr lang="ru-RU" dirty="0" smtClean="0"/>
              <a:t>.    </a:t>
            </a:r>
            <a:r>
              <a:rPr lang="ru-RU" dirty="0"/>
              <a:t>Создание в Новоуральском городском округе доступной к творческому взаимодействию среды, построенной на уважительном, толерантном сотрудничестве через включение в проект педагогических, детских и родительских коллективов всех структурных подразделений МАДОУ - детский сад "Росток", образовательных и социокультурных учреждений города.</a:t>
            </a:r>
          </a:p>
        </p:txBody>
      </p:sp>
      <p:sp>
        <p:nvSpPr>
          <p:cNvPr id="18" name="Заголовок 2"/>
          <p:cNvSpPr txBox="1">
            <a:spLocks/>
          </p:cNvSpPr>
          <p:nvPr/>
        </p:nvSpPr>
        <p:spPr>
          <a:xfrm>
            <a:off x="275928" y="332656"/>
            <a:ext cx="5400600" cy="776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800" b="1" i="1" dirty="0" smtClean="0">
                <a:solidFill>
                  <a:srgbClr val="C00000"/>
                </a:solidFill>
              </a:rPr>
              <a:t>Перспективы развития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эмблема проекта ДОБРОЕ СЕРДЦЕ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76256" y="332656"/>
            <a:ext cx="1728192" cy="188299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620688"/>
            <a:ext cx="5023460" cy="79208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Проект «Доброе сердце»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4104" y="2204865"/>
            <a:ext cx="864096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u="sng" dirty="0" smtClean="0">
                <a:solidFill>
                  <a:srgbClr val="C00000"/>
                </a:solidFill>
              </a:rPr>
              <a:t>Цель</a:t>
            </a:r>
            <a:r>
              <a:rPr lang="ru-RU" sz="1600" b="1" u="sng" dirty="0" smtClean="0">
                <a:solidFill>
                  <a:srgbClr val="C00000"/>
                </a:solidFill>
                <a:cs typeface="Times New Roman" pitchFamily="18" charset="0"/>
              </a:rPr>
              <a:t>:</a:t>
            </a:r>
            <a:r>
              <a:rPr lang="ru-RU" sz="1600" b="1" dirty="0" smtClean="0"/>
              <a:t> :</a:t>
            </a:r>
            <a:r>
              <a:rPr lang="ru-RU" sz="1600" dirty="0" smtClean="0"/>
              <a:t>  </a:t>
            </a:r>
            <a:r>
              <a:rPr lang="ru-RU" sz="1400" dirty="0" smtClean="0"/>
              <a:t>   обеспечение    доступности    услуг социальной сферы в условиях  детского сада № 48 «Радуга» МАДОУ детский сад «Росток» через взаимодействие воспитанников детского  сада   и  детей - инвалидов разных возрастных категорий НГОООО ВОИ  и АРДИ в  процессе  совместной деятельности    по развитию творческих способностей и социализации детей и молодёжи до 25 лет, в том</a:t>
            </a:r>
            <a:r>
              <a:rPr lang="ru-RU" sz="1400" b="1" dirty="0" smtClean="0"/>
              <a:t> </a:t>
            </a:r>
            <a:r>
              <a:rPr lang="ru-RU" sz="1400" dirty="0" smtClean="0"/>
              <a:t>числе с</a:t>
            </a:r>
            <a:r>
              <a:rPr lang="ru-RU" sz="1400" b="1" dirty="0" smtClean="0"/>
              <a:t> </a:t>
            </a:r>
            <a:r>
              <a:rPr lang="ru-RU" sz="1400" dirty="0" smtClean="0"/>
              <a:t>ограниченными возможностями здоровья,  на основе духовно-нравственных и </a:t>
            </a:r>
            <a:r>
              <a:rPr lang="ru-RU" sz="1400" dirty="0" err="1" smtClean="0"/>
              <a:t>социокультурных</a:t>
            </a:r>
            <a:r>
              <a:rPr lang="ru-RU" sz="1400" dirty="0" smtClean="0"/>
              <a:t> ценностей и принятых в обществе правил и норм поведения в интересах человека, семьи и общества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9246" y="3861048"/>
            <a:ext cx="8572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1. Создать в </a:t>
            </a:r>
            <a:r>
              <a:rPr lang="ru-RU" sz="1400" dirty="0" err="1" smtClean="0"/>
              <a:t>Новоуральском</a:t>
            </a:r>
            <a:r>
              <a:rPr lang="ru-RU" sz="1400" dirty="0" smtClean="0"/>
              <a:t> городском округе  на базе детского сада № 48 </a:t>
            </a:r>
          </a:p>
          <a:p>
            <a:r>
              <a:rPr lang="ru-RU" sz="1400" dirty="0" smtClean="0"/>
              <a:t>«Радуга» МАДОУ детский сад «Росток» территорию свободного толерантного общения и взаимодействия воспитанников, родителей (законных представителей) детского сада с детьми-инвалидами, не посещающими детский сад,  и их родителями (законными представителями).</a:t>
            </a:r>
          </a:p>
          <a:p>
            <a:r>
              <a:rPr lang="ru-RU" sz="1400" dirty="0" smtClean="0"/>
              <a:t>2. Организовать творческое взаимодействие воспитанников детского сада с детьми и родителями (законными представителями ) НГОООО ВОИ и АРДИ   в ходе совместного художественного   и речевого творчества и презентации его результатов на выставочных площадках города.</a:t>
            </a:r>
          </a:p>
          <a:p>
            <a:r>
              <a:rPr lang="ru-RU" sz="1400" dirty="0" smtClean="0"/>
              <a:t>3.Обеспечить условия для  совместной изобразительной,  музыкально-художественной и театрализованной  деятельности воспитанников детского сада, детей с ограниченными возможностями здоровья и детей-инвалидов в творческом коллективе «Доброе сердце» в процессе подготовки к участию в творческих фестивалях, конкурсах и концертах.</a:t>
            </a:r>
          </a:p>
          <a:p>
            <a:endParaRPr lang="ru-RU" sz="1400" dirty="0" smtClean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-108520" y="3342134"/>
            <a:ext cx="2376264" cy="846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+mj-cs"/>
              </a:rPr>
              <a:t>Задачи Проекта: </a:t>
            </a:r>
            <a:endParaRPr kumimoji="0" lang="ru-RU" sz="16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эмблема проекта ДОБРОЕ СЕРДЦЕ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24328" y="404664"/>
            <a:ext cx="1080120" cy="117687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404664"/>
            <a:ext cx="5023460" cy="79208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Проект «Доброе сердце»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700808"/>
            <a:ext cx="87333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 smtClean="0">
                <a:solidFill>
                  <a:srgbClr val="FF6600"/>
                </a:solidFill>
              </a:rPr>
              <a:t>Основная </a:t>
            </a:r>
            <a:r>
              <a:rPr lang="ru-RU" sz="1400" b="1" u="sng" dirty="0">
                <a:solidFill>
                  <a:srgbClr val="FF6600"/>
                </a:solidFill>
              </a:rPr>
              <a:t>идея проекта: </a:t>
            </a:r>
            <a:r>
              <a:rPr lang="ru-RU" sz="1400" dirty="0"/>
              <a:t>Проект «Доброе </a:t>
            </a:r>
            <a:r>
              <a:rPr lang="ru-RU" sz="1400" dirty="0" smtClean="0"/>
              <a:t>сердце» направлена </a:t>
            </a:r>
            <a:r>
              <a:rPr lang="ru-RU" sz="1400" dirty="0"/>
              <a:t>на организацию взаимодействия воспитанников детского сада, детей с ОВЗ и детей-инвалидов, не посещающих детский сад с целью их позитивной социализации, развития творческих способностей и обеспечения возможности включения в совместную деятельность и эмоционально-положительное общение всех участников проекта.</a:t>
            </a:r>
          </a:p>
          <a:p>
            <a:r>
              <a:rPr lang="ru-RU" sz="1400" b="1" u="sng" dirty="0">
                <a:solidFill>
                  <a:srgbClr val="FF6600"/>
                </a:solidFill>
              </a:rPr>
              <a:t>Целевая аудитория: </a:t>
            </a:r>
            <a:r>
              <a:rPr lang="ru-RU" sz="1400" dirty="0"/>
              <a:t>воспитанники, родители (законные представители) воспитанников, дети с ОВЗ и дети-инвалиды </a:t>
            </a:r>
            <a:r>
              <a:rPr lang="ru-RU" sz="1400" dirty="0" err="1"/>
              <a:t>Новоуральской</a:t>
            </a:r>
            <a:r>
              <a:rPr lang="ru-RU" sz="1400" dirty="0"/>
              <a:t> общероссийской общественной организации «Всероссийское общество инвалидов» (НГОООО ВОИ), жители НГО.</a:t>
            </a:r>
          </a:p>
          <a:p>
            <a:r>
              <a:rPr lang="ru-RU" sz="1400" dirty="0"/>
              <a:t>Педагоги детского сада, включенные в реализацию данного проекта, являются волонтерами проекта, осуществляют деятельность по его реализации в том числе, в свободное от работы время.</a:t>
            </a:r>
          </a:p>
          <a:p>
            <a:r>
              <a:rPr lang="ru-RU" sz="1400" dirty="0"/>
              <a:t>Содержание проекта: в детский сад для совместного творчества приглашаются дети с ограниченными возможностями здоровья, дети-инвалиды, не посещающие детский сад и их родители (законные представители); совместная творческая деятельность происходит в ходе работы </a:t>
            </a:r>
            <a:r>
              <a:rPr lang="ru-RU" sz="1400" dirty="0" smtClean="0"/>
              <a:t>мастерских изобразительного </a:t>
            </a:r>
            <a:r>
              <a:rPr lang="ru-RU" sz="1400" dirty="0"/>
              <a:t>творчества, художественного слова; организуется совместная работа оркестра и музыкально- театральной студии «Доброе сердце»; проводятся совместные праздники, театрализованные представления, спектакли, на которых участники проекта демонстрируют свои достижения, результаты совместной творческой деятельности.</a:t>
            </a:r>
          </a:p>
          <a:p>
            <a:r>
              <a:rPr lang="ru-RU" sz="1400" b="1" u="sng" dirty="0">
                <a:solidFill>
                  <a:srgbClr val="FF6600"/>
                </a:solidFill>
              </a:rPr>
              <a:t>Р</a:t>
            </a:r>
            <a:r>
              <a:rPr lang="ru-RU" sz="1400" b="1" u="sng" dirty="0" smtClean="0">
                <a:solidFill>
                  <a:srgbClr val="FF6600"/>
                </a:solidFill>
              </a:rPr>
              <a:t>езультаты</a:t>
            </a:r>
            <a:r>
              <a:rPr lang="ru-RU" sz="1400" b="1" u="sng" dirty="0">
                <a:solidFill>
                  <a:srgbClr val="FF6600"/>
                </a:solidFill>
              </a:rPr>
              <a:t>: </a:t>
            </a:r>
            <a:r>
              <a:rPr lang="ru-RU" sz="1400" dirty="0"/>
              <a:t>участники проекта (дети детского сада, дети с ОВЗ и дети-инвалиды, не посещающие детский сад) обладают установкой положительного отношения к миру, другим людям и самим себе, активно взаимодействуют со сверстниками и взрослыми в различных видах творческой деятельности, способны договариваться, учитывать интересы и чувства других людей, адекватно проявляют свои чувства, в том числе чувство веры в себя; </a:t>
            </a:r>
            <a:r>
              <a:rPr lang="ru-RU" sz="1400" dirty="0" smtClean="0"/>
              <a:t>результаты </a:t>
            </a:r>
            <a:r>
              <a:rPr lang="ru-RU" sz="1400" dirty="0"/>
              <a:t>совместного творчества представляются на выставочных и концертных площадках </a:t>
            </a:r>
            <a:r>
              <a:rPr lang="ru-RU" sz="1400" dirty="0" smtClean="0"/>
              <a:t>города, области,  в конкурсах  различного уровня.</a:t>
            </a:r>
          </a:p>
        </p:txBody>
      </p:sp>
    </p:spTree>
    <p:extLst>
      <p:ext uri="{BB962C8B-B14F-4D97-AF65-F5344CB8AC3E}">
        <p14:creationId xmlns="" xmlns:p14="http://schemas.microsoft.com/office/powerpoint/2010/main" val="289883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эмблема проекта ДОБРОЕ СЕРДЦЕ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04248" y="980728"/>
            <a:ext cx="1529927" cy="166696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52120" y="260648"/>
            <a:ext cx="3302678" cy="1029772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Проект «Доброе сердце»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971600" y="2132856"/>
            <a:ext cx="4258816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323528" y="692696"/>
            <a:ext cx="4032448" cy="676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Подготовительный</a:t>
            </a:r>
            <a:r>
              <a:rPr kumimoji="0" lang="ru-RU" sz="28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этап</a:t>
            </a: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395536" y="4077072"/>
            <a:ext cx="8568952" cy="27809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1259632" y="3573016"/>
            <a:ext cx="4258816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251520" y="2204864"/>
            <a:ext cx="5400600" cy="12527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400" dirty="0" smtClean="0"/>
              <a:t> Изучение потребностей всех участников проекта (дети, родители, педагоги, дети с ОВЗ и их родители)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5" name="Заголовок 2"/>
          <p:cNvSpPr txBox="1">
            <a:spLocks/>
          </p:cNvSpPr>
          <p:nvPr/>
        </p:nvSpPr>
        <p:spPr>
          <a:xfrm>
            <a:off x="1331640" y="3501008"/>
            <a:ext cx="6120680" cy="1468752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dirty="0" smtClean="0"/>
              <a:t> Анализ имеющихся ресурсов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400" dirty="0" smtClean="0"/>
              <a:t>для реализации проекта (материально- технических, методических)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2"/>
          <p:cNvSpPr txBox="1">
            <a:spLocks/>
          </p:cNvSpPr>
          <p:nvPr/>
        </p:nvSpPr>
        <p:spPr>
          <a:xfrm>
            <a:off x="2267744" y="4797152"/>
            <a:ext cx="6120680" cy="1468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83768" y="5116029"/>
            <a:ext cx="612068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Составление примерного плана </a:t>
            </a:r>
          </a:p>
          <a:p>
            <a:pPr algn="ctr"/>
            <a:r>
              <a:rPr lang="ru-RU" sz="2400" dirty="0" smtClean="0"/>
              <a:t>реализации Проекта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эмблема проекта ДОБРОЕ СЕРДЦЕ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08304" y="836712"/>
            <a:ext cx="1170599" cy="127545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60390" y="276862"/>
            <a:ext cx="3419872" cy="648072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Проект  «Доброе сердце»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971600" y="2132856"/>
            <a:ext cx="4258816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351676" y="276862"/>
            <a:ext cx="3356228" cy="776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800" b="1" i="1" dirty="0" smtClean="0">
                <a:solidFill>
                  <a:srgbClr val="C00000"/>
                </a:solidFill>
              </a:rPr>
              <a:t>Основной этап </a:t>
            </a: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395536" y="4077072"/>
            <a:ext cx="8568952" cy="27809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1259632" y="3573016"/>
            <a:ext cx="4258816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2800" b="1" i="1" dirty="0" smtClean="0">
              <a:solidFill>
                <a:srgbClr val="C00000"/>
              </a:solidFill>
            </a:endParaRPr>
          </a:p>
        </p:txBody>
      </p:sp>
      <p:sp>
        <p:nvSpPr>
          <p:cNvPr id="16" name="Заголовок 2"/>
          <p:cNvSpPr txBox="1">
            <a:spLocks/>
          </p:cNvSpPr>
          <p:nvPr/>
        </p:nvSpPr>
        <p:spPr>
          <a:xfrm>
            <a:off x="2267744" y="4797152"/>
            <a:ext cx="6120680" cy="1468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1670" y="1785926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«Рождественская мастерская», «Весеннее настроение», «Подарок другу», «Сюрприз для всех»</a:t>
            </a:r>
            <a:endParaRPr lang="ru-RU" sz="2000" b="1" dirty="0" smtClean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520" y="2492896"/>
            <a:ext cx="8273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CC00"/>
                </a:solidFill>
                <a:latin typeface="Monotype Corsiva" pitchFamily="66" charset="0"/>
              </a:rPr>
              <a:t>Организация выставок прикладного творчества</a:t>
            </a:r>
            <a:endParaRPr lang="ru-RU" sz="2800" b="1" dirty="0">
              <a:solidFill>
                <a:srgbClr val="00CC00"/>
              </a:solidFill>
              <a:latin typeface="Monotype Corsiva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4282" y="857232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</a:rPr>
              <a:t>Организация и проведение совместных  мастерских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3528" y="2924944"/>
            <a:ext cx="5891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«Весеннее настроение», «ФИЛЬМ! ФИЛЬМ! ФИЛЬМ!», «Чудеса для детей из ненужных вещей», «Урожай 2018», «Сказка своими руками»</a:t>
            </a:r>
            <a:endParaRPr lang="ru-RU" sz="2000" b="1" dirty="0" smtClean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786190"/>
            <a:ext cx="8676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6600"/>
                </a:solidFill>
                <a:latin typeface="Monotype Corsiva" pitchFamily="66" charset="0"/>
              </a:rPr>
              <a:t>Организация и проведение совместных  выставок рисунков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14612" y="4214818"/>
            <a:ext cx="60722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«Рождественский сувенир», «</a:t>
            </a:r>
            <a:r>
              <a:rPr lang="ru-RU" sz="2000" dirty="0" err="1" smtClean="0">
                <a:solidFill>
                  <a:srgbClr val="002060"/>
                </a:solidFill>
              </a:rPr>
              <a:t>Усатые-полосатые</a:t>
            </a:r>
            <a:r>
              <a:rPr lang="ru-RU" sz="2000" dirty="0" smtClean="0">
                <a:solidFill>
                  <a:srgbClr val="002060"/>
                </a:solidFill>
              </a:rPr>
              <a:t>», «Моя семья», «Мои друзья», «Зимушка - зима», «Осенний букет», «Цветы для мамы», «Новогодние кружева», «Весёлое настроение», «Весенний калейдоскоп»,  «С днем рождения, </a:t>
            </a:r>
            <a:r>
              <a:rPr lang="ru-RU" sz="2000" dirty="0" err="1" smtClean="0">
                <a:solidFill>
                  <a:srgbClr val="002060"/>
                </a:solidFill>
              </a:rPr>
              <a:t>Новоуральск</a:t>
            </a:r>
            <a:r>
              <a:rPr lang="ru-RU" sz="2000" dirty="0" smtClean="0">
                <a:solidFill>
                  <a:srgbClr val="002060"/>
                </a:solidFill>
              </a:rPr>
              <a:t>!», «С ДНЁМ ПОБЕДЫ!», «Мир один на всех», «Мы разные, но мы вместе», «Подари улыбку миру», </a:t>
            </a:r>
            <a:r>
              <a:rPr lang="ru-RU" sz="2000" dirty="0" smtClean="0">
                <a:solidFill>
                  <a:srgbClr val="002060"/>
                </a:solidFill>
              </a:rPr>
              <a:t>«</a:t>
            </a:r>
            <a:r>
              <a:rPr lang="ru-RU" sz="2000" dirty="0" smtClean="0">
                <a:solidFill>
                  <a:srgbClr val="002060"/>
                </a:solidFill>
              </a:rPr>
              <a:t>Разноцветные чудеса»</a:t>
            </a:r>
            <a:endParaRPr lang="ru-RU" sz="2400" b="1" dirty="0" smtClean="0">
              <a:solidFill>
                <a:srgbClr val="00206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356"/>
          <a:stretch/>
        </p:blipFill>
        <p:spPr>
          <a:xfrm>
            <a:off x="785786" y="1285860"/>
            <a:ext cx="1143008" cy="133569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Рисунок 17" descr="P10604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92" y="2500306"/>
            <a:ext cx="1763800" cy="13228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9" name="Рисунок 18" descr="P10604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8096" y="4572008"/>
            <a:ext cx="2338156" cy="175361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="" xmlns:p14="http://schemas.microsoft.com/office/powerpoint/2010/main" val="398331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эмблема проекта ДОБРОЕ СЕРДЦЕ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08304" y="836712"/>
            <a:ext cx="1170599" cy="127545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60390" y="276862"/>
            <a:ext cx="3419872" cy="648072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Проект  «Доброе сердце»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971600" y="2132856"/>
            <a:ext cx="4258816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351676" y="276862"/>
            <a:ext cx="3356228" cy="776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800" b="1" i="1" dirty="0" smtClean="0">
                <a:solidFill>
                  <a:srgbClr val="C00000"/>
                </a:solidFill>
              </a:rPr>
              <a:t>Основной этап </a:t>
            </a: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395536" y="4077072"/>
            <a:ext cx="8568952" cy="27809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1259632" y="3573016"/>
            <a:ext cx="4258816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2800" b="1" i="1" dirty="0" smtClean="0">
              <a:solidFill>
                <a:srgbClr val="C00000"/>
              </a:solidFill>
            </a:endParaRPr>
          </a:p>
        </p:txBody>
      </p:sp>
      <p:sp>
        <p:nvSpPr>
          <p:cNvPr id="16" name="Заголовок 2"/>
          <p:cNvSpPr txBox="1">
            <a:spLocks/>
          </p:cNvSpPr>
          <p:nvPr/>
        </p:nvSpPr>
        <p:spPr>
          <a:xfrm>
            <a:off x="2267744" y="4797152"/>
            <a:ext cx="6120680" cy="1468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4282" y="928670"/>
            <a:ext cx="7272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D60093"/>
                </a:solidFill>
                <a:latin typeface="Monotype Corsiva" pitchFamily="66" charset="0"/>
              </a:rPr>
              <a:t>Реализация мероприятий по подготовке к конкурсам и концертам (совместные репетиции, хореографические и инструментальные мастерские)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2492896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 Мастерская «Весёлые нотки», 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 Мастер-класс «Красота движения», 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 Творческая гостиная «В ритмах танца»,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 Инструментальная мастерская «Музыкальная шкатулка»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15816" y="3789040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6600"/>
                </a:solidFill>
                <a:latin typeface="Monotype Corsiva" pitchFamily="66" charset="0"/>
              </a:rPr>
              <a:t>Совместные праздники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14612" y="4429132"/>
            <a:ext cx="46085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  «Не бойтесь говорить: «Люблю!», 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 «Новый год в кругу друзей», 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 «День рождения «Доброго сердца»,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 «Осенний марафон» 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 «Мы всё можем!»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5" name="Рисунок 14" descr="P1060410.JPG"/>
          <p:cNvPicPr>
            <a:picLocks noChangeAspect="1"/>
          </p:cNvPicPr>
          <p:nvPr/>
        </p:nvPicPr>
        <p:blipFill>
          <a:blip r:embed="rId3" cstate="print"/>
          <a:srcRect t="26190"/>
          <a:stretch>
            <a:fillRect/>
          </a:stretch>
        </p:blipFill>
        <p:spPr>
          <a:xfrm>
            <a:off x="5929322" y="2285992"/>
            <a:ext cx="2153971" cy="119237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4143380"/>
            <a:ext cx="2571770" cy="171451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" name="Рисунок 19" descr="P1060410.JPG"/>
          <p:cNvPicPr>
            <a:picLocks noChangeAspect="1"/>
          </p:cNvPicPr>
          <p:nvPr/>
        </p:nvPicPr>
        <p:blipFill>
          <a:blip r:embed="rId5" cstate="print"/>
          <a:srcRect l="14883" r="16656"/>
          <a:stretch>
            <a:fillRect/>
          </a:stretch>
        </p:blipFill>
        <p:spPr>
          <a:xfrm>
            <a:off x="7000892" y="4000504"/>
            <a:ext cx="1863158" cy="181431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="" xmlns:p14="http://schemas.microsoft.com/office/powerpoint/2010/main" val="398331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эмблема проекта ДОБРОЕ СЕРДЦЕ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08304" y="836712"/>
            <a:ext cx="1170599" cy="127545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60390" y="276862"/>
            <a:ext cx="3419872" cy="648072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Проект  «Доброе сердце»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971600" y="2132856"/>
            <a:ext cx="4258816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351676" y="276862"/>
            <a:ext cx="4148316" cy="776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800" b="1" i="1" dirty="0" smtClean="0">
                <a:solidFill>
                  <a:srgbClr val="C00000"/>
                </a:solidFill>
              </a:rPr>
              <a:t>Итоговый этап </a:t>
            </a: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395536" y="4077072"/>
            <a:ext cx="8568952" cy="27809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1259632" y="3573016"/>
            <a:ext cx="4258816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2800" b="1" i="1" dirty="0" smtClean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71736" y="3643314"/>
            <a:ext cx="4104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 Круглый стол «Итоги года», 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 Анкетирование «Проект «Доброе сердце» в действии»,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 Акция «Почта «Доброго сердца» </a:t>
            </a:r>
          </a:p>
        </p:txBody>
      </p:sp>
      <p:sp>
        <p:nvSpPr>
          <p:cNvPr id="17" name="Заголовок 2"/>
          <p:cNvSpPr txBox="1">
            <a:spLocks/>
          </p:cNvSpPr>
          <p:nvPr/>
        </p:nvSpPr>
        <p:spPr>
          <a:xfrm>
            <a:off x="714348" y="1214422"/>
            <a:ext cx="5400600" cy="1008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400" dirty="0" smtClean="0"/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Анализ эффективности мероприятий,  проведенных в рамках Проекта</a:t>
            </a:r>
            <a:endParaRPr lang="ru-RU" sz="3400" dirty="0" smtClean="0">
              <a:solidFill>
                <a:srgbClr val="00206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8" name="Заголовок 2"/>
          <p:cNvSpPr txBox="1">
            <a:spLocks/>
          </p:cNvSpPr>
          <p:nvPr/>
        </p:nvSpPr>
        <p:spPr>
          <a:xfrm>
            <a:off x="1500166" y="2357430"/>
            <a:ext cx="6120680" cy="1180720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dirty="0" smtClean="0"/>
              <a:t> </a:t>
            </a:r>
            <a:r>
              <a:rPr lang="ru-RU" sz="2400" i="1" dirty="0" smtClean="0">
                <a:solidFill>
                  <a:srgbClr val="002060"/>
                </a:solidFill>
              </a:rPr>
              <a:t>Внесение дополнений, изменений в план Проекта на следующий </a:t>
            </a:r>
            <a:r>
              <a:rPr lang="ru-RU" sz="2400" i="1" dirty="0" smtClean="0">
                <a:solidFill>
                  <a:srgbClr val="002060"/>
                </a:solidFill>
              </a:rPr>
              <a:t>учебный год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  <p:pic>
        <p:nvPicPr>
          <p:cNvPr id="15" name="Рисунок 14" descr="P10604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714752"/>
            <a:ext cx="2143139" cy="124761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9" name="Picture 3" descr="C:\Users\Пользователь\Desktop\8 жемчужин Кравченко\Совместный праздн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5143512"/>
            <a:ext cx="2071702" cy="138113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1" name="Рисунок 20" descr="P10604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5143512"/>
            <a:ext cx="1881201" cy="141090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2" name="Рисунок 21" descr="P10604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7818" y="5143512"/>
            <a:ext cx="2105868" cy="138385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3" name="Рисунок 22" descr="P10604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768" y="3643314"/>
            <a:ext cx="1643074" cy="137412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="" xmlns:p14="http://schemas.microsoft.com/office/powerpoint/2010/main" val="398331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110" y="343116"/>
            <a:ext cx="3869453" cy="571504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 smtClean="0">
                <a:solidFill>
                  <a:srgbClr val="C00000"/>
                </a:solidFill>
              </a:rPr>
              <a:t>Достигнутые результаты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971600" y="2132856"/>
            <a:ext cx="4258816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395536" y="4077072"/>
            <a:ext cx="8568952" cy="27809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1259632" y="3573016"/>
            <a:ext cx="4258816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2"/>
          <p:cNvSpPr txBox="1">
            <a:spLocks/>
          </p:cNvSpPr>
          <p:nvPr/>
        </p:nvSpPr>
        <p:spPr>
          <a:xfrm>
            <a:off x="2267744" y="4797152"/>
            <a:ext cx="6120680" cy="1468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Рисунок 14" descr="МАДОУ Детский сад __Росток__, г. Новоуральск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525" y="1166482"/>
            <a:ext cx="2233283" cy="1623859"/>
          </a:xfrm>
          <a:prstGeom prst="rect">
            <a:avLst/>
          </a:prstGeom>
        </p:spPr>
      </p:pic>
      <p:pic>
        <p:nvPicPr>
          <p:cNvPr id="4" name="Содержимое 3" descr="эмблема проекта ДОБРОЕ СЕРДЦЕ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380312" y="245765"/>
            <a:ext cx="1456690" cy="1587171"/>
          </a:xfrm>
        </p:spPr>
      </p:pic>
      <p:pic>
        <p:nvPicPr>
          <p:cNvPr id="1025" name="Picture 1" descr="C:\Users\Пользователь\Pictures\Кравченко\до аттестации 2017\Изображение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9211" y="1217229"/>
            <a:ext cx="1312315" cy="180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:\Users\Пользователь\Pictures\Кравченко\до аттестации 2017\Скан_20170302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5172" y="1232856"/>
            <a:ext cx="1262284" cy="180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C:\Users\Пользователь\Pictures\Кравченко\до аттестации 2017\Скан_201705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9321" y="2204558"/>
            <a:ext cx="1167103" cy="16565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C:\Users\Пользователь\Pictures\Кравченко\до аттестации 2017\Скан_2017111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040" y="932936"/>
            <a:ext cx="1350000" cy="180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0" name="Picture 6" descr="C:\Users\Пользователь\Pictures\Кравченко\до аттестации 2017\Скан_2017111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55033" y="914620"/>
            <a:ext cx="1290566" cy="180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1" name="Picture 7" descr="C:\Users\Пользователь\Pictures\Кравченко\Скан_2018030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3107271"/>
            <a:ext cx="1104630" cy="1508510"/>
          </a:xfrm>
          <a:prstGeom prst="rect">
            <a:avLst/>
          </a:prstGeom>
          <a:noFill/>
        </p:spPr>
      </p:pic>
      <p:pic>
        <p:nvPicPr>
          <p:cNvPr id="1032" name="Picture 8" descr="C:\Users\Пользователь\Pictures\Кравченко\Скан_2018042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6056" y="2786058"/>
            <a:ext cx="1268134" cy="180000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3" descr="C:\Users\Пользователь\Pictures\Сканы\Скан_20181114 (3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02451" y="3952216"/>
            <a:ext cx="1583973" cy="2140839"/>
          </a:xfrm>
          <a:prstGeom prst="rect">
            <a:avLst/>
          </a:prstGeom>
          <a:noFill/>
          <a:ln w="127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2" descr="C:\Users\Пользователь\Pictures\Сканы\Скан_2018111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2768149"/>
            <a:ext cx="1512386" cy="2123156"/>
          </a:xfrm>
          <a:prstGeom prst="rect">
            <a:avLst/>
          </a:prstGeom>
          <a:noFill/>
          <a:ln w="127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2" descr="C:\Users\Пользователь\Pictures\Сканы\Скан_20181114.jpg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2051720" y="2968945"/>
            <a:ext cx="1525908" cy="2115240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02665" y="4725144"/>
            <a:ext cx="3504735" cy="1970451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3" descr="C:\Users\Пользователь\Downloads\20181126_143643_resized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4410" t="21291" r="5557" b="25585"/>
          <a:stretch>
            <a:fillRect/>
          </a:stretch>
        </p:blipFill>
        <p:spPr bwMode="auto">
          <a:xfrm>
            <a:off x="310525" y="5022635"/>
            <a:ext cx="1540719" cy="1616182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" descr="C:\Users\Пользователь\Downloads\20181126_142958_resized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=""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2791" t="17363" r="6517" b="8222"/>
          <a:stretch>
            <a:fillRect/>
          </a:stretch>
        </p:blipFill>
        <p:spPr bwMode="auto">
          <a:xfrm>
            <a:off x="1646712" y="5653591"/>
            <a:ext cx="2134656" cy="985226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2" descr="F:\приз 8 жемчужин\IMG_5972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47" t="2332" r="8767" b="16263"/>
          <a:stretch/>
        </p:blipFill>
        <p:spPr bwMode="auto">
          <a:xfrm>
            <a:off x="3726656" y="2888945"/>
            <a:ext cx="1224136" cy="17268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эмблема проекта ДОБРОЕ СЕРДЦЕ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88224" y="620688"/>
            <a:ext cx="1395451" cy="152044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620688"/>
            <a:ext cx="4680520" cy="648072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Проект «Доброе сердце»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971600" y="2132856"/>
            <a:ext cx="4258816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395536" y="4077072"/>
            <a:ext cx="8568952" cy="27809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2" name="Заголовок 2"/>
          <p:cNvSpPr txBox="1">
            <a:spLocks/>
          </p:cNvSpPr>
          <p:nvPr/>
        </p:nvSpPr>
        <p:spPr>
          <a:xfrm>
            <a:off x="611560" y="429478"/>
            <a:ext cx="3356228" cy="776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endParaRPr lang="ru-RU" sz="2800" b="1" i="1" dirty="0" smtClean="0">
              <a:solidFill>
                <a:srgbClr val="C00000"/>
              </a:solidFill>
            </a:endParaRPr>
          </a:p>
        </p:txBody>
      </p:sp>
      <p:pic>
        <p:nvPicPr>
          <p:cNvPr id="7" name="Рисунок 6" descr="МАДОУ Детский сад __Росток__, г. Новоуральск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44824"/>
            <a:ext cx="1898519" cy="2304256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123728" y="1988840"/>
            <a:ext cx="669674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Кравченко Людмила Николаевна </a:t>
            </a:r>
            <a:r>
              <a:rPr lang="ru-RU" sz="2000" dirty="0" smtClean="0">
                <a:solidFill>
                  <a:srgbClr val="002060"/>
                </a:solidFill>
              </a:rPr>
              <a:t>–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руководитель Проекта «Доброе сердце» ,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 воспитатель  высшей квалификационной категории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 Муниципального автономного дошкольного образовательного учреждения  </a:t>
            </a:r>
            <a:r>
              <a:rPr lang="ru-RU" sz="1600" dirty="0" err="1" smtClean="0">
                <a:solidFill>
                  <a:srgbClr val="002060"/>
                </a:solidFill>
              </a:rPr>
              <a:t>Новоуральского</a:t>
            </a:r>
            <a:r>
              <a:rPr lang="ru-RU" sz="1600" dirty="0" smtClean="0">
                <a:solidFill>
                  <a:srgbClr val="002060"/>
                </a:solidFill>
              </a:rPr>
              <a:t> городского округа – детский сад </a:t>
            </a:r>
            <a:r>
              <a:rPr lang="ru-RU" sz="1600" dirty="0" err="1" smtClean="0">
                <a:solidFill>
                  <a:srgbClr val="002060"/>
                </a:solidFill>
              </a:rPr>
              <a:t>общеразвивающего</a:t>
            </a:r>
            <a:r>
              <a:rPr lang="ru-RU" sz="1600" dirty="0" smtClean="0">
                <a:solidFill>
                  <a:srgbClr val="002060"/>
                </a:solidFill>
              </a:rPr>
              <a:t> вида «Росток», обособленного  структурного  подразделения -  детский сад № 48 «Радуга».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9592" y="3933056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7030A0"/>
                </a:solidFill>
              </a:rPr>
              <a:t>Награды: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 Благодарственное письмо ресурсного центра инфраструктуры благотворительности, Москва, 2015г.; 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Почетная грамота Управления образования Администрации НГО, 2014г.; Благодарственное письмо главы </a:t>
            </a:r>
            <a:r>
              <a:rPr lang="ru-RU" dirty="0" err="1" smtClean="0">
                <a:solidFill>
                  <a:srgbClr val="7030A0"/>
                </a:solidFill>
              </a:rPr>
              <a:t>Новоуральского</a:t>
            </a:r>
            <a:r>
              <a:rPr lang="ru-RU" dirty="0" smtClean="0">
                <a:solidFill>
                  <a:srgbClr val="7030A0"/>
                </a:solidFill>
              </a:rPr>
              <a:t> городского округа, главы Администрации НГО, 2015, 2016гг.; 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Благодарственное письмо управляющего Горнозаводским округом Свердловской области, 2017г.; 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Благодарственные письма Комитета по делам молодёжи, семьи, спорту и социальным программам Администрации НГО, 2016, 2017, 2018гг. </a:t>
            </a:r>
            <a:endParaRPr lang="ru-RU" sz="20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207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564</TotalTime>
  <Words>1073</Words>
  <Application>Microsoft Office PowerPoint</Application>
  <PresentationFormat>Экран (4:3)</PresentationFormat>
  <Paragraphs>74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Проект «Доброе сердце»  Культурно-образовательная инициатива МАДОУ Новоуральского городского округа детский сад общеразвивающего вида «Росток», структурного подразделения - детский сад № 48 «Радуга»</vt:lpstr>
      <vt:lpstr>Проект «Доброе сердце»</vt:lpstr>
      <vt:lpstr>Проект «Доброе сердце»</vt:lpstr>
      <vt:lpstr>Проект «Доброе сердце»</vt:lpstr>
      <vt:lpstr>Проект  «Доброе сердце»</vt:lpstr>
      <vt:lpstr>Проект  «Доброе сердце»</vt:lpstr>
      <vt:lpstr>Проект  «Доброе сердце»</vt:lpstr>
      <vt:lpstr>Достигнутые результаты</vt:lpstr>
      <vt:lpstr>Проект «Доброе сердце»</vt:lpstr>
      <vt:lpstr> «Доброе сердце»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 </cp:lastModifiedBy>
  <cp:revision>65</cp:revision>
  <dcterms:modified xsi:type="dcterms:W3CDTF">2019-07-12T09:45:59Z</dcterms:modified>
</cp:coreProperties>
</file>