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6" r:id="rId6"/>
    <p:sldId id="261" r:id="rId7"/>
    <p:sldId id="267" r:id="rId8"/>
    <p:sldId id="262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0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1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39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33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7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9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57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2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13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19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96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3334D-5F8D-43BA-AB9E-E06846A5288D}" type="datetimeFigureOut">
              <a:rPr lang="ru-RU" smtClean="0"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29093-37AA-46D1-8E08-80ED7D422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21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3127"/>
            <a:ext cx="97536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132856"/>
            <a:ext cx="2312443" cy="15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5364290"/>
            <a:ext cx="56219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Территория реализации:</a:t>
            </a:r>
          </a:p>
          <a:p>
            <a:pPr algn="ctr"/>
            <a:r>
              <a:rPr lang="ru-RU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г</a:t>
            </a:r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  Курчатов Курской области</a:t>
            </a:r>
            <a:endParaRPr lang="ru-RU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6"/>
          <a:stretch/>
        </p:blipFill>
        <p:spPr bwMode="auto">
          <a:xfrm>
            <a:off x="7628836" y="-1911"/>
            <a:ext cx="2108507" cy="231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1406185"/>
            <a:ext cx="74712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i="1" u="none" strike="noStrike" dirty="0" smtClean="0">
                <a:effectLst/>
                <a:latin typeface="Times New Roman"/>
                <a:ea typeface="Calibri"/>
              </a:rPr>
              <a:t> 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4000" b="1" i="1" u="sng" dirty="0" smtClean="0">
                <a:effectLst/>
                <a:latin typeface="Times New Roman"/>
                <a:ea typeface="Calibri"/>
              </a:rPr>
              <a:t>Социально-значимый проект:</a:t>
            </a:r>
          </a:p>
          <a:p>
            <a:pPr algn="ctr">
              <a:spcAft>
                <a:spcPts val="0"/>
              </a:spcAft>
            </a:pPr>
            <a:r>
              <a:rPr lang="ru-RU" sz="4000" b="1" i="1" u="sng" dirty="0" smtClean="0">
                <a:effectLst/>
                <a:latin typeface="Times New Roman"/>
                <a:ea typeface="Calibri"/>
              </a:rPr>
              <a:t> «Школьная конструкторская лаборатория «Проекция»</a:t>
            </a:r>
            <a:endParaRPr lang="ru-RU" sz="4000" b="1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i="1" u="none" strike="noStrike" dirty="0" smtClean="0">
                <a:effectLst/>
                <a:latin typeface="Times New Roman"/>
                <a:ea typeface="Calibri"/>
              </a:rPr>
              <a:t> </a:t>
            </a:r>
            <a:endParaRPr lang="ru-RU" sz="11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9490"/>
            <a:ext cx="7884367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1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Муниципальное бюджетное общеобразовательное учреждение «</a:t>
            </a:r>
            <a:r>
              <a:rPr lang="ru-RU" altLang="ru-RU" sz="1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Средняя общеобразовательная школа с углубленным изучением иностранных языков №4»</a:t>
            </a:r>
          </a:p>
          <a:p>
            <a:pPr algn="ctr">
              <a:defRPr/>
            </a:pPr>
            <a:r>
              <a:rPr lang="ru-RU" altLang="ru-RU" sz="1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 г. Курчатова</a:t>
            </a:r>
            <a:endParaRPr lang="ru-RU" sz="1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2388"/>
            <a:ext cx="9755188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42284"/>
            <a:ext cx="6900549" cy="6698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latin typeface="Times New Roman"/>
                <a:ea typeface="Times New Roman"/>
              </a:rPr>
              <a:t>Цель:</a:t>
            </a:r>
            <a:r>
              <a:rPr lang="ru-RU" b="1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совершенствование образовательной среды как фактора  мотивации обучающихся к получению образования по инженерным специальностям и формирование инженерной культуры, научного и технического подхода к изучению мира на основе освоения естественно-научных и технологических дисциплин.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latin typeface="Times New Roman"/>
                <a:ea typeface="Times New Roman"/>
              </a:rPr>
              <a:t>Задачи:</a:t>
            </a:r>
            <a:endParaRPr lang="ru-RU" b="1" u="sng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Times New Roman"/>
                <a:ea typeface="Times New Roman"/>
              </a:rPr>
              <a:t>Создание условий для выявления и развития детей, проявляющих интерес к дисциплинам инженерного профиля.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Times New Roman"/>
                <a:ea typeface="Times New Roman"/>
              </a:rPr>
              <a:t>Стимулирование интереса школьников к практико-ориентированным курсам, к исследовательским и творческим видам работ, к сфере инноваций и высоких технологий, поддержка талантливых подростков.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Times New Roman"/>
                <a:ea typeface="Times New Roman"/>
              </a:rPr>
              <a:t>Развитие у обучающихся навыков практического решения актуальных инженерно-технических задач и работы с техникой в условиях высокотехнологичного производства.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Times New Roman"/>
                <a:ea typeface="Times New Roman"/>
              </a:rPr>
              <a:t>Популяризация предметов естественно-научного цикла, повышение качества естественно-научного образования.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dirty="0">
                <a:latin typeface="Times New Roman"/>
                <a:ea typeface="Times New Roman"/>
              </a:rPr>
              <a:t>Создание условий для профессиональных проб в старшей школе. </a:t>
            </a:r>
          </a:p>
          <a:p>
            <a:r>
              <a:rPr lang="ru-RU" dirty="0">
                <a:latin typeface="Times New Roman"/>
                <a:ea typeface="Calibri"/>
              </a:rPr>
              <a:t>Повышение квалификации и педагогического мастерства педагогов, развитие их инновационного потенциала.</a:t>
            </a:r>
            <a:endParaRPr lang="ru-RU" dirty="0"/>
          </a:p>
        </p:txBody>
      </p:sp>
      <p:pic>
        <p:nvPicPr>
          <p:cNvPr id="2057" name="Picture 9" descr="H:\Практики\ЛАБОРАТОРИЯ (1)\ЛАБОРАТОРИЯ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442"/>
            <a:ext cx="201496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:\Практики\ЛАБОРАТОРИЯ (1)\ЛАБОРАТОРИЯ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723" y="1700808"/>
            <a:ext cx="2062410" cy="155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:\Практики\ЛАБОРАТОРИЯ (1)\ЛАБОРАТОРИЯ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212" y="3401865"/>
            <a:ext cx="2058175" cy="154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ser\Downloads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212" y="5118040"/>
            <a:ext cx="2078589" cy="147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3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2388"/>
            <a:ext cx="9755188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332656"/>
            <a:ext cx="6350227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главных направлений деятельности нашей школы является поддержка талантливых и одаренных детей, формирование у обучающихся умений и навыков проектной, исследовательской и конструкторской деятельности. Школьная конструкторская лаборатория «Проекция»  – это тот механизм, который, на наш взгляд, направлен, прежде всего, на активную популяризацию профессии инженера и технолога уже в средней школе, внедрение и распространение лучших практик по профориентации талантливой молодежи на инженерно-технологические  специальности вузов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H:\Практики\ЛАБОРАТОРИЯ (1)\ЛАБОРАТОРИЯ\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1499" y="2614326"/>
            <a:ext cx="2907908" cy="163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:\Практики\ЛАБОРАТОРИЯ (1)\ЛАБОРАТОРИЯ\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735" y="4437112"/>
            <a:ext cx="294432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:\Фотографии лаборатории\АТР школа № 4\627E28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735" y="476672"/>
            <a:ext cx="2880366" cy="192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97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3975"/>
            <a:ext cx="9755188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02547"/>
              </p:ext>
            </p:extLst>
          </p:nvPr>
        </p:nvGraphicFramePr>
        <p:xfrm>
          <a:off x="1691680" y="778781"/>
          <a:ext cx="7557422" cy="5638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655"/>
                <a:gridCol w="3610644"/>
                <a:gridCol w="3525123"/>
              </a:tblGrid>
              <a:tr h="18268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Показатель, единица измерения</a:t>
                      </a:r>
                      <a:endParaRPr lang="ru-RU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Значение показателя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5359" marR="35359" marT="0" marB="0"/>
                </a:tc>
              </a:tr>
              <a:tr h="68121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отборочный этап чемпионата «Юниор-Профи» в рамках Всероссийского технологического фестиваля PROFEST-2019 в номинации «Инженерный дизайн CAD»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 обучающихся 11-х классов заняла 4 место (2019 год)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Межрегиональный конкурс в рамках проекта "Инженеры будущего: 3Д-технологии в образовании" по формированию и развитию кадрового потенциала для инновационных производств в Российской Федерации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 обучающихся 10-х классов стала призером (3 место) (2019 год)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 anchor="ctr"/>
                </a:tc>
              </a:tr>
              <a:tr h="36538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инженерная смены «Юниоры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AtomSkills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в г. Новоуральске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 в номинации «Мотивация»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 anchor="ctr"/>
                </a:tc>
              </a:tr>
              <a:tr h="54806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Мастер-классы для учителей и обучающихся школ города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мастер-классов для 6 общеобразовательных учреждений города (75 участников)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 anchor="ctr"/>
                </a:tc>
              </a:tr>
              <a:tr h="90661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 смена юных техников «Юные техники Соловьиного края»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 в номинации «Промышленные технологии» в рамках «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организованного Юго-Западным государственным университетом, Курским государственным университетом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Олимпиады по черчению и информатике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призер областной олимпиады по черчению; 3 победителя и 7 призеров муниципального этапа Всероссийской олимпиады по черчению,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 anchor="ctr"/>
                </a:tc>
              </a:tr>
              <a:tr h="54806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конкурсы по информационным технологиям, включая проектирование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призера муниципальных конкурсов по информационным технологиям.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359" marR="35359" marT="0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339752" y="720"/>
            <a:ext cx="56475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Достигнутые результаты</a:t>
            </a:r>
            <a:endParaRPr lang="ru-RU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098" name="Picture 2" descr="H:\Практики\Новая папка\Статья\1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379" y="266957"/>
            <a:ext cx="1721768" cy="114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Практики\Новая папка\Статья\2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379" y="1556792"/>
            <a:ext cx="1729277" cy="11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Практики\Новая папка\Статья\Бондарева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439" y="2852936"/>
            <a:ext cx="171833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Практики\Новая папка\Статья\novoyralsk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4890" y="5439610"/>
            <a:ext cx="1718337" cy="12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5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3975"/>
            <a:ext cx="9755188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3" t="2438" r="24030" b="5489"/>
          <a:stretch/>
        </p:blipFill>
        <p:spPr>
          <a:xfrm>
            <a:off x="6770639" y="3789041"/>
            <a:ext cx="936515" cy="9232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+mj-lt"/>
                <a:cs typeface="Times New Roman" panose="02020603050405020304" pitchFamily="18" charset="0"/>
              </a:rPr>
              <a:t>Сведения о поступлении выпускников школьной конструкторской лаборатории «Проекция» в высшие учебные заведения технической направленности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228834"/>
              </p:ext>
            </p:extLst>
          </p:nvPr>
        </p:nvGraphicFramePr>
        <p:xfrm>
          <a:off x="107503" y="1200329"/>
          <a:ext cx="8928994" cy="5484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74"/>
                <a:gridCol w="1562574"/>
                <a:gridCol w="1562574"/>
                <a:gridCol w="4241272"/>
              </a:tblGrid>
              <a:tr h="900986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</a:rPr>
                        <a:t>Учебный год</a:t>
                      </a:r>
                      <a:endParaRPr lang="ru-RU" sz="17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</a:rPr>
                        <a:t>Количество выпускников лаборатории</a:t>
                      </a:r>
                      <a:endParaRPr lang="ru-RU" sz="17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</a:rPr>
                        <a:t>Количество поступивших</a:t>
                      </a:r>
                      <a:endParaRPr lang="ru-RU" sz="17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</a:rPr>
                        <a:t>Название вуза</a:t>
                      </a:r>
                      <a:endParaRPr lang="ru-RU" sz="1700" dirty="0">
                        <a:solidFill>
                          <a:srgbClr val="00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</a:tr>
              <a:tr h="1169701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2015-2016</a:t>
                      </a:r>
                      <a:endParaRPr lang="ru-RU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5</a:t>
                      </a:r>
                      <a:endParaRPr lang="ru-RU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1 </a:t>
                      </a:r>
                    </a:p>
                    <a:p>
                      <a:pPr algn="ctr"/>
                      <a:r>
                        <a:rPr lang="ru-RU" sz="1700" dirty="0" smtClean="0"/>
                        <a:t>1</a:t>
                      </a:r>
                    </a:p>
                    <a:p>
                      <a:pPr algn="ctr"/>
                      <a:r>
                        <a:rPr lang="ru-RU" sz="1700" dirty="0" smtClean="0"/>
                        <a:t>1</a:t>
                      </a:r>
                    </a:p>
                    <a:p>
                      <a:pPr algn="ctr"/>
                      <a:r>
                        <a:rPr lang="ru-RU" sz="1700" dirty="0" smtClean="0"/>
                        <a:t>2</a:t>
                      </a:r>
                      <a:endParaRPr lang="ru-RU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БГТУ</a:t>
                      </a:r>
                      <a:r>
                        <a:rPr lang="ru-RU" sz="1700" baseline="0" dirty="0" smtClean="0"/>
                        <a:t> им. В. Г. Шухова</a:t>
                      </a:r>
                    </a:p>
                    <a:p>
                      <a:r>
                        <a:rPr lang="ru-RU" sz="1700" baseline="0" dirty="0" smtClean="0"/>
                        <a:t>МАДИ</a:t>
                      </a:r>
                    </a:p>
                    <a:p>
                      <a:r>
                        <a:rPr lang="ru-RU" sz="1700" baseline="0" dirty="0" smtClean="0"/>
                        <a:t>МГТУ им. Н. Э. Баумана</a:t>
                      </a:r>
                    </a:p>
                    <a:p>
                      <a:r>
                        <a:rPr lang="ru-RU" sz="1700" baseline="0" dirty="0" smtClean="0"/>
                        <a:t>ЮЗГУ</a:t>
                      </a:r>
                      <a:endParaRPr lang="ru-RU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75847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2016-2017</a:t>
                      </a:r>
                      <a:endParaRPr lang="ru-RU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13</a:t>
                      </a:r>
                      <a:endParaRPr lang="ru-RU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4</a:t>
                      </a:r>
                      <a:endParaRPr lang="ru-RU" sz="1700" dirty="0" smtClean="0"/>
                    </a:p>
                    <a:p>
                      <a:pPr algn="ctr"/>
                      <a:r>
                        <a:rPr lang="ru-RU" sz="1700" dirty="0" smtClean="0"/>
                        <a:t>2</a:t>
                      </a:r>
                      <a:endParaRPr lang="ru-RU" sz="1700" dirty="0" smtClean="0"/>
                    </a:p>
                    <a:p>
                      <a:pPr algn="ctr"/>
                      <a:endParaRPr lang="ru-RU" sz="1700" dirty="0" smtClean="0"/>
                    </a:p>
                    <a:p>
                      <a:pPr algn="ctr"/>
                      <a:r>
                        <a:rPr lang="ru-RU" sz="1700" dirty="0" smtClean="0"/>
                        <a:t>2</a:t>
                      </a:r>
                    </a:p>
                    <a:p>
                      <a:pPr algn="ctr"/>
                      <a:r>
                        <a:rPr lang="ru-RU" sz="1700" dirty="0" smtClean="0"/>
                        <a:t>3</a:t>
                      </a:r>
                      <a:endParaRPr lang="ru-RU" sz="1700" dirty="0" smtClean="0"/>
                    </a:p>
                    <a:p>
                      <a:pPr algn="ctr"/>
                      <a:r>
                        <a:rPr lang="ru-RU" sz="1700" dirty="0" smtClean="0"/>
                        <a:t>2</a:t>
                      </a:r>
                      <a:endParaRPr lang="ru-RU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НИЯУ </a:t>
                      </a:r>
                      <a:r>
                        <a:rPr lang="ru-RU" sz="1700" baseline="0" dirty="0" smtClean="0"/>
                        <a:t>МИФИ</a:t>
                      </a:r>
                    </a:p>
                    <a:p>
                      <a:r>
                        <a:rPr lang="ru-RU" sz="1700" baseline="0" dirty="0" smtClean="0"/>
                        <a:t>Государственная строительная академия г. Белгород</a:t>
                      </a:r>
                    </a:p>
                    <a:p>
                      <a:r>
                        <a:rPr lang="ru-RU" sz="1700" baseline="0" dirty="0" smtClean="0"/>
                        <a:t>КГУ</a:t>
                      </a:r>
                    </a:p>
                    <a:p>
                      <a:r>
                        <a:rPr lang="ru-RU" sz="1700" dirty="0" smtClean="0"/>
                        <a:t>ЮЗГУ</a:t>
                      </a:r>
                    </a:p>
                    <a:p>
                      <a:r>
                        <a:rPr lang="ru-RU" sz="1700" dirty="0" smtClean="0"/>
                        <a:t>Воронежский государственный строительно-архитектурный университет</a:t>
                      </a:r>
                      <a:endParaRPr lang="ru-RU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8417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2017-2018</a:t>
                      </a:r>
                      <a:endParaRPr lang="ru-RU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15</a:t>
                      </a:r>
                      <a:endParaRPr lang="ru-RU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6</a:t>
                      </a:r>
                      <a:endParaRPr lang="ru-RU" sz="1700" dirty="0" smtClean="0"/>
                    </a:p>
                    <a:p>
                      <a:pPr algn="ctr"/>
                      <a:r>
                        <a:rPr lang="ru-RU" sz="1700" dirty="0" smtClean="0"/>
                        <a:t>2</a:t>
                      </a:r>
                    </a:p>
                    <a:p>
                      <a:pPr algn="ctr"/>
                      <a:r>
                        <a:rPr lang="ru-RU" sz="1700" dirty="0" smtClean="0"/>
                        <a:t>2</a:t>
                      </a:r>
                      <a:endParaRPr lang="ru-RU" sz="1700" dirty="0" smtClean="0"/>
                    </a:p>
                    <a:p>
                      <a:pPr algn="ctr"/>
                      <a:r>
                        <a:rPr lang="ru-RU" sz="1700" dirty="0" smtClean="0"/>
                        <a:t>2</a:t>
                      </a:r>
                    </a:p>
                    <a:p>
                      <a:pPr algn="ctr"/>
                      <a:r>
                        <a:rPr lang="ru-RU" sz="1700" dirty="0" smtClean="0"/>
                        <a:t>3</a:t>
                      </a:r>
                      <a:endParaRPr lang="ru-RU" sz="17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ЮЗГУ</a:t>
                      </a:r>
                    </a:p>
                    <a:p>
                      <a:r>
                        <a:rPr lang="ru-RU" sz="1700" dirty="0" smtClean="0"/>
                        <a:t>КГУ</a:t>
                      </a:r>
                    </a:p>
                    <a:p>
                      <a:r>
                        <a:rPr lang="ru-RU" sz="1700" dirty="0" smtClean="0"/>
                        <a:t>МАИ</a:t>
                      </a:r>
                    </a:p>
                    <a:p>
                      <a:r>
                        <a:rPr lang="ru-RU" sz="1700" dirty="0" smtClean="0"/>
                        <a:t>ВГТУ</a:t>
                      </a:r>
                    </a:p>
                    <a:p>
                      <a:r>
                        <a:rPr lang="ru-RU" sz="1700" dirty="0" smtClean="0"/>
                        <a:t>ВГУ</a:t>
                      </a:r>
                      <a:endParaRPr lang="ru-RU" sz="17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197" y="5552685"/>
            <a:ext cx="855296" cy="824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311" y="2194110"/>
            <a:ext cx="1162361" cy="1125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390" y="3789041"/>
            <a:ext cx="683356" cy="9361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280" y="5552685"/>
            <a:ext cx="915865" cy="760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227" y="5505368"/>
            <a:ext cx="963686" cy="9187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632" y="3861074"/>
            <a:ext cx="670561" cy="9585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466" y="2327567"/>
            <a:ext cx="858428" cy="8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3975"/>
            <a:ext cx="9755188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0923" y="1124744"/>
            <a:ext cx="6858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/>
                <a:ea typeface="Calibri"/>
              </a:rPr>
              <a:t>Головина Елена Борисовна </a:t>
            </a:r>
            <a:r>
              <a:rPr lang="ru-RU" dirty="0">
                <a:latin typeface="Times New Roman"/>
                <a:ea typeface="Calibri"/>
              </a:rPr>
              <a:t>– заместитель директора по УВР, руководитель отдела «Техническая графика» школьной конструкторской лаборатории «Проекция». Образование высшее, окончила Московский государственный технический университет имени </a:t>
            </a:r>
            <a:r>
              <a:rPr lang="ru-RU" dirty="0" err="1">
                <a:latin typeface="Times New Roman"/>
                <a:ea typeface="Calibri"/>
              </a:rPr>
              <a:t>Н.Э.Баумана</a:t>
            </a:r>
            <a:r>
              <a:rPr lang="ru-RU" dirty="0">
                <a:latin typeface="Times New Roman"/>
                <a:ea typeface="Calibri"/>
              </a:rPr>
              <a:t> в 1992 году, факультет информатики и систем управления, стаж педагогической работы – 24 года, имеет высшую квалификационную категорию, в 2015г. прошла курсы профессиональной переподготовки «Образование и педагогика (учитель)». Обладатель нагрудного знака «Почетный работник общего образования Российской Федерации», награждена грамотами Главы города за творческий добросовестный труд в деле обучения и воспитания подрастающего поколения, высокие профессиональные показатели, дипломом Губернатора Курской области за подготовку победителя областной олимпиады школьников по черчению, Благодарностью комитета образования и науки Курской области за подготовку призера областной олимпиады школьников по черчению.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29159" y="151373"/>
            <a:ext cx="55162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Лидеры практики</a:t>
            </a:r>
            <a:endParaRPr lang="ru-RU" sz="4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ownloads\IMG_20161005_10385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8"/>
          <a:stretch/>
        </p:blipFill>
        <p:spPr bwMode="auto">
          <a:xfrm>
            <a:off x="-2071" y="573072"/>
            <a:ext cx="2133910" cy="32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8" t="12345" r="24459"/>
          <a:stretch/>
        </p:blipFill>
        <p:spPr>
          <a:xfrm>
            <a:off x="-71613" y="4221089"/>
            <a:ext cx="227299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3975"/>
            <a:ext cx="9755188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908720"/>
            <a:ext cx="63904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Кузьменков Геннадий Викторович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учитель физики и информатики, руководитель отдела «Компьютерная графика» школьной конструкторской лаборатории «Проекция».  Образование высшее, окончил Орловский государственный педагогический институт в 1990 году, физико-математический факультет по специальности «учитель физики и математики», стаж педагогической работы – 29 лет, имеет высшую квалификационную категорию. Обладатель нагрудного знака «Почетный работник общего образования Российской Федерации», награжден Почетными грамотами Курской областной Думы, Курчатовской городской Думы, благодарностью Главы города, отмечен дипломом Комитета образования и науки Курской области за подготовку команды для участия в региональном чемпионате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ЮниорПрофи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931" y="4581128"/>
            <a:ext cx="2466528" cy="1644352"/>
          </a:xfrm>
          <a:prstGeom prst="rect">
            <a:avLst/>
          </a:prstGeom>
        </p:spPr>
      </p:pic>
      <p:pic>
        <p:nvPicPr>
          <p:cNvPr id="8196" name="Picture 4" descr="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3825" y="548680"/>
            <a:ext cx="240982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6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3975"/>
            <a:ext cx="9755188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764704"/>
            <a:ext cx="604867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проект </a:t>
            </a:r>
            <a:r>
              <a:rPr lang="ru-RU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«Лаборатория инженерного резерва «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роизводственник»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даст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обучающимся представление о технологиях обработки различных материалов и в полной мере позволит реализовать создание благоприятных условий для формирования общих и инженерно-технологических, профессионально-ориентированных знаний, умений и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навыков. Он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приобрести оборудование, позволяющее максимально расширить производственные мощности </a:t>
            </a:r>
            <a:r>
              <a:rPr lang="ru-RU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«Школьной 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конструкторской </a:t>
            </a:r>
            <a:r>
              <a:rPr lang="ru-RU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 «Проекция»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предоставив возможность всем желающим заниматься инженерно-технической и проектно-исследовательской деятельностью с применением современных компьютерных технологий. А самое главное – позволит пройти полный производственный цикл изготовления детали или сборочной единицы: от идеи к созданию модели и разработке конструкторской документации, затем от изготовления детали на 3D-принтере до ее доработки на соответствующих станках с ЧПУ.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6818"/>
            <a:ext cx="52902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Перспективы развития</a:t>
            </a:r>
            <a:endParaRPr lang="ru-RU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240" y="0"/>
            <a:ext cx="3178134" cy="22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IMG_268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" b="967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8732" y="2248188"/>
            <a:ext cx="2513431" cy="17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IMG_27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57" r="98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60" y="4030920"/>
            <a:ext cx="1759258" cy="263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IMG_269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291" b="86748" l="11825" r="855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489" t="16788" r="14268" b="13335"/>
          <a:stretch>
            <a:fillRect/>
          </a:stretch>
        </p:blipFill>
        <p:spPr bwMode="auto">
          <a:xfrm>
            <a:off x="7380312" y="2594557"/>
            <a:ext cx="2170584" cy="138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H:\Практики\Новая папка\Статья\2_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167" l="0" r="99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0102" y="4321070"/>
            <a:ext cx="2031004" cy="211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3975"/>
            <a:ext cx="9755188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8175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20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838</Words>
  <Application>Microsoft Office PowerPoint</Application>
  <PresentationFormat>Экран (4:3)</PresentationFormat>
  <Paragraphs>88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</dc:creator>
  <cp:lastModifiedBy>user</cp:lastModifiedBy>
  <cp:revision>24</cp:revision>
  <dcterms:created xsi:type="dcterms:W3CDTF">2019-06-13T20:59:28Z</dcterms:created>
  <dcterms:modified xsi:type="dcterms:W3CDTF">2019-06-14T12:33:00Z</dcterms:modified>
</cp:coreProperties>
</file>