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handoutMasterIdLst>
    <p:handoutMasterId r:id="rId13"/>
  </p:handoutMasterIdLst>
  <p:sldIdLst>
    <p:sldId id="336" r:id="rId2"/>
    <p:sldId id="307" r:id="rId3"/>
    <p:sldId id="335" r:id="rId4"/>
    <p:sldId id="334" r:id="rId5"/>
    <p:sldId id="332" r:id="rId6"/>
    <p:sldId id="339" r:id="rId7"/>
    <p:sldId id="325" r:id="rId8"/>
    <p:sldId id="337" r:id="rId9"/>
    <p:sldId id="331" r:id="rId10"/>
    <p:sldId id="33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84A9"/>
    <a:srgbClr val="BB05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04" autoAdjust="0"/>
    <p:restoredTop sz="94660" autoAdjust="0"/>
  </p:normalViewPr>
  <p:slideViewPr>
    <p:cSldViewPr snapToGrid="0">
      <p:cViewPr varScale="1">
        <p:scale>
          <a:sx n="113" d="100"/>
          <a:sy n="113" d="100"/>
        </p:scale>
        <p:origin x="148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199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Власть</c:v>
                </c:pt>
                <c:pt idx="1">
                  <c:v>Бизнес</c:v>
                </c:pt>
                <c:pt idx="2">
                  <c:v>СМИ</c:v>
                </c:pt>
                <c:pt idx="3">
                  <c:v>Третий сектор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6</c:v>
                </c:pt>
                <c:pt idx="2">
                  <c:v>4</c:v>
                </c:pt>
                <c:pt idx="3">
                  <c:v>75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54862-97C9-4BC9-80AD-CC5E6D4C9E0E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79A5A-1D67-4609-9D3C-340FB15151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592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B6383-930F-4F51-9B4C-1FB749E6EC8F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072A8-1FC4-4595-A847-5F6DA717A0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51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79CB-1FE4-4BD7-B390-3D4B7AC5AF2E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195F-0392-4CB5-A9F8-890260476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79CB-1FE4-4BD7-B390-3D4B7AC5AF2E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195F-0392-4CB5-A9F8-890260476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79CB-1FE4-4BD7-B390-3D4B7AC5AF2E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195F-0392-4CB5-A9F8-890260476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79CB-1FE4-4BD7-B390-3D4B7AC5AF2E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195F-0392-4CB5-A9F8-890260476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79CB-1FE4-4BD7-B390-3D4B7AC5AF2E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195F-0392-4CB5-A9F8-890260476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79CB-1FE4-4BD7-B390-3D4B7AC5AF2E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195F-0392-4CB5-A9F8-890260476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79CB-1FE4-4BD7-B390-3D4B7AC5AF2E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195F-0392-4CB5-A9F8-890260476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79CB-1FE4-4BD7-B390-3D4B7AC5AF2E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195F-0392-4CB5-A9F8-890260476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79CB-1FE4-4BD7-B390-3D4B7AC5AF2E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195F-0392-4CB5-A9F8-890260476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75" indent="0">
              <a:buNone/>
              <a:defRPr sz="900"/>
            </a:lvl2pPr>
            <a:lvl3pPr marL="685749" indent="0">
              <a:buNone/>
              <a:defRPr sz="750"/>
            </a:lvl3pPr>
            <a:lvl4pPr marL="1028624" indent="0">
              <a:buNone/>
              <a:defRPr sz="675"/>
            </a:lvl4pPr>
            <a:lvl5pPr marL="1371498" indent="0">
              <a:buNone/>
              <a:defRPr sz="675"/>
            </a:lvl5pPr>
            <a:lvl6pPr marL="1714373" indent="0">
              <a:buNone/>
              <a:defRPr sz="675"/>
            </a:lvl6pPr>
            <a:lvl7pPr marL="2057246" indent="0">
              <a:buNone/>
              <a:defRPr sz="675"/>
            </a:lvl7pPr>
            <a:lvl8pPr marL="2400120" indent="0">
              <a:buNone/>
              <a:defRPr sz="675"/>
            </a:lvl8pPr>
            <a:lvl9pPr marL="2742995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79CB-1FE4-4BD7-B390-3D4B7AC5AF2E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195F-0392-4CB5-A9F8-890260476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75" indent="0">
              <a:buNone/>
              <a:defRPr sz="900"/>
            </a:lvl2pPr>
            <a:lvl3pPr marL="685749" indent="0">
              <a:buNone/>
              <a:defRPr sz="750"/>
            </a:lvl3pPr>
            <a:lvl4pPr marL="1028624" indent="0">
              <a:buNone/>
              <a:defRPr sz="675"/>
            </a:lvl4pPr>
            <a:lvl5pPr marL="1371498" indent="0">
              <a:buNone/>
              <a:defRPr sz="675"/>
            </a:lvl5pPr>
            <a:lvl6pPr marL="1714373" indent="0">
              <a:buNone/>
              <a:defRPr sz="675"/>
            </a:lvl6pPr>
            <a:lvl7pPr marL="2057246" indent="0">
              <a:buNone/>
              <a:defRPr sz="675"/>
            </a:lvl7pPr>
            <a:lvl8pPr marL="2400120" indent="0">
              <a:buNone/>
              <a:defRPr sz="675"/>
            </a:lvl8pPr>
            <a:lvl9pPr marL="2742995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79CB-1FE4-4BD7-B390-3D4B7AC5AF2E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195F-0392-4CB5-A9F8-890260476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A79CB-1FE4-4BD7-B390-3D4B7AC5AF2E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1195F-0392-4CB5-A9F8-890260476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85749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6" indent="-257156" algn="l" defTabSz="68574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1" indent="-214298" algn="l" defTabSz="685749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chart" Target="../charts/chart1.xml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готип форум.jpg"/>
          <p:cNvPicPr>
            <a:picLocks noChangeAspect="1"/>
          </p:cNvPicPr>
          <p:nvPr/>
        </p:nvPicPr>
        <p:blipFill>
          <a:blip r:embed="rId2"/>
          <a:srcRect t="5522" b="28371"/>
          <a:stretch>
            <a:fillRect/>
          </a:stretch>
        </p:blipFill>
        <p:spPr>
          <a:xfrm>
            <a:off x="314372" y="1033898"/>
            <a:ext cx="8517905" cy="447848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готип форум.jpg"/>
          <p:cNvPicPr>
            <a:picLocks noChangeAspect="1"/>
          </p:cNvPicPr>
          <p:nvPr/>
        </p:nvPicPr>
        <p:blipFill>
          <a:blip r:embed="rId2"/>
          <a:srcRect t="5144" b="17898"/>
          <a:stretch>
            <a:fillRect/>
          </a:stretch>
        </p:blipFill>
        <p:spPr>
          <a:xfrm>
            <a:off x="991381" y="1231326"/>
            <a:ext cx="6926492" cy="42394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логотип форум.jpg"/>
          <p:cNvPicPr>
            <a:picLocks noChangeAspect="1"/>
          </p:cNvPicPr>
          <p:nvPr/>
        </p:nvPicPr>
        <p:blipFill>
          <a:blip r:embed="rId2" cstate="print"/>
          <a:srcRect b="29777"/>
          <a:stretch>
            <a:fillRect/>
          </a:stretch>
        </p:blipFill>
        <p:spPr>
          <a:xfrm>
            <a:off x="7190512" y="857254"/>
            <a:ext cx="1953491" cy="1091045"/>
          </a:xfrm>
          <a:prstGeom prst="rect">
            <a:avLst/>
          </a:prstGeom>
        </p:spPr>
      </p:pic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322118" y="1131094"/>
            <a:ext cx="8427027" cy="994172"/>
          </a:xfrm>
        </p:spPr>
        <p:txBody>
          <a:bodyPr>
            <a:normAutofit fontScale="90000"/>
          </a:bodyPr>
          <a:lstStyle/>
          <a:p>
            <a:r>
              <a:rPr lang="ru-RU" sz="3000" b="1" dirty="0">
                <a:solidFill>
                  <a:schemeClr val="accent1">
                    <a:lumMod val="50000"/>
                  </a:schemeClr>
                </a:solidFill>
              </a:rPr>
              <a:t>Гражданский Форум «Диалог»</a:t>
            </a: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endParaRPr lang="ru-RU" sz="30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218209" y="2332759"/>
            <a:ext cx="8551718" cy="3429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Основной </a:t>
            </a:r>
            <a:r>
              <a:rPr lang="ru-RU" u="sng" dirty="0">
                <a:solidFill>
                  <a:schemeClr val="accent1">
                    <a:lumMod val="50000"/>
                  </a:schemeClr>
                </a:solidFill>
              </a:rPr>
              <a:t>целью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Гражданского Форума стало деловое обсуждение путей развития гражданского общества в Зеленогорске и его взаимодействия с государственной властью. В результате этого обсуждения  выработаны конструктивные решения, способствующие продвижению диалога между властью и обществом, Форум стал действительно серьезным шагом в развитии гражданских инициатив, гражданских структур, гражданского мышления.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16" name="Заголовок 4"/>
          <p:cNvSpPr txBox="1">
            <a:spLocks/>
          </p:cNvSpPr>
          <p:nvPr/>
        </p:nvSpPr>
        <p:spPr>
          <a:xfrm>
            <a:off x="587089" y="1962367"/>
            <a:ext cx="2925041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 defTabSz="685749">
              <a:lnSpc>
                <a:spcPct val="90000"/>
              </a:lnSpc>
              <a:spcBef>
                <a:spcPct val="0"/>
              </a:spcBef>
              <a:defRPr/>
            </a:pPr>
            <a:endParaRPr lang="ru-RU" sz="3000" b="1" dirty="0">
              <a:solidFill>
                <a:srgbClr val="BB053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809" y="1137805"/>
            <a:ext cx="3751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Задачи Форума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4" y="2301587"/>
            <a:ext cx="8063345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Выстраивание системы взаимоотношений между некоммерческим сектором и властью</a:t>
            </a:r>
          </a:p>
          <a:p>
            <a:pPr>
              <a:buFont typeface="Arial" pitchFamily="34" charset="0"/>
              <a:buChar char="•"/>
            </a:pP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Повышение уровня активности  общественных организаций и объединений </a:t>
            </a:r>
          </a:p>
          <a:p>
            <a:pPr>
              <a:buFont typeface="Arial" pitchFamily="34" charset="0"/>
              <a:buChar char="•"/>
            </a:pP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Повышение уровня финансовой и юридической грамотности руководителей СО НКО </a:t>
            </a:r>
          </a:p>
          <a:p>
            <a:pPr>
              <a:buFont typeface="Arial" pitchFamily="34" charset="0"/>
              <a:buChar char="•"/>
            </a:pP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Формирование гражданского общества</a:t>
            </a:r>
          </a:p>
          <a:p>
            <a:pPr>
              <a:buFont typeface="Arial" pitchFamily="34" charset="0"/>
              <a:buChar char="•"/>
            </a:pP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Познакомить жителей города с проектами, которые реализуются на территории города.</a:t>
            </a:r>
            <a:endParaRPr lang="ru-RU" sz="21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 descr="логотип форум.jpg"/>
          <p:cNvPicPr>
            <a:picLocks noChangeAspect="1"/>
          </p:cNvPicPr>
          <p:nvPr/>
        </p:nvPicPr>
        <p:blipFill>
          <a:blip r:embed="rId2" cstate="print"/>
          <a:srcRect t="1876" b="30792"/>
          <a:stretch>
            <a:fillRect/>
          </a:stretch>
        </p:blipFill>
        <p:spPr>
          <a:xfrm>
            <a:off x="7242466" y="857253"/>
            <a:ext cx="1901537" cy="101830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подложка белая.tif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4"/>
            <a:ext cx="9144000" cy="51434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3" y="857254"/>
            <a:ext cx="2966605" cy="862445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Спикеры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9776" y="1906735"/>
            <a:ext cx="8634845" cy="3583241"/>
          </a:xfrm>
        </p:spPr>
        <p:txBody>
          <a:bodyPr>
            <a:noAutofit/>
          </a:bodyPr>
          <a:lstStyle/>
          <a:p>
            <a:pPr algn="just"/>
            <a:r>
              <a:rPr lang="ru-RU" sz="2100" dirty="0" err="1">
                <a:solidFill>
                  <a:schemeClr val="accent1">
                    <a:lumMod val="50000"/>
                  </a:schemeClr>
                </a:solidFill>
              </a:rPr>
              <a:t>Корчашкин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 Павел Евгеньевич – Глава ЗАТО г. Зеленогорска</a:t>
            </a:r>
          </a:p>
          <a:p>
            <a:pPr algn="just"/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Сатин Вячеслав Алексеевич – Руководитель проекта по созданию среды социального согласия ТК «</a:t>
            </a: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</a:rPr>
              <a:t>ТВЭЛ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pPr algn="just"/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Филимонов Сергей Васильевич – Генеральный директор АО «ПО ЭХЗ»</a:t>
            </a:r>
          </a:p>
          <a:p>
            <a:pPr algn="just"/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accent1">
                    <a:lumMod val="50000"/>
                  </a:schemeClr>
                </a:solidFill>
              </a:rPr>
              <a:t>Лыспак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 Александр Иванович – директор филиала Красноярская ГРЭС-2</a:t>
            </a:r>
          </a:p>
          <a:p>
            <a:pPr algn="just"/>
            <a:r>
              <a:rPr lang="ru-RU" sz="2100" dirty="0" err="1">
                <a:solidFill>
                  <a:schemeClr val="accent1">
                    <a:lumMod val="50000"/>
                  </a:schemeClr>
                </a:solidFill>
              </a:rPr>
              <a:t>Аргунеева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accent1">
                    <a:lumMod val="50000"/>
                  </a:schemeClr>
                </a:solidFill>
              </a:rPr>
              <a:t>Элина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 Викторовна - Исполнительный директор РО ООО «ОПОРА РОССИИ» по Красноярскому краю</a:t>
            </a:r>
          </a:p>
          <a:p>
            <a:pPr algn="just"/>
            <a:r>
              <a:rPr lang="ru-RU" sz="2100" dirty="0" err="1">
                <a:solidFill>
                  <a:schemeClr val="accent1">
                    <a:lumMod val="50000"/>
                  </a:schemeClr>
                </a:solidFill>
              </a:rPr>
              <a:t>Михиенко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 Татьяна Анатольевна- руководитель комитета по развитию социального и женского предпринимательства РО ООО «ОПОРА РОССИИ» по Красноярскому краю.</a:t>
            </a:r>
          </a:p>
        </p:txBody>
      </p:sp>
      <p:pic>
        <p:nvPicPr>
          <p:cNvPr id="7" name="Рисунок 6" descr="логотип форум.jpg"/>
          <p:cNvPicPr>
            <a:picLocks noChangeAspect="1"/>
          </p:cNvPicPr>
          <p:nvPr/>
        </p:nvPicPr>
        <p:blipFill>
          <a:blip r:embed="rId3" cstate="print"/>
          <a:srcRect t="5231" b="29235"/>
          <a:stretch>
            <a:fillRect/>
          </a:stretch>
        </p:blipFill>
        <p:spPr>
          <a:xfrm>
            <a:off x="7270013" y="857254"/>
            <a:ext cx="1873989" cy="9767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подложка белая.tif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54003"/>
            <a:ext cx="9144000" cy="51467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474" y="857251"/>
            <a:ext cx="7013864" cy="99417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Участники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9771" y="3122468"/>
          <a:ext cx="7367156" cy="2660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5602" name="Picture 2" descr="C:\Users\CPOIus3\Downloads\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6667" y="1992459"/>
            <a:ext cx="627460" cy="6274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25603" name="Picture 3" descr="C:\Users\CPOIus3\Downloads\1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676" y="1919725"/>
            <a:ext cx="1527463" cy="11248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25604" name="Picture 4" descr="C:\Users\CPOIus3\Downloads\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99566" y="2460048"/>
            <a:ext cx="748147" cy="6274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25605" name="Picture 5" descr="C:\Users\CPOIus3\Downloads\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91847" y="4101813"/>
            <a:ext cx="727364" cy="6274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4187536" y="2571750"/>
            <a:ext cx="1859972" cy="76892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defTabSz="685749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Власть</a:t>
            </a:r>
            <a:endParaRPr lang="ru-RU" sz="2100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722919" y="3174425"/>
            <a:ext cx="1610590" cy="41563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defTabSz="685749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Б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изнес</a:t>
            </a:r>
            <a:endParaRPr lang="ru-RU" sz="2400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7294420" y="4764235"/>
            <a:ext cx="1184564" cy="47798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defTabSz="685749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СМИ</a:t>
            </a:r>
            <a:endParaRPr lang="ru-RU" sz="2100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57201" y="3070514"/>
            <a:ext cx="1808018" cy="117417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ctr" defTabSz="685749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Третий </a:t>
            </a:r>
          </a:p>
          <a:p>
            <a:pPr algn="ctr" defTabSz="685749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Сектор</a:t>
            </a:r>
          </a:p>
          <a:p>
            <a:pPr algn="ctr" defTabSz="685749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 НКО</a:t>
            </a:r>
            <a:endParaRPr lang="ru-RU" sz="2100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16" name="Рисунок 15" descr="логотип форум.jpg"/>
          <p:cNvPicPr>
            <a:picLocks noChangeAspect="1"/>
          </p:cNvPicPr>
          <p:nvPr/>
        </p:nvPicPr>
        <p:blipFill>
          <a:blip r:embed="rId8" cstate="print"/>
          <a:srcRect t="6374" b="29235"/>
          <a:stretch>
            <a:fillRect/>
          </a:stretch>
        </p:blipFill>
        <p:spPr>
          <a:xfrm>
            <a:off x="7242466" y="857254"/>
            <a:ext cx="1901537" cy="973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647" y="992332"/>
            <a:ext cx="7232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Весенний Форум 2016</a:t>
            </a:r>
            <a:endParaRPr lang="ru-RU" sz="3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" name="Рисунок 2" descr="логотип форум.jpg"/>
          <p:cNvPicPr>
            <a:picLocks noChangeAspect="1"/>
          </p:cNvPicPr>
          <p:nvPr/>
        </p:nvPicPr>
        <p:blipFill>
          <a:blip r:embed="rId2" cstate="print"/>
          <a:srcRect t="5231" b="29616"/>
          <a:stretch>
            <a:fillRect/>
          </a:stretch>
        </p:blipFill>
        <p:spPr>
          <a:xfrm>
            <a:off x="7450282" y="857250"/>
            <a:ext cx="1693718" cy="877654"/>
          </a:xfrm>
          <a:prstGeom prst="rect">
            <a:avLst/>
          </a:prstGeom>
        </p:spPr>
      </p:pic>
      <p:pic>
        <p:nvPicPr>
          <p:cNvPr id="4" name="Рисунок 3" descr="iKMn68KFc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1108" y="1667741"/>
            <a:ext cx="2698870" cy="178728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1xuysL8uFi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1389" y="3912178"/>
            <a:ext cx="2650662" cy="17560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май 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3665" y="3756316"/>
            <a:ext cx="2672308" cy="178188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май 16 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5745" y="2024932"/>
            <a:ext cx="3709554" cy="151859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дложка белая.tif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" y="857253"/>
            <a:ext cx="7190509" cy="758537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Зимний Форум 2016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2226470"/>
            <a:ext cx="7886700" cy="1166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	</a:t>
            </a:r>
          </a:p>
        </p:txBody>
      </p:sp>
      <p:pic>
        <p:nvPicPr>
          <p:cNvPr id="6" name="Рисунок 5" descr="логотип форум.jpg"/>
          <p:cNvPicPr>
            <a:picLocks noChangeAspect="1"/>
          </p:cNvPicPr>
          <p:nvPr/>
        </p:nvPicPr>
        <p:blipFill>
          <a:blip r:embed="rId3" cstate="print"/>
          <a:srcRect t="5231" b="30447"/>
          <a:stretch>
            <a:fillRect/>
          </a:stretch>
        </p:blipFill>
        <p:spPr>
          <a:xfrm>
            <a:off x="7450282" y="857254"/>
            <a:ext cx="1693718" cy="866465"/>
          </a:xfrm>
          <a:prstGeom prst="rect">
            <a:avLst/>
          </a:prstGeom>
        </p:spPr>
      </p:pic>
      <p:pic>
        <p:nvPicPr>
          <p:cNvPr id="7" name="Рисунок 6" descr="программа декабрь 20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3395" y="1626180"/>
            <a:ext cx="3350030" cy="4187537"/>
          </a:xfrm>
          <a:prstGeom prst="rect">
            <a:avLst/>
          </a:prstGeom>
        </p:spPr>
      </p:pic>
      <p:pic>
        <p:nvPicPr>
          <p:cNvPr id="8" name="Рисунок 7" descr="jjV9nL-oszM.jpg"/>
          <p:cNvPicPr>
            <a:picLocks noChangeAspect="1"/>
          </p:cNvPicPr>
          <p:nvPr/>
        </p:nvPicPr>
        <p:blipFill>
          <a:blip r:embed="rId5" cstate="print"/>
          <a:srcRect l="9008" r="30328"/>
          <a:stretch>
            <a:fillRect/>
          </a:stretch>
        </p:blipFill>
        <p:spPr>
          <a:xfrm>
            <a:off x="7076209" y="2654880"/>
            <a:ext cx="1870364" cy="280554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 descr="RrL75T3CDG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51120" y="3787486"/>
            <a:ext cx="3025598" cy="20174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 descr="j-LDTGcGstU.jpg"/>
          <p:cNvPicPr>
            <a:picLocks noChangeAspect="1"/>
          </p:cNvPicPr>
          <p:nvPr/>
        </p:nvPicPr>
        <p:blipFill>
          <a:blip r:embed="rId7" cstate="print"/>
          <a:srcRect t="11101"/>
          <a:stretch>
            <a:fillRect/>
          </a:stretch>
        </p:blipFill>
        <p:spPr>
          <a:xfrm>
            <a:off x="3969331" y="1782045"/>
            <a:ext cx="2662547" cy="174749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648" y="1013113"/>
            <a:ext cx="72736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Весенний Форум 2017</a:t>
            </a:r>
            <a:endParaRPr lang="ru-RU" sz="3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" name="Рисунок 2" descr="логотип форум.jpg"/>
          <p:cNvPicPr>
            <a:picLocks noChangeAspect="1"/>
          </p:cNvPicPr>
          <p:nvPr/>
        </p:nvPicPr>
        <p:blipFill>
          <a:blip r:embed="rId2" cstate="print"/>
          <a:srcRect t="5612" b="28473"/>
          <a:stretch>
            <a:fillRect/>
          </a:stretch>
        </p:blipFill>
        <p:spPr>
          <a:xfrm>
            <a:off x="7471066" y="857253"/>
            <a:ext cx="1672937" cy="877025"/>
          </a:xfrm>
          <a:prstGeom prst="rect">
            <a:avLst/>
          </a:prstGeom>
        </p:spPr>
      </p:pic>
      <p:pic>
        <p:nvPicPr>
          <p:cNvPr id="4" name="Рисунок 3" descr="программа май 20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9532"/>
            <a:ext cx="3200400" cy="4528730"/>
          </a:xfrm>
          <a:prstGeom prst="rect">
            <a:avLst/>
          </a:prstGeom>
        </p:spPr>
      </p:pic>
      <p:pic>
        <p:nvPicPr>
          <p:cNvPr id="5" name="Рисунок 4" descr="lC53GxyiMk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98958" y="4021445"/>
            <a:ext cx="2609963" cy="174031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май 17 1.jpg"/>
          <p:cNvPicPr>
            <a:picLocks noChangeAspect="1"/>
          </p:cNvPicPr>
          <p:nvPr/>
        </p:nvPicPr>
        <p:blipFill>
          <a:blip r:embed="rId5"/>
          <a:srcRect t="12648"/>
          <a:stretch>
            <a:fillRect/>
          </a:stretch>
        </p:blipFill>
        <p:spPr>
          <a:xfrm>
            <a:off x="3420316" y="1574227"/>
            <a:ext cx="3894884" cy="220349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май 17 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38155" y="4109605"/>
            <a:ext cx="1698914" cy="169891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подложка белая.tif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4"/>
            <a:ext cx="9144000" cy="5143499"/>
          </a:xfrm>
          <a:prstGeom prst="rect">
            <a:avLst/>
          </a:prstGeom>
        </p:spPr>
      </p:pic>
      <p:sp>
        <p:nvSpPr>
          <p:cNvPr id="11" name="Содержимое 3"/>
          <p:cNvSpPr>
            <a:spLocks noGrp="1"/>
          </p:cNvSpPr>
          <p:nvPr>
            <p:ph sz="half" idx="1"/>
          </p:nvPr>
        </p:nvSpPr>
        <p:spPr>
          <a:xfrm>
            <a:off x="301339" y="1968319"/>
            <a:ext cx="8530937" cy="385578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Увеличение количества поданных заявок на участие в различных Грантовых конкурсах -2015 г. - 2 шт., 2016 г. - 35 шт., 2017 г. - 54 шт.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Увеличение количества заявок-победителей Грантовых конкурсов (в том числе Президентский грант,  конкурсы ГК «Росатом», Активное поколение-2017, Социальное партнерство во имя развития)                2015 г. - 1шт., 2016 г. - 18 шт., 2017 г. - 30 шт.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Количество НКО, принявших участие в Форуме – 52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Количество жителей города, принявших участие в Форуме – 700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Количество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благополучателей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реализуемых и реализованных проектов 5000</a:t>
            </a:r>
          </a:p>
          <a:p>
            <a:endParaRPr lang="ru-RU" dirty="0">
              <a:solidFill>
                <a:srgbClr val="BB053D"/>
              </a:solidFill>
            </a:endParaRPr>
          </a:p>
        </p:txBody>
      </p:sp>
      <p:sp>
        <p:nvSpPr>
          <p:cNvPr id="10" name="Содержимое 3"/>
          <p:cNvSpPr>
            <a:spLocks noGrp="1"/>
          </p:cNvSpPr>
          <p:nvPr>
            <p:ph sz="half" idx="2"/>
          </p:nvPr>
        </p:nvSpPr>
        <p:spPr>
          <a:xfrm>
            <a:off x="280555" y="1220173"/>
            <a:ext cx="5008418" cy="4683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Результаты Форумов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1044178" y="1138241"/>
            <a:ext cx="8099822" cy="435173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8" name="Рисунок 7" descr="логотип форум.jpg"/>
          <p:cNvPicPr>
            <a:picLocks noChangeAspect="1"/>
          </p:cNvPicPr>
          <p:nvPr/>
        </p:nvPicPr>
        <p:blipFill>
          <a:blip r:embed="rId3" cstate="print"/>
          <a:srcRect t="5231" b="29235"/>
          <a:stretch>
            <a:fillRect/>
          </a:stretch>
        </p:blipFill>
        <p:spPr>
          <a:xfrm>
            <a:off x="7325595" y="857254"/>
            <a:ext cx="1818409" cy="94777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2717</TotalTime>
  <Words>250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Гражданский Форум «Диалог» </vt:lpstr>
      <vt:lpstr>Презентация PowerPoint</vt:lpstr>
      <vt:lpstr>Спикеры</vt:lpstr>
      <vt:lpstr>Участники</vt:lpstr>
      <vt:lpstr>Презентация PowerPoint</vt:lpstr>
      <vt:lpstr>Зимний Форум 2016</vt:lpstr>
      <vt:lpstr>Презентация PowerPoint</vt:lpstr>
      <vt:lpstr>Презентация PowerPoint</vt:lpstr>
      <vt:lpstr>Презентация PowerPoint</vt:lpstr>
    </vt:vector>
  </TitlesOfParts>
  <Company>Vannza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Меснянкин</dc:creator>
  <cp:lastModifiedBy>Сперанский Михаил Викторович</cp:lastModifiedBy>
  <cp:revision>257</cp:revision>
  <dcterms:created xsi:type="dcterms:W3CDTF">2015-09-08T14:55:41Z</dcterms:created>
  <dcterms:modified xsi:type="dcterms:W3CDTF">2017-10-02T04:57:29Z</dcterms:modified>
</cp:coreProperties>
</file>