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59" r:id="rId4"/>
    <p:sldId id="279" r:id="rId5"/>
    <p:sldId id="270" r:id="rId6"/>
    <p:sldId id="262" r:id="rId7"/>
    <p:sldId id="260" r:id="rId8"/>
    <p:sldId id="261" r:id="rId9"/>
    <p:sldId id="264" r:id="rId10"/>
    <p:sldId id="265" r:id="rId11"/>
    <p:sldId id="266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Участники краеведческих</a:t>
            </a:r>
            <a:r>
              <a:rPr lang="ru-RU" baseline="0" dirty="0" smtClean="0">
                <a:solidFill>
                  <a:schemeClr val="accent6">
                    <a:lumMod val="75000"/>
                  </a:schemeClr>
                </a:solidFill>
              </a:rPr>
              <a:t> мероприятий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3316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2018</c:v>
                </c:pt>
                <c:pt idx="1">
                  <c:v>3316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9157504"/>
        <c:axId val="79163392"/>
        <c:axId val="93670016"/>
      </c:bar3DChart>
      <c:catAx>
        <c:axId val="7915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163392"/>
        <c:crosses val="autoZero"/>
        <c:auto val="1"/>
        <c:lblAlgn val="ctr"/>
        <c:lblOffset val="100"/>
        <c:noMultiLvlLbl val="0"/>
      </c:catAx>
      <c:valAx>
        <c:axId val="7916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157504"/>
        <c:crosses val="autoZero"/>
        <c:crossBetween val="between"/>
      </c:valAx>
      <c:serAx>
        <c:axId val="93670016"/>
        <c:scaling>
          <c:orientation val="minMax"/>
        </c:scaling>
        <c:delete val="1"/>
        <c:axPos val="b"/>
        <c:majorTickMark val="out"/>
        <c:minorTickMark val="none"/>
        <c:tickLblPos val="nextTo"/>
        <c:crossAx val="7916339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Мероприятия по краеведению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chemeClr val="tx1"/>
                        </a:solidFill>
                      </a:rPr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3591424"/>
        <c:axId val="93600000"/>
        <c:axId val="108697344"/>
      </c:bar3DChart>
      <c:catAx>
        <c:axId val="9359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600000"/>
        <c:crosses val="autoZero"/>
        <c:auto val="1"/>
        <c:lblAlgn val="ctr"/>
        <c:lblOffset val="100"/>
        <c:noMultiLvlLbl val="0"/>
      </c:catAx>
      <c:valAx>
        <c:axId val="9360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591424"/>
        <c:crosses val="autoZero"/>
        <c:crossBetween val="between"/>
      </c:valAx>
      <c:serAx>
        <c:axId val="108697344"/>
        <c:scaling>
          <c:orientation val="minMax"/>
        </c:scaling>
        <c:delete val="1"/>
        <c:axPos val="b"/>
        <c:majorTickMark val="out"/>
        <c:minorTickMark val="none"/>
        <c:tickLblPos val="nextTo"/>
        <c:crossAx val="9360000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Пользователи библиотеки</a:t>
            </a:r>
            <a:r>
              <a:rPr lang="ru-RU" baseline="0" dirty="0" smtClean="0">
                <a:solidFill>
                  <a:schemeClr val="accent6">
                    <a:lumMod val="75000"/>
                  </a:schemeClr>
                </a:solidFill>
              </a:rPr>
              <a:t> до 14 лет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3404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2384</c:v>
                </c:pt>
                <c:pt idx="1">
                  <c:v>3404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750464"/>
        <c:axId val="104762752"/>
        <c:axId val="128500608"/>
      </c:bar3DChart>
      <c:catAx>
        <c:axId val="10475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762752"/>
        <c:crosses val="autoZero"/>
        <c:auto val="1"/>
        <c:lblAlgn val="ctr"/>
        <c:lblOffset val="100"/>
        <c:noMultiLvlLbl val="0"/>
      </c:catAx>
      <c:valAx>
        <c:axId val="10476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750464"/>
        <c:crosses val="autoZero"/>
        <c:crossBetween val="between"/>
      </c:valAx>
      <c:serAx>
        <c:axId val="128500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047627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Посещений</a:t>
            </a:r>
            <a:r>
              <a:rPr lang="ru-RU" baseline="0" dirty="0" smtClean="0">
                <a:solidFill>
                  <a:schemeClr val="accent6">
                    <a:lumMod val="75000"/>
                  </a:schemeClr>
                </a:solidFill>
              </a:rPr>
              <a:t> на сайте библиотеки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11556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9353</c:v>
                </c:pt>
                <c:pt idx="1">
                  <c:v>11556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997248"/>
        <c:axId val="105138816"/>
        <c:axId val="121048128"/>
      </c:bar3DChart>
      <c:catAx>
        <c:axId val="10499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138816"/>
        <c:crosses val="autoZero"/>
        <c:auto val="1"/>
        <c:lblAlgn val="ctr"/>
        <c:lblOffset val="100"/>
        <c:noMultiLvlLbl val="0"/>
      </c:catAx>
      <c:valAx>
        <c:axId val="10513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997248"/>
        <c:crosses val="autoZero"/>
        <c:crossBetween val="between"/>
      </c:valAx>
      <c:serAx>
        <c:axId val="121048128"/>
        <c:scaling>
          <c:orientation val="minMax"/>
        </c:scaling>
        <c:delete val="1"/>
        <c:axPos val="b"/>
        <c:majorTickMark val="out"/>
        <c:minorTickMark val="none"/>
        <c:tickLblPos val="nextTo"/>
        <c:crossAx val="10513881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709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369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9466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761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2183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2614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7921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79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5309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013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856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5409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595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5732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285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662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607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190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711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769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736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072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E8DC-51DE-4BDB-BDD8-7AE646F4602E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93C19-29E1-48B0-A9BB-0A0BB1367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E8DC-51DE-4BDB-BDD8-7AE646F460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93C19-29E1-48B0-A9BB-0A0BB1367C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gif"/><Relationship Id="rId25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2E507A"/>
                </a:solidFill>
              </a:rPr>
              <a:t>Конкурс лучших муниципальных практик, реализуемых на территориях присутствия </a:t>
            </a:r>
            <a:r>
              <a:rPr lang="ru-RU" sz="2400" b="1" dirty="0" err="1">
                <a:solidFill>
                  <a:srgbClr val="2E507A"/>
                </a:solidFill>
              </a:rPr>
              <a:t>Госкорпорации</a:t>
            </a:r>
            <a:r>
              <a:rPr lang="ru-RU" sz="2400" b="1" dirty="0">
                <a:solidFill>
                  <a:srgbClr val="2E507A"/>
                </a:solidFill>
              </a:rPr>
              <a:t> «</a:t>
            </a:r>
            <a:r>
              <a:rPr lang="ru-RU" sz="2400" b="1" dirty="0" err="1">
                <a:solidFill>
                  <a:srgbClr val="2E507A"/>
                </a:solidFill>
              </a:rPr>
              <a:t>Росатом</a:t>
            </a:r>
            <a:r>
              <a:rPr lang="ru-RU" sz="2400" b="1" dirty="0">
                <a:solidFill>
                  <a:srgbClr val="2E507A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Атомные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интеллектуальные игры «33N/54E»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Направление «Развитие человеческого капитала (практики работы с детьми и молодёжью, практики в области культурно-просветительской деятельности)»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3543300" lvl="8" indent="0" algn="just">
              <a:buNone/>
            </a:pPr>
            <a:r>
              <a:rPr lang="ru-RU" dirty="0" smtClean="0">
                <a:solidFill>
                  <a:srgbClr val="2E507A"/>
                </a:solidFill>
              </a:rPr>
              <a:t>Муниципальное бюджетное учреждение «Центральная детская библиотека» муниципального образования «город Десногорск» Смоленской области, 2017</a:t>
            </a:r>
            <a:endParaRPr lang="ru-RU" dirty="0">
              <a:solidFill>
                <a:srgbClr val="2E5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90260"/>
      </p:ext>
    </p:extLst>
  </p:cSld>
  <p:clrMapOvr>
    <a:masterClrMapping/>
  </p:clrMapOvr>
  <p:transition spd="slow" advTm="8483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buFont typeface="Calibri" pitchFamily="34" charset="0"/>
              <a:buChar char="–"/>
            </a:pPr>
            <a:endParaRPr lang="ru-RU" sz="3700" dirty="0" smtClean="0">
              <a:solidFill>
                <a:srgbClr val="2E507A"/>
              </a:solidFill>
            </a:endParaRPr>
          </a:p>
          <a:p>
            <a:pPr algn="just">
              <a:lnSpc>
                <a:spcPct val="110000"/>
              </a:lnSpc>
              <a:buFont typeface="Calibri" pitchFamily="34" charset="0"/>
              <a:buChar char="–"/>
            </a:pPr>
            <a:r>
              <a:rPr lang="ru-RU" sz="3700" dirty="0" smtClean="0">
                <a:solidFill>
                  <a:srgbClr val="2E507A"/>
                </a:solidFill>
              </a:rPr>
              <a:t>Более </a:t>
            </a:r>
            <a:r>
              <a:rPr lang="ru-RU" sz="3700" dirty="0">
                <a:solidFill>
                  <a:srgbClr val="2E507A"/>
                </a:solidFill>
              </a:rPr>
              <a:t>1000 </a:t>
            </a:r>
            <a:r>
              <a:rPr lang="ru-RU" sz="3700" dirty="0" smtClean="0">
                <a:solidFill>
                  <a:srgbClr val="2E507A"/>
                </a:solidFill>
              </a:rPr>
              <a:t>участников </a:t>
            </a:r>
            <a:r>
              <a:rPr lang="ru-RU" sz="3700" dirty="0">
                <a:solidFill>
                  <a:srgbClr val="2E507A"/>
                </a:solidFill>
              </a:rPr>
              <a:t>было охвачено </a:t>
            </a:r>
            <a:r>
              <a:rPr lang="ru-RU" sz="3700" dirty="0" smtClean="0">
                <a:solidFill>
                  <a:srgbClr val="2E507A"/>
                </a:solidFill>
              </a:rPr>
              <a:t>«</a:t>
            </a:r>
            <a:r>
              <a:rPr lang="ru-RU" sz="3700" dirty="0">
                <a:solidFill>
                  <a:srgbClr val="2E507A"/>
                </a:solidFill>
              </a:rPr>
              <a:t>ц</a:t>
            </a:r>
            <a:r>
              <a:rPr lang="ru-RU" sz="3700" dirty="0" smtClean="0">
                <a:solidFill>
                  <a:srgbClr val="2E507A"/>
                </a:solidFill>
              </a:rPr>
              <a:t>епной реакцией» </a:t>
            </a:r>
            <a:r>
              <a:rPr lang="ru-RU" sz="3700" dirty="0">
                <a:solidFill>
                  <a:srgbClr val="2E507A"/>
                </a:solidFill>
              </a:rPr>
              <a:t>интереса к краеведению, естественно-научному направлению и социальным </a:t>
            </a:r>
            <a:r>
              <a:rPr lang="ru-RU" sz="3700" dirty="0" smtClean="0">
                <a:solidFill>
                  <a:srgbClr val="2E507A"/>
                </a:solidFill>
              </a:rPr>
              <a:t>наукам.</a:t>
            </a:r>
            <a:endParaRPr lang="ru-RU" sz="3700" dirty="0">
              <a:solidFill>
                <a:srgbClr val="2E507A"/>
              </a:solidFill>
            </a:endParaRPr>
          </a:p>
          <a:p>
            <a:pPr algn="just">
              <a:lnSpc>
                <a:spcPct val="110000"/>
              </a:lnSpc>
              <a:buFont typeface="Calibri" pitchFamily="34" charset="0"/>
              <a:buChar char="–"/>
            </a:pPr>
            <a:r>
              <a:rPr lang="ru-RU" sz="3700" dirty="0" smtClean="0">
                <a:solidFill>
                  <a:srgbClr val="2E507A"/>
                </a:solidFill>
              </a:rPr>
              <a:t>Аккумулирована уникальная достоверная информация по истории и развитию «атомных городов» для размещения  её в привлекательном для детей формате.</a:t>
            </a:r>
            <a:endParaRPr lang="ru-RU" sz="3700" dirty="0">
              <a:solidFill>
                <a:srgbClr val="2E507A"/>
              </a:solidFill>
            </a:endParaRPr>
          </a:p>
          <a:p>
            <a:pPr>
              <a:lnSpc>
                <a:spcPct val="110000"/>
              </a:lnSpc>
              <a:buFont typeface="Calibri" pitchFamily="34" charset="0"/>
              <a:buChar char="–"/>
            </a:pPr>
            <a:r>
              <a:rPr lang="ru-RU" sz="3700" dirty="0" smtClean="0">
                <a:solidFill>
                  <a:srgbClr val="2E507A"/>
                </a:solidFill>
              </a:rPr>
              <a:t>Информация о турнире получила широкий </a:t>
            </a:r>
            <a:r>
              <a:rPr lang="ru-RU" sz="3700" dirty="0">
                <a:solidFill>
                  <a:srgbClr val="2E507A"/>
                </a:solidFill>
              </a:rPr>
              <a:t>общественный резонанс в городах-участниках </a:t>
            </a:r>
            <a:r>
              <a:rPr lang="ru-RU" sz="3700" dirty="0" smtClean="0">
                <a:solidFill>
                  <a:srgbClr val="2E507A"/>
                </a:solidFill>
              </a:rPr>
              <a:t>(приём у мэра Заречного, </a:t>
            </a:r>
            <a:r>
              <a:rPr lang="ru-RU" sz="3700" dirty="0">
                <a:solidFill>
                  <a:srgbClr val="2E507A"/>
                </a:solidFill>
              </a:rPr>
              <a:t>статьи, посты на сайтах и </a:t>
            </a:r>
            <a:r>
              <a:rPr lang="ru-RU" sz="3700" dirty="0" err="1">
                <a:solidFill>
                  <a:srgbClr val="2E507A"/>
                </a:solidFill>
              </a:rPr>
              <a:t>В</a:t>
            </a:r>
            <a:r>
              <a:rPr lang="ru-RU" sz="3700" dirty="0" err="1">
                <a:solidFill>
                  <a:srgbClr val="2E507A"/>
                </a:solidFill>
              </a:rPr>
              <a:t>Ко</a:t>
            </a:r>
            <a:r>
              <a:rPr lang="ru-RU" sz="3700" dirty="0">
                <a:solidFill>
                  <a:srgbClr val="2E507A"/>
                </a:solidFill>
              </a:rPr>
              <a:t>, торжественное вручение призов победителям ), </a:t>
            </a:r>
            <a:r>
              <a:rPr lang="ru-RU" sz="3700" dirty="0" smtClean="0">
                <a:solidFill>
                  <a:srgbClr val="2E507A"/>
                </a:solidFill>
              </a:rPr>
              <a:t>доклад в концерне Росэнергоатом.</a:t>
            </a:r>
          </a:p>
          <a:p>
            <a:pPr>
              <a:lnSpc>
                <a:spcPct val="110000"/>
              </a:lnSpc>
              <a:buFont typeface="Calibri" pitchFamily="34" charset="0"/>
              <a:buChar char="–"/>
            </a:pPr>
            <a:r>
              <a:rPr lang="ru-RU" sz="3700" dirty="0">
                <a:solidFill>
                  <a:srgbClr val="2E507A"/>
                </a:solidFill>
              </a:rPr>
              <a:t>Проект стал победителем в Ежегодном областном конкурсе «Библиотека года» среди государственных муниципальных библиотек в номинации «Библиотечные инновации в работе с детьми» (май, 2017г</a:t>
            </a:r>
            <a:r>
              <a:rPr lang="ru-RU" sz="3700" dirty="0" smtClean="0">
                <a:solidFill>
                  <a:srgbClr val="2E507A"/>
                </a:solidFill>
              </a:rPr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210383"/>
      </p:ext>
    </p:extLst>
  </p:cSld>
  <p:clrMapOvr>
    <a:masterClrMapping/>
  </p:clrMapOvr>
  <p:transition spd="slow" advTm="11667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17\ПРОЕКТЫ и КОНКУРСЫ\Библиотека года 2017\Привлекли\rusmap (1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3" b="93462" l="625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" y="772632"/>
            <a:ext cx="9152880" cy="59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62" y="1579333"/>
            <a:ext cx="2455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Смоленская область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7120" y="1105427"/>
            <a:ext cx="2368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Зеленогорск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3548" y="1562662"/>
            <a:ext cx="479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Челябинская область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209" y="1143250"/>
            <a:ext cx="339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Свердловская область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2837" y="5877724"/>
            <a:ext cx="30780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</a:rPr>
              <a:t>Красноярский край  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634249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Северск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D:\2017\ПРОЕКТЫ и КОНКУРСЫ\Библиотека года 2017\sign_04_512x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5" y="2715634"/>
            <a:ext cx="784857" cy="7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2017\ПРОЕКТЫ и КОНКУРСЫ\Библиотека года 2017\sign_04_512x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9" y="3806261"/>
            <a:ext cx="784857" cy="7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2017\ПРОЕКТЫ и КОНКУРСЫ\Библиотека года 2017\sign_04_512x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77" y="4365104"/>
            <a:ext cx="784857" cy="7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2017\ПРОЕКТЫ и КОНКУРСЫ\Библиотека года 2017\sign_04_512x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89835"/>
            <a:ext cx="784857" cy="7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2017\ПРОЕКТЫ и КОНКУРСЫ\Библиотека года 2017\sign_04_512x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30" y="3985476"/>
            <a:ext cx="784857" cy="7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2017\ПРОЕКТЫ и КОНКУРСЫ\Библиотека года 2017\sign_04_512x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80" y="4647821"/>
            <a:ext cx="784857" cy="7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2017\ПРОЕКТЫ и КОНКУРСЫ\Библиотека года 2017\royalty-crown-with-cross-and-gem-studs_318-459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1" y="3351711"/>
            <a:ext cx="549432" cy="5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2017\ПРОЕКТЫ и КОНКУРСЫ\Библиотека года 2017\royalty-crown-with-cross-and-gem-studs_318-459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08" y="3884081"/>
            <a:ext cx="549432" cy="5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2017\ПРОЕКТЫ и КОНКУРСЫ\Библиотека года 2017\bust1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58" y="3985476"/>
            <a:ext cx="564703" cy="5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2017\ПРОЕКТЫ и КОНКУРСЫ\Библиотека года 2017\library-pictogr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14" y="4532156"/>
            <a:ext cx="450751" cy="4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2017\ПРОЕКТЫ и КОНКУРСЫ\Библиотека года 2017\library-pictogr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01" y="4377904"/>
            <a:ext cx="450751" cy="4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2017\ПРОЕКТЫ и КОНКУРСЫ\Библиотека года 2017\library-pictogr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24" y="4140367"/>
            <a:ext cx="450751" cy="4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2017\ПРОЕКТЫ и КОНКУРСЫ\Библиотека года 2017\library-pictogr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7" y="4034351"/>
            <a:ext cx="450751" cy="4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2017\ПРОЕКТЫ и КОНКУРСЫ\Библиотека года 2017\library-pictogr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1" y="3275115"/>
            <a:ext cx="450751" cy="4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2017\ПРОЕКТЫ и КОНКУРСЫ\Библиотека года 2017\library-pictogr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94" y="3049739"/>
            <a:ext cx="450751" cy="4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2017\ПРОЕКТЫ и КОНКУРСЫ\Библиотека года 2017\library-pictogr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79" y="4589498"/>
            <a:ext cx="450751" cy="4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2017\ПРОЕКТЫ и КОНКУРСЫ\Библиотека года 2017\bust1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65" y="4531885"/>
            <a:ext cx="564703" cy="5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2017\ПРОЕКТЫ и КОНКУРСЫ\Библиотека года 2017\bust1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60" y="3947801"/>
            <a:ext cx="564703" cy="5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:\2017\ПРОЕКТЫ и КОНКУРСЫ\Библиотека года 2017\bust1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47" y="4719316"/>
            <a:ext cx="564703" cy="5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D:\2017\ПРОЕКТЫ и КОНКУРСЫ\Библиотека года 2017\bust1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40" y="3920399"/>
            <a:ext cx="564703" cy="5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2017\ПРОЕКТЫ и КОНКУРСЫ\Библиотека года 2017\bust1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2" y="3985476"/>
            <a:ext cx="564703" cy="5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D:\2017\ПРОЕКТЫ и КОНКУРСЫ\Библиотека года 2017\bust1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7" y="3275114"/>
            <a:ext cx="564703" cy="5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2017\ПРОЕКТЫ и КОНКУРСЫ\Библиотека года 2017\nun_318-2931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0" y="3365743"/>
            <a:ext cx="467605" cy="4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2017\ПРОЕКТЫ и КОНКУРСЫ\Библиотека года 2017\two-businessmen-salutation_318-6310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19" y="2724389"/>
            <a:ext cx="550726" cy="55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2017\ПРОЕКТЫ и КОНКУРСЫ\Библиотека года 2017\weightlift_408-6426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4" y="4218130"/>
            <a:ext cx="467605" cy="4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2017\ПРОЕКТЫ и КОНКУРСЫ\Библиотека года 2017\56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89" y="3964361"/>
            <a:ext cx="513938" cy="51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2017\ПРОЕКТЫ и КОНКУРСЫ\Библиотека года 2017\9875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89" y="4719316"/>
            <a:ext cx="466858" cy="4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:\2017\ПРОЕКТЫ и КОНКУРСЫ\Библиотека года 2017\807318_ikonka-inzhene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69" y="4783801"/>
            <a:ext cx="586729" cy="5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:\2017\ПРОЕКТЫ и КОНКУРСЫ\Библиотека года 2017\boy-and-girl-students_318-5874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60" y="4417568"/>
            <a:ext cx="659597" cy="6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D:\2017\ПРОЕКТЫ и КОНКУРСЫ\Библиотека года 2017\Judo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99" y="4289549"/>
            <a:ext cx="624472" cy="62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F:\black-white-pigs-290258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62" y="3918879"/>
            <a:ext cx="1151011" cy="5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F:\depositphotos_5521904-stock-illustration-vector-silhouette-wood-grouse-on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15" y="4170026"/>
            <a:ext cx="797173" cy="6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F:\depositphotos_53231383-reindeer-isolated-on-whit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43" y="4685650"/>
            <a:ext cx="923170" cy="9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F:\depositphotos_68406741-stock-illustration-black-silhouette-simple-of-a (1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42" y="4647821"/>
            <a:ext cx="488430" cy="4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F:\3196694-Illustration-of-a-stylized-centaur-woman-contains-no-gradients--Stock-Phot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0" y="3760820"/>
            <a:ext cx="492860" cy="6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D:\2017\ПРОЕКТЫ и КОНКУРСЫ\Библиотека года 2017\the-clock-gate-and-tower-of-cartagena-colombia_318-4260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" y="3162426"/>
            <a:ext cx="676127" cy="6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D:\2017\ПРОЕКТЫ и КОНКУРСЫ\Библиотека года 2017\wyvern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55" y="3384382"/>
            <a:ext cx="552998" cy="55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D:\2017\ПРОЕКТЫ и КОНКУРСЫ\Библиотека года 2017\head-of-bison_318-30844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8689"/>
            <a:ext cx="676127" cy="6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Picture 31" descr="D:\2017\ПРОЕКТЫ и КОНКУРСЫ\Библиотека года 2017\silueta-del-camello_318-63194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52" y="5077165"/>
            <a:ext cx="676127" cy="6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7626" y="2164109"/>
            <a:ext cx="2507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Томская область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1500" y="5754613"/>
            <a:ext cx="2721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Республика Беларусь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043" y="813038"/>
            <a:ext cx="1623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Ярцево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32" y="2348880"/>
            <a:ext cx="131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Десногорск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168" name="Прямоугольник 7167"/>
          <p:cNvSpPr/>
          <p:nvPr/>
        </p:nvSpPr>
        <p:spPr>
          <a:xfrm>
            <a:off x="320043" y="1979443"/>
            <a:ext cx="1081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Рославль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169" name="Прямоугольник 7168"/>
          <p:cNvSpPr/>
          <p:nvPr/>
        </p:nvSpPr>
        <p:spPr>
          <a:xfrm>
            <a:off x="133518" y="5399620"/>
            <a:ext cx="110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Чаусы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61430" y="1918362"/>
            <a:ext cx="1964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70C0"/>
                </a:solidFill>
              </a:rPr>
              <a:t>Снежинск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71075" y="2529224"/>
            <a:ext cx="2065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Трёхгорный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-3577"/>
            <a:ext cx="7336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2E507A"/>
                </a:solidFill>
                <a:latin typeface="+mj-lt"/>
                <a:ea typeface="+mj-ea"/>
                <a:cs typeface="+mj-cs"/>
              </a:rPr>
              <a:t>Перспектива развития практики: </a:t>
            </a:r>
            <a:r>
              <a:rPr lang="ru-RU" sz="3600" dirty="0">
                <a:solidFill>
                  <a:srgbClr val="2E507A"/>
                </a:solidFill>
                <a:latin typeface="+mj-lt"/>
                <a:ea typeface="+mj-ea"/>
                <a:cs typeface="+mj-cs"/>
              </a:rPr>
              <a:t>интерактивная карта проекта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864561"/>
      </p:ext>
    </p:extLst>
  </p:cSld>
  <p:clrMapOvr>
    <a:masterClrMapping/>
  </p:clrMapOvr>
  <p:transition spd="slow" advTm="128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50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9" grpId="0"/>
      <p:bldP spid="20" grpId="0"/>
      <p:bldP spid="21" grpId="0"/>
      <p:bldP spid="2" grpId="0"/>
      <p:bldP spid="3" grpId="0"/>
      <p:bldP spid="8" grpId="0"/>
      <p:bldP spid="9" grpId="0"/>
      <p:bldP spid="7168" grpId="0"/>
      <p:bldP spid="7169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E507A"/>
                </a:solidFill>
              </a:rPr>
              <a:t>Предпосылки реализации:</a:t>
            </a:r>
            <a:endParaRPr lang="ru-RU" dirty="0">
              <a:solidFill>
                <a:srgbClr val="2E507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alibri" pitchFamily="34" charset="0"/>
              <a:buChar char="–"/>
            </a:pPr>
            <a:r>
              <a:rPr lang="ru-RU" sz="3000" dirty="0">
                <a:solidFill>
                  <a:srgbClr val="2E507A"/>
                </a:solidFill>
              </a:rPr>
              <a:t>Массовое </a:t>
            </a:r>
            <a:r>
              <a:rPr lang="ru-RU" sz="3000" dirty="0">
                <a:solidFill>
                  <a:srgbClr val="2E507A"/>
                </a:solidFill>
              </a:rPr>
              <a:t>тиражирование ошибочных сведений и заблуждений в сети Интернет;</a:t>
            </a:r>
          </a:p>
          <a:p>
            <a:pPr>
              <a:buFont typeface="Calibri" pitchFamily="34" charset="0"/>
              <a:buChar char="–"/>
            </a:pPr>
            <a:r>
              <a:rPr lang="ru-RU" sz="3000" dirty="0">
                <a:solidFill>
                  <a:srgbClr val="2E507A"/>
                </a:solidFill>
              </a:rPr>
              <a:t>Поверхностность </a:t>
            </a:r>
            <a:r>
              <a:rPr lang="ru-RU" sz="3000" dirty="0">
                <a:solidFill>
                  <a:srgbClr val="2E507A"/>
                </a:solidFill>
              </a:rPr>
              <a:t>знаний и умений современных детей как читателей, непонимание смысла прочитанных слов, </a:t>
            </a:r>
            <a:r>
              <a:rPr lang="ru-RU" sz="3000" dirty="0">
                <a:solidFill>
                  <a:srgbClr val="2E507A"/>
                </a:solidFill>
              </a:rPr>
              <a:t>и, следовательно, составление </a:t>
            </a:r>
            <a:r>
              <a:rPr lang="ru-RU" sz="3000" dirty="0">
                <a:solidFill>
                  <a:srgbClr val="2E507A"/>
                </a:solidFill>
              </a:rPr>
              <a:t>неверных </a:t>
            </a:r>
            <a:r>
              <a:rPr lang="ru-RU" sz="3000" dirty="0">
                <a:solidFill>
                  <a:srgbClr val="2E507A"/>
                </a:solidFill>
              </a:rPr>
              <a:t>выводов</a:t>
            </a:r>
            <a:r>
              <a:rPr lang="ru-RU" sz="3000" dirty="0">
                <a:solidFill>
                  <a:srgbClr val="2E507A"/>
                </a:solidFill>
              </a:rPr>
              <a:t>;</a:t>
            </a:r>
            <a:endParaRPr lang="ru-RU" sz="3000" dirty="0">
              <a:solidFill>
                <a:srgbClr val="2E507A"/>
              </a:solidFill>
            </a:endParaRPr>
          </a:p>
          <a:p>
            <a:pPr>
              <a:buFont typeface="Calibri" pitchFamily="34" charset="0"/>
              <a:buChar char="–"/>
            </a:pPr>
            <a:r>
              <a:rPr lang="ru-RU" sz="3000" dirty="0">
                <a:solidFill>
                  <a:srgbClr val="2E507A"/>
                </a:solidFill>
              </a:rPr>
              <a:t>Разобщённость усилий библиотекарей по профилактике вторичной неграмотности, в привлечении </a:t>
            </a:r>
            <a:r>
              <a:rPr lang="ru-RU" sz="3000" dirty="0">
                <a:solidFill>
                  <a:srgbClr val="2E507A"/>
                </a:solidFill>
              </a:rPr>
              <a:t>интереса </a:t>
            </a:r>
            <a:r>
              <a:rPr lang="ru-RU" sz="3000" dirty="0">
                <a:solidFill>
                  <a:srgbClr val="2E507A"/>
                </a:solidFill>
              </a:rPr>
              <a:t>детей к </a:t>
            </a:r>
            <a:r>
              <a:rPr lang="ru-RU" sz="3000" dirty="0">
                <a:solidFill>
                  <a:srgbClr val="2E507A"/>
                </a:solidFill>
              </a:rPr>
              <a:t>своей малой </a:t>
            </a:r>
            <a:r>
              <a:rPr lang="ru-RU" sz="3000" dirty="0">
                <a:solidFill>
                  <a:srgbClr val="2E507A"/>
                </a:solidFill>
              </a:rPr>
              <a:t>родине и «братским</a:t>
            </a:r>
            <a:r>
              <a:rPr lang="ru-RU" sz="3000" dirty="0">
                <a:solidFill>
                  <a:srgbClr val="2E507A"/>
                </a:solidFill>
              </a:rPr>
              <a:t>» </a:t>
            </a:r>
            <a:r>
              <a:rPr lang="ru-RU" sz="3000" dirty="0">
                <a:solidFill>
                  <a:srgbClr val="2E507A"/>
                </a:solidFill>
              </a:rPr>
              <a:t>городам.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315810"/>
      </p:ext>
    </p:extLst>
  </p:cSld>
  <p:clrMapOvr>
    <a:masterClrMapping/>
  </p:clrMapOvr>
  <p:transition spd="slow" advTm="8483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2E507A"/>
                </a:solidFill>
              </a:rPr>
              <a:t>Выгодополучатели</a:t>
            </a:r>
            <a:r>
              <a:rPr lang="ru-RU" dirty="0" smtClean="0">
                <a:solidFill>
                  <a:srgbClr val="2E507A"/>
                </a:solidFill>
              </a:rPr>
              <a:t>:</a:t>
            </a:r>
            <a:endParaRPr lang="ru-RU" dirty="0">
              <a:solidFill>
                <a:srgbClr val="2E507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Autofit/>
          </a:bodyPr>
          <a:lstStyle/>
          <a:p>
            <a:pPr algn="just">
              <a:buFont typeface="Calibri" pitchFamily="34" charset="0"/>
              <a:buChar char="–"/>
            </a:pPr>
            <a:r>
              <a:rPr lang="ru-RU" sz="2800" dirty="0">
                <a:solidFill>
                  <a:srgbClr val="2E507A"/>
                </a:solidFill>
              </a:rPr>
              <a:t>Детское и подростковое население г. Десногорска, а также аналогичные группы  городов-участников </a:t>
            </a:r>
            <a:r>
              <a:rPr lang="ru-RU" sz="2800" dirty="0">
                <a:solidFill>
                  <a:srgbClr val="2E507A"/>
                </a:solidFill>
              </a:rPr>
              <a:t>проекта;</a:t>
            </a:r>
          </a:p>
          <a:p>
            <a:pPr algn="just">
              <a:buFont typeface="Calibri" pitchFamily="34" charset="0"/>
              <a:buChar char="–"/>
            </a:pPr>
            <a:r>
              <a:rPr lang="ru-RU" sz="2800" dirty="0">
                <a:solidFill>
                  <a:srgbClr val="2E507A"/>
                </a:solidFill>
              </a:rPr>
              <a:t>МБУ </a:t>
            </a:r>
            <a:r>
              <a:rPr lang="ru-RU" sz="2800" dirty="0">
                <a:solidFill>
                  <a:srgbClr val="2E507A"/>
                </a:solidFill>
              </a:rPr>
              <a:t>«Детская библиотека» г. </a:t>
            </a:r>
            <a:r>
              <a:rPr lang="ru-RU" sz="2800" dirty="0">
                <a:solidFill>
                  <a:srgbClr val="2E507A"/>
                </a:solidFill>
              </a:rPr>
              <a:t>Десногорск Смоленской области, а также </a:t>
            </a:r>
            <a:r>
              <a:rPr lang="ru-RU" sz="2800" dirty="0">
                <a:solidFill>
                  <a:srgbClr val="2E507A"/>
                </a:solidFill>
              </a:rPr>
              <a:t>сетевые </a:t>
            </a:r>
            <a:r>
              <a:rPr lang="ru-RU" sz="2800" dirty="0" smtClean="0">
                <a:solidFill>
                  <a:srgbClr val="2E507A"/>
                </a:solidFill>
              </a:rPr>
              <a:t>библиотеки-партнёры </a:t>
            </a:r>
            <a:r>
              <a:rPr lang="ru-RU" sz="2800" dirty="0">
                <a:solidFill>
                  <a:srgbClr val="2E507A"/>
                </a:solidFill>
              </a:rPr>
              <a:t>населённых </a:t>
            </a:r>
            <a:r>
              <a:rPr lang="ru-RU" sz="2800" dirty="0">
                <a:solidFill>
                  <a:srgbClr val="2E507A"/>
                </a:solidFill>
              </a:rPr>
              <a:t>пунктов зон влияния атомной </a:t>
            </a:r>
            <a:r>
              <a:rPr lang="ru-RU" sz="2800" dirty="0">
                <a:solidFill>
                  <a:srgbClr val="2E507A"/>
                </a:solidFill>
              </a:rPr>
              <a:t>промышленности;</a:t>
            </a:r>
          </a:p>
          <a:p>
            <a:pPr algn="just">
              <a:buFont typeface="Calibri" pitchFamily="34" charset="0"/>
              <a:buChar char="–"/>
            </a:pPr>
            <a:r>
              <a:rPr lang="ru-RU" sz="2800" dirty="0">
                <a:solidFill>
                  <a:srgbClr val="2E507A"/>
                </a:solidFill>
              </a:rPr>
              <a:t>Городской </a:t>
            </a:r>
            <a:r>
              <a:rPr lang="ru-RU" sz="2800" dirty="0">
                <a:solidFill>
                  <a:srgbClr val="2E507A"/>
                </a:solidFill>
              </a:rPr>
              <a:t>округ муниципальное образование  «город Десногорск» Смоленской </a:t>
            </a:r>
            <a:r>
              <a:rPr lang="ru-RU" sz="2800" dirty="0">
                <a:solidFill>
                  <a:srgbClr val="2E507A"/>
                </a:solidFill>
              </a:rPr>
              <a:t>области, а также населённые пункты участников-команд библиотечных пользователей.</a:t>
            </a:r>
            <a:endParaRPr lang="ru-RU" sz="2800" dirty="0">
              <a:solidFill>
                <a:srgbClr val="2E5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53543"/>
      </p:ext>
    </p:extLst>
  </p:cSld>
  <p:clrMapOvr>
    <a:masterClrMapping/>
  </p:clrMapOvr>
  <p:transition spd="slow" advTm="8483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286" y="917848"/>
            <a:ext cx="3538736" cy="11430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Логинов Антон, программист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8" y="2060848"/>
            <a:ext cx="3059832" cy="4560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82" y="1052736"/>
            <a:ext cx="3009356" cy="419416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88024" y="5373216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Милосердова Любовь, руководитель проекта. 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«Библиотекарь года» Смоленской области 2008г., финалист и призер Всероссийского конкурса «Библиотекарь года 2014», «Лучший работник культуры Смоленщины 2017».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91680" y="72008"/>
            <a:ext cx="597666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Лидер и команда проекта 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619130"/>
      </p:ext>
    </p:extLst>
  </p:cSld>
  <p:clrMapOvr>
    <a:masterClrMapping/>
  </p:clrMapOvr>
  <p:transition spd="slow" advTm="85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E507A"/>
                </a:solidFill>
              </a:rPr>
              <a:t>Цели и задачи практики</a:t>
            </a:r>
            <a:r>
              <a:rPr lang="ru-RU" dirty="0" smtClean="0">
                <a:solidFill>
                  <a:srgbClr val="2E507A"/>
                </a:solidFill>
              </a:rPr>
              <a:t>:</a:t>
            </a:r>
            <a:endParaRPr lang="ru-RU" dirty="0">
              <a:solidFill>
                <a:srgbClr val="2E507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rgbClr val="2E507A"/>
                </a:solidFill>
              </a:rPr>
              <a:t>Цель: </a:t>
            </a:r>
            <a:r>
              <a:rPr lang="ru-RU" sz="3400" dirty="0" smtClean="0">
                <a:solidFill>
                  <a:srgbClr val="2E507A"/>
                </a:solidFill>
              </a:rPr>
              <a:t>объединить </a:t>
            </a:r>
            <a:r>
              <a:rPr lang="ru-RU" sz="3400" dirty="0">
                <a:solidFill>
                  <a:srgbClr val="2E507A"/>
                </a:solidFill>
              </a:rPr>
              <a:t>города-«атомщики» посредством межбиблиотечного он-</a:t>
            </a:r>
            <a:r>
              <a:rPr lang="ru-RU" sz="3400" dirty="0" err="1">
                <a:solidFill>
                  <a:srgbClr val="2E507A"/>
                </a:solidFill>
              </a:rPr>
              <a:t>лайн</a:t>
            </a:r>
            <a:r>
              <a:rPr lang="ru-RU" sz="3400" dirty="0">
                <a:solidFill>
                  <a:srgbClr val="2E507A"/>
                </a:solidFill>
              </a:rPr>
              <a:t> турнира для детей. </a:t>
            </a:r>
            <a:endParaRPr lang="ru-RU" sz="3400" dirty="0" smtClean="0">
              <a:solidFill>
                <a:srgbClr val="2E507A"/>
              </a:solidFill>
            </a:endParaRPr>
          </a:p>
          <a:p>
            <a:pPr marL="0" lvl="0" indent="0">
              <a:buNone/>
            </a:pPr>
            <a:endParaRPr lang="ru-RU" dirty="0" smtClean="0">
              <a:solidFill>
                <a:srgbClr val="2E507A"/>
              </a:solidFill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2E507A"/>
                </a:solidFill>
              </a:rPr>
              <a:t>Задачи:</a:t>
            </a:r>
            <a:r>
              <a:rPr lang="ru-RU" dirty="0" smtClean="0">
                <a:solidFill>
                  <a:srgbClr val="2E507A"/>
                </a:solidFill>
              </a:rPr>
              <a:t/>
            </a:r>
            <a:br>
              <a:rPr lang="ru-RU" dirty="0" smtClean="0">
                <a:solidFill>
                  <a:srgbClr val="2E507A"/>
                </a:solidFill>
              </a:rPr>
            </a:br>
            <a:r>
              <a:rPr lang="ru-RU" dirty="0">
                <a:solidFill>
                  <a:srgbClr val="2E507A"/>
                </a:solidFill>
              </a:rPr>
              <a:t>помощь в формировании информационной культуры читателей; </a:t>
            </a:r>
          </a:p>
          <a:p>
            <a:pPr lvl="0">
              <a:buFont typeface="Calibri" pitchFamily="34" charset="0"/>
              <a:buChar char="–"/>
            </a:pPr>
            <a:r>
              <a:rPr lang="ru-RU" sz="3100" dirty="0">
                <a:solidFill>
                  <a:srgbClr val="2E507A"/>
                </a:solidFill>
              </a:rPr>
              <a:t>помощь в освоении умения определять авторитетные источники информации; </a:t>
            </a:r>
          </a:p>
          <a:p>
            <a:pPr lvl="0">
              <a:buFont typeface="Calibri" pitchFamily="34" charset="0"/>
              <a:buChar char="–"/>
            </a:pPr>
            <a:r>
              <a:rPr lang="ru-RU" sz="3100" dirty="0">
                <a:solidFill>
                  <a:srgbClr val="2E507A"/>
                </a:solidFill>
              </a:rPr>
              <a:t>стимулирование интереса к разносторонним научным знаниям и научно-популярной литературе, краеведению, познавательной деятельности;</a:t>
            </a:r>
          </a:p>
          <a:p>
            <a:pPr lvl="0">
              <a:buFont typeface="Calibri" pitchFamily="34" charset="0"/>
              <a:buChar char="–"/>
            </a:pPr>
            <a:r>
              <a:rPr lang="ru-RU" sz="3100" dirty="0">
                <a:solidFill>
                  <a:srgbClr val="2E507A"/>
                </a:solidFill>
              </a:rPr>
              <a:t>углубленное знакомство пользователей библиотек с историей атомной отрасли в России и вкладом земляков в развитие атомной промышленности, обобщение знаний несовершеннолетними при помощи обращения к  документам традиционного и электронного видов;</a:t>
            </a:r>
          </a:p>
          <a:p>
            <a:pPr lvl="0">
              <a:buFont typeface="Calibri" pitchFamily="34" charset="0"/>
              <a:buChar char="–"/>
            </a:pPr>
            <a:r>
              <a:rPr lang="ru-RU" sz="3100" dirty="0">
                <a:solidFill>
                  <a:srgbClr val="2E507A"/>
                </a:solidFill>
              </a:rPr>
              <a:t>расширение информационного присутствия библиотеки в виртуальном пространстве.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612566"/>
      </p:ext>
    </p:extLst>
  </p:cSld>
  <p:clrMapOvr>
    <a:masterClrMapping/>
  </p:clrMapOvr>
  <p:transition spd="slow" advTm="3786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E507A"/>
                </a:solidFill>
              </a:rPr>
              <a:t>Ожидаемые результаты:</a:t>
            </a:r>
            <a:endParaRPr lang="ru-RU" dirty="0">
              <a:solidFill>
                <a:srgbClr val="2E507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Calibri" pitchFamily="34" charset="0"/>
              <a:buChar char="–"/>
            </a:pPr>
            <a:r>
              <a:rPr lang="ru-RU" sz="2400" dirty="0" smtClean="0">
                <a:solidFill>
                  <a:srgbClr val="2E507A"/>
                </a:solidFill>
              </a:rPr>
              <a:t>Заинтересованность детей </a:t>
            </a:r>
            <a:r>
              <a:rPr lang="ru-RU" sz="2400" dirty="0">
                <a:solidFill>
                  <a:srgbClr val="2E507A"/>
                </a:solidFill>
              </a:rPr>
              <a:t>разносторонними </a:t>
            </a:r>
            <a:r>
              <a:rPr lang="ru-RU" sz="2400" dirty="0">
                <a:solidFill>
                  <a:srgbClr val="2E507A"/>
                </a:solidFill>
              </a:rPr>
              <a:t>научными знаниями и литературой; </a:t>
            </a:r>
          </a:p>
          <a:p>
            <a:pPr>
              <a:buFont typeface="Calibri" pitchFamily="34" charset="0"/>
              <a:buChar char="–"/>
            </a:pPr>
            <a:r>
              <a:rPr lang="ru-RU" sz="2400" dirty="0" smtClean="0">
                <a:solidFill>
                  <a:srgbClr val="2E507A"/>
                </a:solidFill>
              </a:rPr>
              <a:t>Получение детьми навыков детализации внимания, умения </a:t>
            </a:r>
            <a:r>
              <a:rPr lang="ru-RU" sz="2400" dirty="0">
                <a:solidFill>
                  <a:srgbClr val="2E507A"/>
                </a:solidFill>
              </a:rPr>
              <a:t>отличать авторитетные/достоверные источники информации от недостоверных; </a:t>
            </a:r>
          </a:p>
          <a:p>
            <a:pPr>
              <a:buFont typeface="Calibri" pitchFamily="34" charset="0"/>
              <a:buChar char="–"/>
            </a:pPr>
            <a:r>
              <a:rPr lang="ru-RU" sz="2400" dirty="0">
                <a:solidFill>
                  <a:srgbClr val="2E507A"/>
                </a:solidFill>
              </a:rPr>
              <a:t>Г</a:t>
            </a:r>
            <a:r>
              <a:rPr lang="ru-RU" sz="2400" dirty="0" smtClean="0">
                <a:solidFill>
                  <a:srgbClr val="2E507A"/>
                </a:solidFill>
              </a:rPr>
              <a:t>лубокое погружение участников в </a:t>
            </a:r>
            <a:r>
              <a:rPr lang="ru-RU" sz="2400" dirty="0">
                <a:solidFill>
                  <a:srgbClr val="2E507A"/>
                </a:solidFill>
              </a:rPr>
              <a:t>историю атомной отрасли, края, </a:t>
            </a:r>
            <a:r>
              <a:rPr lang="ru-RU" sz="2400" dirty="0" smtClean="0">
                <a:solidFill>
                  <a:srgbClr val="2E507A"/>
                </a:solidFill>
              </a:rPr>
              <a:t>изучение вклада </a:t>
            </a:r>
            <a:r>
              <a:rPr lang="ru-RU" sz="2400" dirty="0">
                <a:solidFill>
                  <a:srgbClr val="2E507A"/>
                </a:solidFill>
              </a:rPr>
              <a:t>земляков и лучших умов отечественной и зарубежной науки в развитие атомной промышленности. </a:t>
            </a:r>
            <a:endParaRPr lang="ru-RU" sz="2400" dirty="0" smtClean="0">
              <a:solidFill>
                <a:srgbClr val="2E507A"/>
              </a:solidFill>
            </a:endParaRPr>
          </a:p>
          <a:p>
            <a:pPr>
              <a:buFont typeface="Calibri" pitchFamily="34" charset="0"/>
              <a:buChar char="–"/>
            </a:pPr>
            <a:r>
              <a:rPr lang="ru-RU" sz="2400" dirty="0">
                <a:solidFill>
                  <a:srgbClr val="2E507A"/>
                </a:solidFill>
              </a:rPr>
              <a:t>Аккумуляция проверенной/достоверной информации об «атомных» городах-участниках, размещение её в привлекательном для молодого поколения формате в интернет-среде.</a:t>
            </a:r>
            <a:endParaRPr lang="ru-RU" sz="2400" dirty="0">
              <a:solidFill>
                <a:srgbClr val="2E5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52643"/>
      </p:ext>
    </p:extLst>
  </p:cSld>
  <p:clrMapOvr>
    <a:masterClrMapping/>
  </p:clrMapOvr>
  <p:transition spd="slow" advTm="8498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E507A"/>
                </a:solidFill>
              </a:rPr>
              <a:t>Затраты на реализацию проекта:</a:t>
            </a:r>
            <a:endParaRPr lang="ru-RU" dirty="0">
              <a:solidFill>
                <a:srgbClr val="2E507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2E507A"/>
                </a:solidFill>
              </a:rPr>
              <a:t>Прямые затраты библиотеки-организатора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2E507A"/>
                </a:solidFill>
              </a:rPr>
              <a:t>54287 рублей</a:t>
            </a:r>
            <a:r>
              <a:rPr lang="ru-RU" sz="4000" dirty="0" smtClean="0">
                <a:solidFill>
                  <a:srgbClr val="2E507A"/>
                </a:solidFill>
              </a:rPr>
              <a:t>:</a:t>
            </a:r>
          </a:p>
          <a:p>
            <a:pPr>
              <a:buFont typeface="Calibri" pitchFamily="34" charset="0"/>
              <a:buChar char="–"/>
            </a:pPr>
            <a:r>
              <a:rPr lang="ru-RU" sz="2800" dirty="0">
                <a:solidFill>
                  <a:srgbClr val="2E507A"/>
                </a:solidFill>
              </a:rPr>
              <a:t>Услуги </a:t>
            </a:r>
            <a:r>
              <a:rPr lang="ru-RU" sz="2800" dirty="0">
                <a:solidFill>
                  <a:srgbClr val="2E507A"/>
                </a:solidFill>
              </a:rPr>
              <a:t>почтовой и телекоммуникационной связи, </a:t>
            </a:r>
          </a:p>
          <a:p>
            <a:pPr>
              <a:buFont typeface="Calibri" pitchFamily="34" charset="0"/>
              <a:buChar char="–"/>
            </a:pPr>
            <a:r>
              <a:rPr lang="ru-RU" sz="2800" dirty="0">
                <a:solidFill>
                  <a:srgbClr val="2E507A"/>
                </a:solidFill>
              </a:rPr>
              <a:t>Заработная плата и начисления на ФОТ двух штатных сотрудников библиотеки, </a:t>
            </a:r>
          </a:p>
          <a:p>
            <a:pPr>
              <a:buFont typeface="Calibri" pitchFamily="34" charset="0"/>
              <a:buChar char="–"/>
            </a:pPr>
            <a:r>
              <a:rPr lang="ru-RU" sz="2800" dirty="0">
                <a:solidFill>
                  <a:srgbClr val="2E507A"/>
                </a:solidFill>
              </a:rPr>
              <a:t>Коммунальные платежи.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775931"/>
      </p:ext>
    </p:extLst>
  </p:cSld>
  <p:clrMapOvr>
    <a:masterClrMapping/>
  </p:clrMapOvr>
  <p:transition spd="slow" advTm="7002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2E507A"/>
                </a:solidFill>
              </a:rPr>
              <a:t>Участники реализации:</a:t>
            </a:r>
            <a:endParaRPr lang="ru-RU" dirty="0">
              <a:solidFill>
                <a:srgbClr val="2E507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Calibri" pitchFamily="34" charset="0"/>
              <a:buChar char="–"/>
            </a:pPr>
            <a:r>
              <a:rPr lang="ru-RU" sz="3300" dirty="0">
                <a:solidFill>
                  <a:srgbClr val="2E507A"/>
                </a:solidFill>
              </a:rPr>
              <a:t>Муниципальное бюджетное учреждение «Центральная детская библиотека» муниципального образования «город Десногорск» Смоленской области </a:t>
            </a:r>
            <a:r>
              <a:rPr lang="ru-RU" sz="3300" dirty="0">
                <a:solidFill>
                  <a:srgbClr val="2E507A"/>
                </a:solidFill>
              </a:rPr>
              <a:t>– организатор </a:t>
            </a:r>
          </a:p>
          <a:p>
            <a:pPr>
              <a:buFont typeface="Calibri" pitchFamily="34" charset="0"/>
              <a:buChar char="–"/>
            </a:pPr>
            <a:r>
              <a:rPr lang="ru-RU" sz="3300" dirty="0">
                <a:solidFill>
                  <a:srgbClr val="2E507A"/>
                </a:solidFill>
              </a:rPr>
              <a:t>10 библиотек - партнеров из </a:t>
            </a:r>
            <a:r>
              <a:rPr lang="ru-RU" sz="3300" dirty="0">
                <a:solidFill>
                  <a:srgbClr val="2E507A"/>
                </a:solidFill>
              </a:rPr>
              <a:t>населённых пунктов зон влияния атомной </a:t>
            </a:r>
            <a:r>
              <a:rPr lang="ru-RU" sz="3300" dirty="0">
                <a:solidFill>
                  <a:srgbClr val="2E507A"/>
                </a:solidFill>
              </a:rPr>
              <a:t>промышленности Центрального ФО, Уральского ФО, Сибирского ФО и Республики Беларусь;</a:t>
            </a:r>
            <a:endParaRPr lang="ru-RU" sz="3300" dirty="0">
              <a:solidFill>
                <a:srgbClr val="2E507A"/>
              </a:solidFill>
            </a:endParaRPr>
          </a:p>
          <a:p>
            <a:pPr>
              <a:buFont typeface="Calibri" pitchFamily="34" charset="0"/>
              <a:buChar char="–"/>
            </a:pPr>
            <a:r>
              <a:rPr lang="ru-RU" sz="3300" dirty="0">
                <a:solidFill>
                  <a:srgbClr val="2E507A"/>
                </a:solidFill>
              </a:rPr>
              <a:t>Социальные партнёры: ИЦАЭ города </a:t>
            </a:r>
            <a:r>
              <a:rPr lang="ru-RU" sz="3300" dirty="0" smtClean="0">
                <a:solidFill>
                  <a:srgbClr val="2E507A"/>
                </a:solidFill>
              </a:rPr>
              <a:t>Смоленска, </a:t>
            </a:r>
            <a:r>
              <a:rPr lang="ru-RU" dirty="0">
                <a:solidFill>
                  <a:srgbClr val="2E507A"/>
                </a:solidFill>
              </a:rPr>
              <a:t>городской сетевой журнал  Десногорск </a:t>
            </a:r>
            <a:r>
              <a:rPr lang="en-US" dirty="0" smtClean="0">
                <a:solidFill>
                  <a:srgbClr val="2E507A"/>
                </a:solidFill>
              </a:rPr>
              <a:t>LIFE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578624"/>
      </p:ext>
    </p:extLst>
  </p:cSld>
  <p:clrMapOvr>
    <a:masterClrMapping/>
  </p:clrMapOvr>
  <p:transition spd="slow" advTm="6584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E507A"/>
                </a:solidFill>
              </a:rPr>
              <a:t>Достигнутые результаты:</a:t>
            </a:r>
            <a:br>
              <a:rPr lang="ru-RU" dirty="0" smtClean="0">
                <a:solidFill>
                  <a:srgbClr val="2E507A"/>
                </a:solidFill>
              </a:rPr>
            </a:br>
            <a:r>
              <a:rPr lang="ru-RU" sz="3000" dirty="0" smtClean="0">
                <a:solidFill>
                  <a:srgbClr val="2E507A"/>
                </a:solidFill>
              </a:rPr>
              <a:t>увеличение статистических данных</a:t>
            </a:r>
            <a:endParaRPr lang="ru-RU" sz="3000" dirty="0">
              <a:solidFill>
                <a:srgbClr val="2E507A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60497213"/>
              </p:ext>
            </p:extLst>
          </p:nvPr>
        </p:nvGraphicFramePr>
        <p:xfrm>
          <a:off x="179512" y="1268760"/>
          <a:ext cx="3984104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2430577"/>
              </p:ext>
            </p:extLst>
          </p:nvPr>
        </p:nvGraphicFramePr>
        <p:xfrm>
          <a:off x="251520" y="4005064"/>
          <a:ext cx="3984104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29300298"/>
              </p:ext>
            </p:extLst>
          </p:nvPr>
        </p:nvGraphicFramePr>
        <p:xfrm>
          <a:off x="4932040" y="1196752"/>
          <a:ext cx="3984104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59954600"/>
              </p:ext>
            </p:extLst>
          </p:nvPr>
        </p:nvGraphicFramePr>
        <p:xfrm>
          <a:off x="5004048" y="4005064"/>
          <a:ext cx="3984104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19160850"/>
      </p:ext>
    </p:extLst>
  </p:cSld>
  <p:clrMapOvr>
    <a:masterClrMapping/>
  </p:clrMapOvr>
  <p:transition spd="slow" advTm="11004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8|0.9|0.8|1.1|0.9|1.1|0.9|0.9|0.9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503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Конкурс лучших муниципальных практик, реализуемых на территориях присутствия Госкорпорации «Росатом»</vt:lpstr>
      <vt:lpstr>Предпосылки реализации:</vt:lpstr>
      <vt:lpstr>Выгодополучатели:</vt:lpstr>
      <vt:lpstr>Логинов Антон, программист </vt:lpstr>
      <vt:lpstr>Цели и задачи практики:</vt:lpstr>
      <vt:lpstr>Ожидаемые результаты:</vt:lpstr>
      <vt:lpstr>Затраты на реализацию проекта:</vt:lpstr>
      <vt:lpstr>Участники реализации:</vt:lpstr>
      <vt:lpstr>Достигнутые результаты: увеличение статистических данных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COM-2</dc:creator>
  <cp:lastModifiedBy>COM-2</cp:lastModifiedBy>
  <cp:revision>55</cp:revision>
  <dcterms:created xsi:type="dcterms:W3CDTF">2017-03-21T11:58:47Z</dcterms:created>
  <dcterms:modified xsi:type="dcterms:W3CDTF">2017-09-07T13:08:33Z</dcterms:modified>
</cp:coreProperties>
</file>