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9" r:id="rId2"/>
    <p:sldId id="332" r:id="rId3"/>
    <p:sldId id="340" r:id="rId4"/>
    <p:sldId id="347" r:id="rId5"/>
    <p:sldId id="354" r:id="rId6"/>
    <p:sldId id="348" r:id="rId7"/>
    <p:sldId id="345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CCFF"/>
    <a:srgbClr val="CC99FF"/>
    <a:srgbClr val="003399"/>
    <a:srgbClr val="3399FF"/>
    <a:srgbClr val="A6BAFC"/>
    <a:srgbClr val="ADC0FD"/>
    <a:srgbClr val="7595FB"/>
    <a:srgbClr val="0066FF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5" autoAdjust="0"/>
    <p:restoredTop sz="94333" autoAdjust="0"/>
  </p:normalViewPr>
  <p:slideViewPr>
    <p:cSldViewPr>
      <p:cViewPr>
        <p:scale>
          <a:sx n="70" d="100"/>
          <a:sy n="70" d="100"/>
        </p:scale>
        <p:origin x="-1296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5CDD8A-9941-430B-BE33-E782FFD81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3345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9BAD0-3397-433D-B193-096BFAB31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30E80-68BF-4994-B016-2925219D6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743B5-2A74-4947-BE6A-0EF48CDED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7E179-132D-45FE-8052-7E086392E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B888E-1325-47E9-AA7E-94F123984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F7B38-5516-4C7F-8ED6-BD34AE73A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AC151-E98F-4E56-9376-55D244DA9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626475" y="6413500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990033"/>
                </a:solidFill>
                <a:latin typeface="Arial Cyr" pitchFamily="34" charset="0"/>
              </a:defRPr>
            </a:lvl1pPr>
            <a:lvl2pPr marL="742950" indent="-285750" eaLnBrk="0" hangingPunct="0">
              <a:defRPr sz="1600">
                <a:solidFill>
                  <a:srgbClr val="990033"/>
                </a:solidFill>
                <a:latin typeface="Arial Cyr" pitchFamily="34" charset="0"/>
              </a:defRPr>
            </a:lvl2pPr>
            <a:lvl3pPr marL="1143000" indent="-228600" eaLnBrk="0" hangingPunct="0">
              <a:defRPr sz="1600">
                <a:solidFill>
                  <a:srgbClr val="990033"/>
                </a:solidFill>
                <a:latin typeface="Arial Cyr" pitchFamily="34" charset="0"/>
              </a:defRPr>
            </a:lvl3pPr>
            <a:lvl4pPr marL="1600200" indent="-228600" eaLnBrk="0" hangingPunct="0">
              <a:defRPr sz="1600">
                <a:solidFill>
                  <a:srgbClr val="990033"/>
                </a:solidFill>
                <a:latin typeface="Arial Cyr" pitchFamily="34" charset="0"/>
              </a:defRPr>
            </a:lvl4pPr>
            <a:lvl5pPr marL="2057400" indent="-228600" eaLnBrk="0" hangingPunct="0">
              <a:defRPr sz="1600">
                <a:solidFill>
                  <a:srgbClr val="990033"/>
                </a:solidFill>
                <a:latin typeface="Arial Cy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0033"/>
                </a:solidFill>
                <a:latin typeface="Arial Cy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0033"/>
                </a:solidFill>
                <a:latin typeface="Arial Cy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0033"/>
                </a:solidFill>
                <a:latin typeface="Arial Cy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0033"/>
                </a:solidFill>
                <a:latin typeface="Arial Cyr" pitchFamily="34" charset="0"/>
              </a:defRPr>
            </a:lvl9pPr>
          </a:lstStyle>
          <a:p>
            <a:pPr eaLnBrk="1" hangingPunct="1">
              <a:defRPr/>
            </a:pPr>
            <a:fld id="{8ED27578-CB88-4C62-900C-33C8DA3469FF}" type="slidenum">
              <a:rPr lang="en-US" altLang="ru-RU" sz="1400" b="1" smtClean="0">
                <a:solidFill>
                  <a:srgbClr val="215BAE"/>
                </a:solidFill>
              </a:rPr>
              <a:pPr eaLnBrk="1" hangingPunct="1">
                <a:defRPr/>
              </a:pPr>
              <a:t>‹#›</a:t>
            </a:fld>
            <a:endParaRPr lang="ru-RU" altLang="ru-RU" sz="1400" b="1" smtClean="0">
              <a:solidFill>
                <a:srgbClr val="215BAE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75" y="6172200"/>
            <a:ext cx="124936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2210" y="353322"/>
            <a:ext cx="8124590" cy="413007"/>
          </a:xfrm>
        </p:spPr>
        <p:txBody>
          <a:bodyPr>
            <a:noAutofit/>
          </a:bodyPr>
          <a:lstStyle>
            <a:lvl1pPr>
              <a:defRPr sz="2600" baseline="0">
                <a:solidFill>
                  <a:srgbClr val="215BA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61975" y="836712"/>
            <a:ext cx="5490594" cy="326697"/>
          </a:xfr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solidFill>
                  <a:srgbClr val="555B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562511" y="1340768"/>
            <a:ext cx="8063964" cy="1152128"/>
          </a:xfrm>
        </p:spPr>
        <p:txBody>
          <a:bodyPr/>
          <a:lstStyle>
            <a:lvl1pPr>
              <a:spcBef>
                <a:spcPts val="0"/>
              </a:spcBef>
              <a:spcAft>
                <a:spcPts val="1500"/>
              </a:spcAft>
              <a:defRPr sz="1400" b="1" i="0">
                <a:solidFill>
                  <a:srgbClr val="215BAE"/>
                </a:solidFill>
              </a:defRPr>
            </a:lvl1pPr>
            <a:lvl2pPr>
              <a:defRPr b="0" i="0"/>
            </a:lvl2pPr>
            <a:lvl3pPr>
              <a:defRPr sz="1100" b="0" i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581600" y="2636912"/>
            <a:ext cx="8063964" cy="3456384"/>
          </a:xfrm>
        </p:spPr>
        <p:txBody>
          <a:bodyPr/>
          <a:lstStyle>
            <a:lvl1pPr>
              <a:spcBef>
                <a:spcPts val="0"/>
              </a:spcBef>
              <a:spcAft>
                <a:spcPts val="1500"/>
              </a:spcAft>
              <a:defRPr sz="1100" b="0" i="0">
                <a:solidFill>
                  <a:srgbClr val="555B5F"/>
                </a:solidFill>
              </a:defRPr>
            </a:lvl1pPr>
            <a:lvl2pPr>
              <a:defRPr b="0" i="0"/>
            </a:lvl2pPr>
            <a:lvl3pPr>
              <a:defRPr sz="1100" b="0" i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5162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D1DA7-BA46-4EA8-962D-3F4DDEFB5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A70B6-7658-42E4-BF1A-6D1512A50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5BEF-ADB1-4875-9B2B-9A6B8ED76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5682B-6B6F-4229-A109-58E03C99C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A5CE9-7814-451A-8029-A25DAE3EB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B2E5F-06AA-4782-9965-C66C06B80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40417-7A3E-4762-9B7D-065D81400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31B6C-DB02-4549-B1BD-07714B356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96E49CB-F523-464B-A991-23C1353EE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49" r:id="rId15"/>
    <p:sldLayoutId id="2147483664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228600" y="1447799"/>
            <a:ext cx="8686800" cy="57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452" tIns="44726" rIns="89452" bIns="44726">
            <a:spAutoFit/>
          </a:bodyPr>
          <a:lstStyle/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Лучшая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муниципальная практика</a:t>
            </a:r>
          </a:p>
          <a:p>
            <a:pPr algn="ctr"/>
            <a:endParaRPr lang="ru-RU" sz="3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800" b="1" i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3400" b="1" i="1" dirty="0" smtClean="0">
                <a:solidFill>
                  <a:schemeClr val="accent2">
                    <a:lumMod val="75000"/>
                  </a:schemeClr>
                </a:solidFill>
              </a:rPr>
              <a:t>Инициативное бюджетирование. </a:t>
            </a:r>
            <a:r>
              <a:rPr lang="ru-RU" sz="3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Строительство </a:t>
            </a:r>
            <a:r>
              <a:rPr lang="ru-RU" sz="3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детской площадки для летнего оздоровительного лагеря на базе МБОУ ООШ № </a:t>
            </a:r>
            <a:r>
              <a:rPr lang="ru-RU" sz="3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3 </a:t>
            </a:r>
          </a:p>
          <a:p>
            <a:pPr algn="ctr"/>
            <a:r>
              <a:rPr lang="ru-RU" sz="3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г. Полярные Зори</a:t>
            </a:r>
            <a:r>
              <a:rPr lang="ru-RU" sz="3800" b="1" i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3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defTabSz="893763"/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defTabSz="893763"/>
            <a:endParaRPr lang="ru-RU" sz="2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defTabSz="893763"/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18434" name="Picture 5" descr="zori-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28600"/>
            <a:ext cx="1524000" cy="206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1538287" cy="206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8740" y="304800"/>
            <a:ext cx="278517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228600"/>
            <a:ext cx="8229600" cy="838200"/>
          </a:xfrm>
        </p:spPr>
        <p:txBody>
          <a:bodyPr/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Инициативное бюджетирование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8917" name="Picture 15" descr="zori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28600"/>
            <a:ext cx="13843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52400" y="1219200"/>
            <a:ext cx="8763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531813" algn="just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Основной целью проекта является привлечение жителей к участию в процессе принятия решения о необходимости строительства (обустройства) детской спортивной площадки возле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МБОУ ООШ № 3 г. Полярные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Зори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а так же софинансирования данного проекта, для создания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условий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организации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полноценного отдыха и оздоровления детей и подростков, развития их двигательной, творческой и познавательной активности в оздоровительном учреждении с дневным пребыванием детей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каникулярный период.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PIROGO~1\AppData\Local\Temp\DSC_15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3505200"/>
            <a:ext cx="5257800" cy="3352800"/>
          </a:xfrm>
          <a:prstGeom prst="rect">
            <a:avLst/>
          </a:prstGeom>
          <a:noFill/>
        </p:spPr>
      </p:pic>
      <p:pic>
        <p:nvPicPr>
          <p:cNvPr id="3075" name="Picture 3" descr="C:\Users\PIROGO~1\AppData\Local\Temp\DSC_1508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5200"/>
            <a:ext cx="4724400" cy="3352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305800" cy="838200"/>
          </a:xfrm>
        </p:spPr>
        <p:txBody>
          <a:bodyPr/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Инициативное бюджетирование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9" name="Picture 15" descr="zori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2400" y="1371600"/>
            <a:ext cx="876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16.02.2017 года в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ГДК г. Полярные Зори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в соответствии с постановлением администрации города Полярные Зори  от 07.02.2017 г. № 152 «О проведении общегородского родительского собрания 16 февраля 2017 года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», при участии руководства муниципального образования,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состоялось общегородское родительское собрание, где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рассматривался данный проекты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в рамках инициативного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бюджетирования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28600"/>
            <a:ext cx="13843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PIROGO~1\AppData\Local\Temp\01 084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2800"/>
            <a:ext cx="4572000" cy="3505200"/>
          </a:xfrm>
          <a:prstGeom prst="rect">
            <a:avLst/>
          </a:prstGeom>
          <a:noFill/>
        </p:spPr>
      </p:pic>
      <p:pic>
        <p:nvPicPr>
          <p:cNvPr id="4" name="Picture 3" descr="C:\Users\PIROGO~1\AppData\Local\Temp\01 093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352800"/>
            <a:ext cx="45720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305800" cy="838200"/>
          </a:xfrm>
        </p:spPr>
        <p:txBody>
          <a:bodyPr/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Инициативное бюджетирование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9" name="Picture 15" descr="zori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" y="1143000"/>
            <a:ext cx="8686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За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реализацию проекта «Обустройство детской игровой площадки для летнего оздоровительного лагеря с дневным пребыванием детей (на территории стадиона МБОУ ООШ № 3)» проголосовали 93% присутствующих. Также было принято решение «Определить вклад населения в размере 8,01 % от стоимости проекта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» (121 500 рублей).</a:t>
            </a:r>
            <a:endParaRPr lang="ru-RU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       В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период с 16.02 по 22.02 было собрано 2135 подписей в поддержку проекта = 14,5% от численности городского населения 14 672 человек.</a:t>
            </a:r>
          </a:p>
          <a:p>
            <a:pPr algn="just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20 марта 2017 года прошло заседание конкурсной комиссии по отбору муниципальных образования для предоставления субсидии из областного бюджета бюджетам муниципальных образований на поддержку местных инициатив в соответствии с постановлением Правительства Мурманской области от 30.12.2016 № 677-ПП.</a:t>
            </a:r>
          </a:p>
          <a:p>
            <a:pPr algn="just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       По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итогам заседания членами конкурсной комиссии утвержден представленный муниципальным образованием город Полярные Зори с подведомственной территорией проект «Обустройство детской игровой площадки для летнего оздоровительного лагеря с дневным пребыванием детей (на территории стадиона МБОУ ООШ № 3)» в полном объеме запрашиваемых средств.</a:t>
            </a:r>
          </a:p>
          <a:p>
            <a:pPr algn="just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        Стоимость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проекта составляет 1 500 000,00 рублей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По состоянию на 14.04.2017 все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средства с населения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собраны в полном объеме.</a:t>
            </a:r>
          </a:p>
          <a:p>
            <a:pPr algn="just"/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28600"/>
            <a:ext cx="13843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8760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305800" cy="838200"/>
          </a:xfrm>
        </p:spPr>
        <p:txBody>
          <a:bodyPr/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Инициативное бюджетирование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9" name="Picture 15" descr="zori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28600"/>
            <a:ext cx="13843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28600" y="1904999"/>
          <a:ext cx="8686800" cy="467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7138"/>
                <a:gridCol w="2052228"/>
                <a:gridCol w="1475192"/>
                <a:gridCol w="2086392"/>
                <a:gridCol w="1085850"/>
              </a:tblGrid>
              <a:tr h="1096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Источники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Миним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размер софинансирования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Кол-во баллов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Максимальное кол-во баллов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9550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Местный бюджет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10%</a:t>
                      </a: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 13,01%</a:t>
                      </a:r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 баллов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95500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Средства населения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8,01%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 11,01%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 баллов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71705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121 500 руб.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kern="12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166 500 руб.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9550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Внебюджетные 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источники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10%</a:t>
                      </a: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 13,01%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 баллов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52400" y="1371600"/>
            <a:ext cx="8763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</a:rPr>
              <a:t>Определение суммы вклада населения в реализацию проекта</a:t>
            </a:r>
            <a:endParaRPr lang="ru-RU" sz="19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60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305800" cy="838200"/>
          </a:xfrm>
        </p:spPr>
        <p:txBody>
          <a:bodyPr/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Инициативное бюджетирование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9" name="Picture 15" descr="zori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13716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10.07.2017 завершены конкурсные процедуры на выполнение земельных работ,  а также на приобретение и установку игрового оборудования. </a:t>
            </a:r>
          </a:p>
          <a:p>
            <a:pPr algn="just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      Так же приступила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к своей работе инициативная группа (была выбрана на родительском собрании). Функционал:  контроль на всех этапах работы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      В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настоящее время земляные работы выполнены в полном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объеме. И подписан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муниципальный контракт с подрядчиком по игровому оборудованию - ООО "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Техноресурс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" (г.Мурманск). Установка оборудования должна быть завершена 30.08.2017</a:t>
            </a:r>
            <a:r>
              <a:rPr lang="ru-RU" sz="1800" dirty="0" smtClean="0"/>
              <a:t>.</a:t>
            </a: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28600"/>
            <a:ext cx="13843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PIROGO~1\AppData\Local\Temp\Банер подрядчи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57600"/>
            <a:ext cx="4577542" cy="3200400"/>
          </a:xfrm>
          <a:prstGeom prst="rect">
            <a:avLst/>
          </a:prstGeom>
          <a:noFill/>
        </p:spPr>
      </p:pic>
      <p:pic>
        <p:nvPicPr>
          <p:cNvPr id="2053" name="Picture 5" descr="C:\Users\PIROGO~1\AppData\Local\Temp\2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657600"/>
            <a:ext cx="45720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870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62013" y="304800"/>
            <a:ext cx="8281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Инициативное бюджетирование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15" descr="zori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299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1142999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Прямая эффективность и положительные результаты вовлечения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жителей к участию в процессе принятия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различных социальнозначимых решений и софинансирование соответствующих проектов не оспоримы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Ведь само понятие инициативного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бюджетирования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подразумевает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совокупность основанных на гражданской инициативе практик по решению вопросов местного значения при непосредственном участии граждан в определении и выборе объектов расходования бюджетных средств, а также последующем контроле за реализацией отобранных проектов.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AutoShape 4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6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8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0" descr="http://&amp;iecy;&amp;vcy;&amp;rcy;&amp;ocy;21&amp;vcy;&amp;iecy;&amp;kcy;.&amp;rcy;&amp;fcy;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22" descr="http://&amp;iecy;&amp;vcy;&amp;rcy;&amp;ocy;21&amp;vcy;&amp;iecy;&amp;kcy;.&amp;rcy;&amp;fcy;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24" descr="http://&amp;iecy;&amp;vcy;&amp;rcy;&amp;ocy;21&amp;vcy;&amp;iecy;&amp;kcy;.&amp;rcy;&amp;fcy;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28600"/>
            <a:ext cx="13843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 descr="https://otvet.imgsmail.ru/download/u_b6898743d899b83e6abfd8f32d381141_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3416" y="3962400"/>
            <a:ext cx="4550584" cy="2895600"/>
          </a:xfrm>
          <a:prstGeom prst="rect">
            <a:avLst/>
          </a:prstGeom>
          <a:noFill/>
        </p:spPr>
      </p:pic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4724400" y="3352800"/>
            <a:ext cx="4419600" cy="720824"/>
          </a:xfrm>
        </p:spPr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 ПОДДЕРЖИМ </a:t>
            </a:r>
            <a:r>
              <a:rPr lang="ru-RU" sz="1800" b="1" dirty="0" smtClean="0">
                <a:solidFill>
                  <a:srgbClr val="C00000"/>
                </a:solidFill>
              </a:rPr>
              <a:t>ИНИЦИАТИВУ!!!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PIROGO~1\AppData\Local\Temp\Под контролем главы муниципального образован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81400"/>
            <a:ext cx="4648200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612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5173</TotalTime>
  <Words>432</Words>
  <Application>Microsoft Office PowerPoint</Application>
  <PresentationFormat>Экран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Оформление по умолчанию</vt:lpstr>
      <vt:lpstr>Слайд 1</vt:lpstr>
      <vt:lpstr>Инициативное бюджетирование</vt:lpstr>
      <vt:lpstr>Инициативное бюджетирование</vt:lpstr>
      <vt:lpstr>Инициативное бюджетирование</vt:lpstr>
      <vt:lpstr>Инициативное бюджетирование</vt:lpstr>
      <vt:lpstr>Инициативное бюджетирование</vt:lpstr>
      <vt:lpstr> ПОДДЕРЖИМ ИНИЦИАТИВУ!!!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Аля</dc:creator>
  <cp:lastModifiedBy>Pirogov_YUA</cp:lastModifiedBy>
  <cp:revision>321</cp:revision>
  <cp:lastPrinted>1601-01-01T00:00:00Z</cp:lastPrinted>
  <dcterms:created xsi:type="dcterms:W3CDTF">2014-03-25T12:39:13Z</dcterms:created>
  <dcterms:modified xsi:type="dcterms:W3CDTF">2017-08-16T12:19:33Z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