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70" r:id="rId4"/>
    <p:sldId id="281" r:id="rId5"/>
    <p:sldId id="282" r:id="rId6"/>
    <p:sldId id="285" r:id="rId7"/>
    <p:sldId id="275" r:id="rId8"/>
    <p:sldId id="278" r:id="rId9"/>
    <p:sldId id="279" r:id="rId10"/>
    <p:sldId id="280" r:id="rId11"/>
    <p:sldId id="284" r:id="rId12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8569C"/>
    <a:srgbClr val="3877CC"/>
    <a:srgbClr val="FFFFFF"/>
    <a:srgbClr val="0091DA"/>
    <a:srgbClr val="66CCFF"/>
    <a:srgbClr val="2CAA92"/>
    <a:srgbClr val="0078B4"/>
    <a:srgbClr val="1C6E5E"/>
    <a:srgbClr val="0051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1" autoAdjust="0"/>
    <p:restoredTop sz="94545" autoAdjust="0"/>
  </p:normalViewPr>
  <p:slideViewPr>
    <p:cSldViewPr>
      <p:cViewPr varScale="1">
        <p:scale>
          <a:sx n="74" d="100"/>
          <a:sy n="74" d="100"/>
        </p:scale>
        <p:origin x="-121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2F3A2-705C-4F60-BABE-679A01CD3674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F29ED-45E5-40F1-AFA3-5977C4AFB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F29ED-45E5-40F1-AFA3-5977C4AFBB6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F29ED-45E5-40F1-AFA3-5977C4AFBB6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F29ED-45E5-40F1-AFA3-5977C4AFBB6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F29ED-45E5-40F1-AFA3-5977C4AFBB6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C4F0-C15B-40E5-B276-18D4A1E7633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FAB6-D097-4645-81A4-7DA89E9DD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C4F0-C15B-40E5-B276-18D4A1E7633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FAB6-D097-4645-81A4-7DA89E9DD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C4F0-C15B-40E5-B276-18D4A1E7633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FAB6-D097-4645-81A4-7DA89E9DD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C4F0-C15B-40E5-B276-18D4A1E7633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FAB6-D097-4645-81A4-7DA89E9DD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C4F0-C15B-40E5-B276-18D4A1E7633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FAB6-D097-4645-81A4-7DA89E9DD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C4F0-C15B-40E5-B276-18D4A1E7633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FAB6-D097-4645-81A4-7DA89E9DD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C4F0-C15B-40E5-B276-18D4A1E7633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FAB6-D097-4645-81A4-7DA89E9DD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C4F0-C15B-40E5-B276-18D4A1E7633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FAB6-D097-4645-81A4-7DA89E9DD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C4F0-C15B-40E5-B276-18D4A1E7633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FAB6-D097-4645-81A4-7DA89E9DD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C4F0-C15B-40E5-B276-18D4A1E7633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FAB6-D097-4645-81A4-7DA89E9DD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C4F0-C15B-40E5-B276-18D4A1E7633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FAB6-D097-4645-81A4-7DA89E9DD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EC4F0-C15B-40E5-B276-18D4A1E7633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CFAB6-D097-4645-81A4-7DA89E9DD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hyperlink" Target="mailto:sge06@mail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8.jpeg"/><Relationship Id="rId5" Type="http://schemas.openxmlformats.org/officeDocument/2006/relationships/image" Target="../media/image16.jpe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28.jpeg"/><Relationship Id="rId5" Type="http://schemas.openxmlformats.org/officeDocument/2006/relationships/image" Target="../media/image29.jpeg"/><Relationship Id="rId10" Type="http://schemas.openxmlformats.org/officeDocument/2006/relationships/image" Target="../media/image42.jpeg"/><Relationship Id="rId4" Type="http://schemas.openxmlformats.org/officeDocument/2006/relationships/image" Target="../media/image2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65788564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2677" b="42308"/>
          <a:stretch>
            <a:fillRect/>
          </a:stretch>
        </p:blipFill>
        <p:spPr>
          <a:xfrm rot="5400000" flipV="1">
            <a:off x="62851" y="-59412"/>
            <a:ext cx="1872207" cy="1997909"/>
          </a:xfrm>
          <a:prstGeom prst="rect">
            <a:avLst/>
          </a:prstGeom>
        </p:spPr>
      </p:pic>
      <p:pic>
        <p:nvPicPr>
          <p:cNvPr id="18" name="Рисунок 17" descr="165788564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42308"/>
          <a:stretch>
            <a:fillRect/>
          </a:stretch>
        </p:blipFill>
        <p:spPr>
          <a:xfrm rot="16200000">
            <a:off x="-391506" y="4468581"/>
            <a:ext cx="2780927" cy="199790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rot="16200000">
            <a:off x="5075684" y="-2943572"/>
            <a:ext cx="972344" cy="7164288"/>
          </a:xfrm>
          <a:prstGeom prst="rect">
            <a:avLst/>
          </a:prstGeom>
          <a:solidFill>
            <a:schemeClr val="bg1">
              <a:lumMod val="95000"/>
              <a:alpha val="49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79712" y="184482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Конкурс </a:t>
            </a:r>
            <a:r>
              <a:rPr kumimoji="0" lang="ru-RU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бизнес-идей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в области приборостроения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SPLASH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581128"/>
            <a:ext cx="7092280" cy="227687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19872" y="33265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ЗАТО город Заречный </a:t>
            </a:r>
          </a:p>
          <a:p>
            <a:r>
              <a:rPr lang="ru-RU" dirty="0" smtClean="0">
                <a:latin typeface="Century Gothic" pitchFamily="34" charset="0"/>
              </a:rPr>
              <a:t>Пензенской области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9" name="Рисунок 8" descr="Новый рисунок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60648"/>
            <a:ext cx="720080" cy="88576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979712" y="4437112"/>
            <a:ext cx="7164288" cy="2420888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>
            <a:off x="-1314288" y="3426640"/>
            <a:ext cx="65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 rot="16200000">
            <a:off x="-2452836" y="2425452"/>
            <a:ext cx="6885384" cy="1979712"/>
          </a:xfrm>
          <a:prstGeom prst="rect">
            <a:avLst/>
          </a:prstGeom>
          <a:solidFill>
            <a:srgbClr val="F2F2F2">
              <a:alpha val="34902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4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838130" y="1546790"/>
            <a:ext cx="2448000" cy="24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556792"/>
            <a:ext cx="2448000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Овал 22"/>
          <p:cNvSpPr/>
          <p:nvPr/>
        </p:nvSpPr>
        <p:spPr>
          <a:xfrm>
            <a:off x="827584" y="4077072"/>
            <a:ext cx="2448000" cy="24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077072"/>
            <a:ext cx="2448000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Овал 23"/>
          <p:cNvSpPr>
            <a:spLocks noChangeAspect="1"/>
          </p:cNvSpPr>
          <p:nvPr/>
        </p:nvSpPr>
        <p:spPr>
          <a:xfrm>
            <a:off x="827584" y="1556792"/>
            <a:ext cx="2447728" cy="2448000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>
            <a:spLocks noChangeAspect="1"/>
          </p:cNvSpPr>
          <p:nvPr/>
        </p:nvSpPr>
        <p:spPr>
          <a:xfrm>
            <a:off x="827584" y="4077344"/>
            <a:ext cx="2447728" cy="2448000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24" y="-1963"/>
            <a:ext cx="4342952" cy="148674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27" name="Прямоугольник 126"/>
          <p:cNvSpPr/>
          <p:nvPr/>
        </p:nvSpPr>
        <p:spPr>
          <a:xfrm>
            <a:off x="0" y="0"/>
            <a:ext cx="4427984" cy="1484784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707904" y="1916832"/>
            <a:ext cx="53285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Климанов Денис Евгеньевич, 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Директор МАУ «Бизнес-инкубатор «Импульс»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Тел. (8412)600026, </a:t>
            </a:r>
            <a:r>
              <a:rPr lang="ru-RU" sz="2000" dirty="0" err="1" smtClean="0">
                <a:solidFill>
                  <a:srgbClr val="002060"/>
                </a:solidFill>
              </a:rPr>
              <a:t>доб</a:t>
            </a:r>
            <a:r>
              <a:rPr lang="ru-RU" sz="2000" dirty="0" smtClean="0">
                <a:solidFill>
                  <a:srgbClr val="002060"/>
                </a:solidFill>
              </a:rPr>
              <a:t>. 111,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+7 903 323 5093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e-mail  </a:t>
            </a:r>
            <a:r>
              <a:rPr lang="en-US" sz="2000" u="sng" dirty="0" smtClean="0">
                <a:hlinkClick r:id="rId7" tooltip="Написать письмо"/>
              </a:rPr>
              <a:t>in</a:t>
            </a:r>
            <a:r>
              <a:rPr lang="ru-RU" sz="2000" u="sng" dirty="0" smtClean="0">
                <a:hlinkClick r:id="rId7" tooltip="Написать письмо"/>
              </a:rPr>
              <a:t>.</a:t>
            </a:r>
            <a:r>
              <a:rPr lang="en-US" sz="2000" u="sng" dirty="0" smtClean="0">
                <a:hlinkClick r:id="rId7" tooltip="Написать письмо"/>
              </a:rPr>
              <a:t>impulse</a:t>
            </a:r>
            <a:r>
              <a:rPr lang="ru-RU" sz="2000" u="sng" dirty="0" smtClean="0">
                <a:hlinkClick r:id="rId7" tooltip="Написать письмо"/>
              </a:rPr>
              <a:t>@</a:t>
            </a:r>
            <a:r>
              <a:rPr lang="en-US" sz="2000" u="sng" dirty="0" err="1" smtClean="0">
                <a:hlinkClick r:id="rId7" tooltip="Написать письмо"/>
              </a:rPr>
              <a:t>gmail</a:t>
            </a:r>
            <a:r>
              <a:rPr lang="ru-RU" sz="2000" u="sng" dirty="0" smtClean="0">
                <a:hlinkClick r:id="rId7" tooltip="Написать письмо"/>
              </a:rPr>
              <a:t>.</a:t>
            </a:r>
            <a:r>
              <a:rPr lang="en-US" sz="2000" u="sng" dirty="0" smtClean="0">
                <a:hlinkClick r:id="rId7" tooltip="Написать письмо"/>
              </a:rPr>
              <a:t>com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147974" y="188640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КОНТАКТЫ</a:t>
            </a:r>
            <a:endParaRPr lang="ru-RU" sz="3600" dirty="0">
              <a:solidFill>
                <a:srgbClr val="C00000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839484" y="672238"/>
            <a:ext cx="3600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SPLASH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79912" y="4221088"/>
            <a:ext cx="52200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Коровин Антон Юрьевич,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заместитель директора МАУ «Бизнес-инкубатор «Импульс</a:t>
            </a:r>
            <a:r>
              <a:rPr lang="ru-RU" dirty="0" smtClean="0"/>
              <a:t>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Тел. (8412)600026, </a:t>
            </a:r>
            <a:r>
              <a:rPr lang="ru-RU" sz="2000" dirty="0" err="1" smtClean="0">
                <a:solidFill>
                  <a:srgbClr val="002060"/>
                </a:solidFill>
              </a:rPr>
              <a:t>доб</a:t>
            </a:r>
            <a:r>
              <a:rPr lang="ru-RU" sz="2000" dirty="0" smtClean="0">
                <a:solidFill>
                  <a:srgbClr val="002060"/>
                </a:solidFill>
              </a:rPr>
              <a:t>. 111,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+7 927 288 7955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e-mail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7" tooltip="Написать письмо"/>
              </a:rPr>
              <a:t>in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7" tooltip="Написать письмо"/>
              </a:rPr>
              <a:t>.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7" tooltip="Написать письмо"/>
              </a:rPr>
              <a:t>impulse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7" tooltip="Написать письмо"/>
              </a:rPr>
              <a:t>@</a:t>
            </a:r>
            <a:r>
              <a:rPr lang="en-US" u="sng" dirty="0" err="1" smtClean="0">
                <a:latin typeface="Arial" pitchFamily="34" charset="0"/>
                <a:cs typeface="Arial" pitchFamily="34" charset="0"/>
                <a:hlinkClick r:id="rId7" tooltip="Написать письмо"/>
              </a:rPr>
              <a:t>gmail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7" tooltip="Написать письмо"/>
              </a:rPr>
              <a:t>.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7" tooltip="Написать письмо"/>
              </a:rPr>
              <a:t>com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81128"/>
            <a:ext cx="9144000" cy="227687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0" y="4365104"/>
            <a:ext cx="9144000" cy="2492896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7164288" cy="93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8" name="TextBox 17"/>
          <p:cNvSpPr txBox="1"/>
          <p:nvPr/>
        </p:nvSpPr>
        <p:spPr>
          <a:xfrm>
            <a:off x="2267744" y="2842190"/>
            <a:ext cx="6336704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открыты!</a:t>
            </a:r>
            <a:endParaRPr lang="ru-RU" sz="10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9632" y="1402030"/>
            <a:ext cx="504056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Всегда</a:t>
            </a:r>
            <a:endParaRPr lang="ru-RU" sz="10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165788564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846" b="42308"/>
          <a:stretch>
            <a:fillRect/>
          </a:stretch>
        </p:blipFill>
        <p:spPr>
          <a:xfrm flipH="1" flipV="1">
            <a:off x="4572000" y="764703"/>
            <a:ext cx="4572000" cy="3065695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4890944" y="816074"/>
            <a:ext cx="1512168" cy="1440160"/>
            <a:chOff x="4890944" y="816074"/>
            <a:chExt cx="1512168" cy="1440160"/>
          </a:xfrm>
        </p:grpSpPr>
        <p:sp>
          <p:nvSpPr>
            <p:cNvPr id="5" name="Овал 4"/>
            <p:cNvSpPr/>
            <p:nvPr/>
          </p:nvSpPr>
          <p:spPr>
            <a:xfrm>
              <a:off x="4890944" y="816074"/>
              <a:ext cx="1512168" cy="144016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https://decom.rosatom.ru/uploads/org/21/g4r9pjsjor.jpeg"/>
            <p:cNvPicPr>
              <a:picLocks noChangeAspect="1" noChangeArrowheads="1"/>
            </p:cNvPicPr>
            <p:nvPr/>
          </p:nvPicPr>
          <p:blipFill>
            <a:blip r:embed="rId3" cstate="print"/>
            <a:srcRect t="24973" b="22812"/>
            <a:stretch>
              <a:fillRect/>
            </a:stretch>
          </p:blipFill>
          <p:spPr bwMode="auto">
            <a:xfrm>
              <a:off x="5045144" y="1111323"/>
              <a:ext cx="1152128" cy="698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49" name="Рисунок 48" descr="165788564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42308"/>
          <a:stretch>
            <a:fillRect/>
          </a:stretch>
        </p:blipFill>
        <p:spPr>
          <a:xfrm flipH="1">
            <a:off x="4629007" y="3429000"/>
            <a:ext cx="4510319" cy="3240360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24" y="-1963"/>
            <a:ext cx="4630984" cy="16307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4644008" cy="1772816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7092280" y="795616"/>
            <a:ext cx="1512168" cy="1440160"/>
            <a:chOff x="7092280" y="795616"/>
            <a:chExt cx="1512168" cy="1440160"/>
          </a:xfrm>
        </p:grpSpPr>
        <p:sp>
          <p:nvSpPr>
            <p:cNvPr id="50" name="Овал 49"/>
            <p:cNvSpPr/>
            <p:nvPr/>
          </p:nvSpPr>
          <p:spPr>
            <a:xfrm>
              <a:off x="7092280" y="795616"/>
              <a:ext cx="1512168" cy="144016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6" descr="http://www.tibbo.ru/storage/showcase/nikiret/logo_nikire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08304" y="1122558"/>
              <a:ext cx="1080120" cy="7548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4901128" y="2760380"/>
            <a:ext cx="1512168" cy="1440160"/>
            <a:chOff x="4901128" y="2760380"/>
            <a:chExt cx="1512168" cy="1440160"/>
          </a:xfrm>
        </p:grpSpPr>
        <p:sp>
          <p:nvSpPr>
            <p:cNvPr id="51" name="Овал 50"/>
            <p:cNvSpPr/>
            <p:nvPr/>
          </p:nvSpPr>
          <p:spPr>
            <a:xfrm>
              <a:off x="4901128" y="2760380"/>
              <a:ext cx="1512168" cy="144016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3574"/>
            <a:stretch>
              <a:fillRect/>
            </a:stretch>
          </p:blipFill>
          <p:spPr bwMode="auto">
            <a:xfrm>
              <a:off x="4937729" y="3169681"/>
              <a:ext cx="1424107" cy="609085"/>
            </a:xfrm>
            <a:prstGeom prst="roundRect">
              <a:avLst>
                <a:gd name="adj" fmla="val 4080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39" name="Группа 38"/>
          <p:cNvGrpSpPr/>
          <p:nvPr/>
        </p:nvGrpSpPr>
        <p:grpSpPr>
          <a:xfrm>
            <a:off x="7092280" y="2739832"/>
            <a:ext cx="1512168" cy="1440160"/>
            <a:chOff x="7092280" y="2739832"/>
            <a:chExt cx="1512168" cy="1440160"/>
          </a:xfrm>
        </p:grpSpPr>
        <p:sp>
          <p:nvSpPr>
            <p:cNvPr id="52" name="Овал 51"/>
            <p:cNvSpPr/>
            <p:nvPr/>
          </p:nvSpPr>
          <p:spPr>
            <a:xfrm>
              <a:off x="7092280" y="2739832"/>
              <a:ext cx="1512168" cy="144016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 descr="https://pp.userapi.com/c623922/v623922883/251ea/XDFw4o5XUzo.jpg"/>
            <p:cNvPicPr>
              <a:picLocks noChangeAspect="1" noChangeArrowheads="1"/>
            </p:cNvPicPr>
            <p:nvPr/>
          </p:nvPicPr>
          <p:blipFill>
            <a:blip r:embed="rId7" cstate="print"/>
            <a:srcRect l="5689" r="8981"/>
            <a:stretch>
              <a:fillRect/>
            </a:stretch>
          </p:blipFill>
          <p:spPr bwMode="auto">
            <a:xfrm>
              <a:off x="7380312" y="2996952"/>
              <a:ext cx="936104" cy="934583"/>
            </a:xfrm>
            <a:prstGeom prst="rect">
              <a:avLst/>
            </a:prstGeom>
            <a:noFill/>
          </p:spPr>
        </p:pic>
      </p:grpSp>
      <p:grpSp>
        <p:nvGrpSpPr>
          <p:cNvPr id="41" name="Группа 40"/>
          <p:cNvGrpSpPr/>
          <p:nvPr/>
        </p:nvGrpSpPr>
        <p:grpSpPr>
          <a:xfrm>
            <a:off x="7164288" y="4827974"/>
            <a:ext cx="1512168" cy="1440160"/>
            <a:chOff x="7164288" y="4797152"/>
            <a:chExt cx="1512168" cy="1440160"/>
          </a:xfrm>
        </p:grpSpPr>
        <p:sp>
          <p:nvSpPr>
            <p:cNvPr id="54" name="Овал 53"/>
            <p:cNvSpPr/>
            <p:nvPr/>
          </p:nvSpPr>
          <p:spPr>
            <a:xfrm>
              <a:off x="7164288" y="4797152"/>
              <a:ext cx="1512168" cy="144016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49"/>
            <p:cNvGrpSpPr/>
            <p:nvPr/>
          </p:nvGrpSpPr>
          <p:grpSpPr>
            <a:xfrm>
              <a:off x="7257114" y="5249838"/>
              <a:ext cx="1271762" cy="556487"/>
              <a:chOff x="6108550" y="2204864"/>
              <a:chExt cx="1271762" cy="556487"/>
            </a:xfrm>
          </p:grpSpPr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28184" y="2204864"/>
                <a:ext cx="1152128" cy="556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6108550" y="2219722"/>
                <a:ext cx="10557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rgbClr val="006699"/>
                    </a:solidFill>
                    <a:latin typeface="Arial Narrow" pitchFamily="34" charset="0"/>
                  </a:rPr>
                  <a:t>ТОСЭР</a:t>
                </a:r>
                <a:endParaRPr lang="ru-RU" sz="2000" dirty="0">
                  <a:solidFill>
                    <a:srgbClr val="006699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4890854" y="4848522"/>
            <a:ext cx="1512168" cy="1440160"/>
            <a:chOff x="4890854" y="4817700"/>
            <a:chExt cx="1512168" cy="1440160"/>
          </a:xfrm>
        </p:grpSpPr>
        <p:sp>
          <p:nvSpPr>
            <p:cNvPr id="53" name="Овал 52"/>
            <p:cNvSpPr/>
            <p:nvPr/>
          </p:nvSpPr>
          <p:spPr>
            <a:xfrm>
              <a:off x="4890854" y="4817700"/>
              <a:ext cx="1512168" cy="144016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76056" y="5555142"/>
              <a:ext cx="1152128" cy="394228"/>
            </a:xfrm>
            <a:prstGeom prst="rect">
              <a:avLst/>
            </a:prstGeom>
            <a:solidFill>
              <a:srgbClr val="EDF2F7">
                <a:alpha val="47000"/>
              </a:srgbClr>
            </a:solidFill>
            <a:ln/>
          </p:spPr>
        </p:pic>
        <p:pic>
          <p:nvPicPr>
            <p:cNvPr id="29" name="Рисунок 28" descr="WKUc5nF1eDM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93486" y="5030448"/>
              <a:ext cx="414000" cy="576000"/>
            </a:xfrm>
            <a:prstGeom prst="rect">
              <a:avLst/>
            </a:prstGeom>
          </p:spPr>
        </p:pic>
        <p:pic>
          <p:nvPicPr>
            <p:cNvPr id="31" name="Рисунок 30" descr="Новый рисунок (2)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89430" y="5030448"/>
              <a:ext cx="454751" cy="559385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51520" y="1785005"/>
            <a:ext cx="4320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Основная предпосылка, обусловившая реализацию конкурса «SPLASH», - историческая. В городе Заречном высокая концентрация приборостроительных предприятий, обладающих материально-технической базой для реализации проектов. </a:t>
            </a:r>
            <a:endParaRPr lang="ru-RU" sz="120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С </a:t>
            </a:r>
            <a:r>
              <a:rPr lang="ru-RU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2012 года в Заречном функционирует Кластер интеграции технологий (управляющая компания - некоммерческое партнерство по содействию развития предприятий «Приборостроительный кластер Пензенской области»), объединяющий предприятия в сфере </a:t>
            </a:r>
            <a:r>
              <a:rPr lang="ru-RU" sz="12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приборо</a:t>
            </a:r>
            <a:r>
              <a:rPr lang="ru-RU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- и машиностроения. Предприятия достигли такого уровня развития, что готовы инвестировать в интересные и перспективные проекты</a:t>
            </a:r>
            <a:r>
              <a:rPr lang="ru-RU" sz="1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endParaRPr lang="ru-RU" sz="12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В городе действуют два Центра молодежного инновационного творчества, ориентированных на развитие инженерных навыков с детства</a:t>
            </a:r>
            <a:r>
              <a:rPr lang="ru-RU" sz="1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endParaRPr lang="ru-RU" sz="12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 Заречном создана система поддержки предпринимательства, позволяющая объединить усилия  при реализации </a:t>
            </a:r>
            <a:r>
              <a:rPr lang="ru-RU" sz="12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бизнес-проектов</a:t>
            </a:r>
            <a:r>
              <a:rPr lang="ru-RU" sz="1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– Администрация города, Ассоциация поддержки предпринимателей, МАУ «Бизнес-инкубатор «Импульс», Кластер интеграции технологий.</a:t>
            </a:r>
            <a:endParaRPr lang="ru-RU" sz="12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4659882" y="44624"/>
            <a:ext cx="448411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ИСХОДНАЯ СИТУАЦИЯ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499992" y="2287146"/>
            <a:ext cx="4644008" cy="43204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266598"/>
            <a:ext cx="21602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ФГУП ФНПЦ "ПО "Старт" </a:t>
            </a:r>
            <a:br>
              <a:rPr lang="ru-RU" sz="9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</a:b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им. М.В. Проценко» - крупный научно-производственный центр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91144" y="2235776"/>
            <a:ext cx="24528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Научно-исследовательский и конструкторский институт радиоэлектронной техники (НИКИРЭТ)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499992" y="4221088"/>
            <a:ext cx="4644008" cy="57606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60232" y="416962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ЦМИТы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. Обучение 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детей и молодежи конструированию, моделированию, </a:t>
            </a:r>
          </a:p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3D технологиям, программированию, микроэлектронике, робототехнике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9992" y="417999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Объединение предприятий в сфере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</a:b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машино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-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, приборостроения, обладающих производственной базой.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ПОТЕНЦИАЛЬНЫЕ ИНВЕСТОРЫ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499992" y="6323032"/>
            <a:ext cx="4644008" cy="57606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458986" y="6299894"/>
            <a:ext cx="2396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Система развития предпринимательства в г.Заречном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55798" y="6299894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Создание ТОСЭР – перспективы реализации  проектов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26328" b="6473"/>
          <a:stretch>
            <a:fillRect/>
          </a:stretch>
        </p:blipFill>
        <p:spPr bwMode="auto">
          <a:xfrm>
            <a:off x="0" y="1669986"/>
            <a:ext cx="9144000" cy="4608512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17500" dir="18900000" sx="89000" sy="89000" algn="bl" rotWithShape="0">
              <a:prstClr val="black">
                <a:alpha val="53000"/>
              </a:prstClr>
            </a:outerShdw>
            <a:softEdge rad="12700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0" y="4581128"/>
            <a:ext cx="9144000" cy="22768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6804248" y="3675846"/>
            <a:ext cx="1800000" cy="1800000"/>
            <a:chOff x="4860032" y="3675846"/>
            <a:chExt cx="1800000" cy="1800000"/>
          </a:xfrm>
        </p:grpSpPr>
        <p:sp>
          <p:nvSpPr>
            <p:cNvPr id="24" name="Овал 23"/>
            <p:cNvSpPr/>
            <p:nvPr/>
          </p:nvSpPr>
          <p:spPr>
            <a:xfrm>
              <a:off x="4860032" y="3675846"/>
              <a:ext cx="1800000" cy="180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3574"/>
            <a:stretch>
              <a:fillRect/>
            </a:stretch>
          </p:blipFill>
          <p:spPr bwMode="auto">
            <a:xfrm>
              <a:off x="4932220" y="4262184"/>
              <a:ext cx="1584176" cy="677545"/>
            </a:xfrm>
            <a:prstGeom prst="roundRect">
              <a:avLst>
                <a:gd name="adj" fmla="val 23038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27" name="Группа 26"/>
          <p:cNvGrpSpPr/>
          <p:nvPr/>
        </p:nvGrpSpPr>
        <p:grpSpPr>
          <a:xfrm>
            <a:off x="82282" y="3646567"/>
            <a:ext cx="1800000" cy="1800000"/>
            <a:chOff x="7092280" y="3675936"/>
            <a:chExt cx="1800000" cy="1800000"/>
          </a:xfrm>
        </p:grpSpPr>
        <p:sp>
          <p:nvSpPr>
            <p:cNvPr id="25" name="Овал 24"/>
            <p:cNvSpPr/>
            <p:nvPr/>
          </p:nvSpPr>
          <p:spPr>
            <a:xfrm>
              <a:off x="7092280" y="3675936"/>
              <a:ext cx="1800000" cy="180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CAA9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Новый рисунок (2)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4782" y="4053086"/>
              <a:ext cx="882228" cy="108522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411760" y="3686210"/>
            <a:ext cx="1800000" cy="1800000"/>
            <a:chOff x="467544" y="3686210"/>
            <a:chExt cx="1800000" cy="1800000"/>
          </a:xfrm>
        </p:grpSpPr>
        <p:sp>
          <p:nvSpPr>
            <p:cNvPr id="10" name="Овал 9"/>
            <p:cNvSpPr/>
            <p:nvPr/>
          </p:nvSpPr>
          <p:spPr>
            <a:xfrm>
              <a:off x="467544" y="3686210"/>
              <a:ext cx="1800000" cy="180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4334282"/>
              <a:ext cx="1584176" cy="542062"/>
            </a:xfrm>
            <a:prstGeom prst="rect">
              <a:avLst/>
            </a:prstGeom>
            <a:solidFill>
              <a:srgbClr val="EDF2F7">
                <a:alpha val="47000"/>
              </a:srgbClr>
            </a:solidFill>
            <a:ln/>
          </p:spPr>
        </p:pic>
      </p:grpSp>
      <p:sp>
        <p:nvSpPr>
          <p:cNvPr id="37" name="Прямоугольник 36"/>
          <p:cNvSpPr/>
          <p:nvPr/>
        </p:nvSpPr>
        <p:spPr>
          <a:xfrm>
            <a:off x="4584" y="5589240"/>
            <a:ext cx="9144000" cy="12687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2282" y="5638532"/>
            <a:ext cx="205172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1C6E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sz="1300" dirty="0">
                <a:solidFill>
                  <a:srgbClr val="1C6E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муниципалитета – </a:t>
            </a:r>
            <a:r>
              <a:rPr lang="ru-RU" sz="1300" dirty="0" smtClean="0">
                <a:solidFill>
                  <a:srgbClr val="1C6E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потребность в создании </a:t>
            </a:r>
            <a:r>
              <a:rPr lang="ru-RU" sz="1300" dirty="0">
                <a:solidFill>
                  <a:srgbClr val="1C6E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новых рабочих мест, </a:t>
            </a:r>
            <a:r>
              <a:rPr lang="ru-RU" sz="1300" dirty="0" smtClean="0">
                <a:solidFill>
                  <a:srgbClr val="1C6E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увеличении </a:t>
            </a:r>
            <a:r>
              <a:rPr lang="ru-RU" sz="1300" dirty="0">
                <a:solidFill>
                  <a:srgbClr val="1C6E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налоговых </a:t>
            </a:r>
            <a:r>
              <a:rPr lang="ru-RU" sz="1300" dirty="0" smtClean="0">
                <a:solidFill>
                  <a:srgbClr val="1C6E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поступлений</a:t>
            </a:r>
            <a:endParaRPr lang="ru-RU" sz="1300" dirty="0">
              <a:solidFill>
                <a:srgbClr val="1C6E5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3056" y="5661248"/>
            <a:ext cx="25922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авторов идей/проектов – технические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 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технологические, 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финансовые, маркетинговые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затруднения, поиск инвесторов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5661248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00518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1300" dirty="0" smtClean="0">
                <a:solidFill>
                  <a:srgbClr val="00518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отребность </a:t>
            </a:r>
            <a:r>
              <a:rPr lang="ru-RU" sz="1300" dirty="0" err="1" smtClean="0">
                <a:solidFill>
                  <a:srgbClr val="00518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бизнес-инкубатора</a:t>
            </a:r>
            <a:r>
              <a:rPr lang="ru-RU" sz="1300" dirty="0" smtClean="0">
                <a:solidFill>
                  <a:srgbClr val="00518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1300" dirty="0">
                <a:solidFill>
                  <a:srgbClr val="00518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резидентах с высокотехнологичными, быстроразвивающимися </a:t>
            </a:r>
            <a:r>
              <a:rPr lang="ru-RU" sz="1300" dirty="0" smtClean="0">
                <a:solidFill>
                  <a:srgbClr val="00518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проектами</a:t>
            </a:r>
            <a:endParaRPr lang="ru-RU" sz="1300" dirty="0">
              <a:solidFill>
                <a:srgbClr val="00518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0142" y="5640610"/>
            <a:ext cx="2448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ea typeface="Calibri"/>
                <a:cs typeface="Times New Roman"/>
              </a:rPr>
              <a:t>У предприятий</a:t>
            </a:r>
            <a:r>
              <a:rPr lang="ru-RU" sz="1400" dirty="0">
                <a:solidFill>
                  <a:srgbClr val="0070C0"/>
                </a:solidFill>
                <a:ea typeface="Calibri"/>
                <a:cs typeface="Times New Roman"/>
              </a:rPr>
              <a:t>, инвесторов – нехватка генераторов идей для развития предприятия на новых рынках и внедрения мировых </a:t>
            </a:r>
            <a:r>
              <a:rPr lang="ru-RU" sz="1400" dirty="0" smtClean="0">
                <a:solidFill>
                  <a:srgbClr val="0070C0"/>
                </a:solidFill>
                <a:ea typeface="Calibri"/>
                <a:cs typeface="Times New Roman"/>
              </a:rPr>
              <a:t>технологий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644008" y="3675936"/>
            <a:ext cx="1800000" cy="1810274"/>
            <a:chOff x="2699792" y="3717032"/>
            <a:chExt cx="1800000" cy="1810274"/>
          </a:xfrm>
        </p:grpSpPr>
        <p:sp>
          <p:nvSpPr>
            <p:cNvPr id="35" name="Овал 34"/>
            <p:cNvSpPr/>
            <p:nvPr/>
          </p:nvSpPr>
          <p:spPr>
            <a:xfrm>
              <a:off x="2699792" y="3717032"/>
              <a:ext cx="1800000" cy="1800000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234670" y="3970804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162572" y="4032538"/>
              <a:ext cx="648072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699792" y="3727078"/>
              <a:ext cx="1800000" cy="180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99792" y="3727306"/>
              <a:ext cx="1800000" cy="1800000"/>
            </a:xfrm>
            <a:prstGeom prst="ellipse">
              <a:avLst/>
            </a:prstGeom>
            <a:ln>
              <a:noFill/>
            </a:ln>
            <a:effectLst>
              <a:softEdge rad="31750"/>
            </a:effectLst>
          </p:spPr>
        </p:pic>
      </p:grp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24" y="-1963"/>
            <a:ext cx="4630984" cy="16307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46" name="Прямоугольник 45"/>
          <p:cNvSpPr/>
          <p:nvPr/>
        </p:nvSpPr>
        <p:spPr>
          <a:xfrm>
            <a:off x="0" y="0"/>
            <a:ext cx="4644008" cy="1628800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4659882" y="260648"/>
            <a:ext cx="448411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ИСХОДНАЯ СИТУАЦИЯ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85726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Проблемы, </a:t>
            </a:r>
            <a:br>
              <a:rPr lang="ru-RU" dirty="0" smtClean="0">
                <a:latin typeface="Century Gothic" pitchFamily="34" charset="0"/>
              </a:rPr>
            </a:br>
            <a:r>
              <a:rPr lang="ru-RU" dirty="0" smtClean="0">
                <a:latin typeface="Century Gothic" pitchFamily="34" charset="0"/>
              </a:rPr>
              <a:t>решаемые практикой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Мисси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81275"/>
            <a:ext cx="8460432" cy="4312021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24" y="-1963"/>
            <a:ext cx="4630984" cy="16307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4644008" cy="1772816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220072" y="188640"/>
            <a:ext cx="30963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РЕШЕНИЕ</a:t>
            </a:r>
            <a:endParaRPr lang="ru-RU" sz="3600" dirty="0">
              <a:solidFill>
                <a:srgbClr val="C00000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16016" y="1340768"/>
            <a:ext cx="3600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SPLASH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008" y="83671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Конкурс </a:t>
            </a:r>
            <a:r>
              <a:rPr lang="ru-RU" dirty="0" err="1" smtClean="0">
                <a:latin typeface="Century Gothic" pitchFamily="34" charset="0"/>
              </a:rPr>
              <a:t>бизнес-идей</a:t>
            </a:r>
            <a:r>
              <a:rPr lang="ru-RU" dirty="0" smtClean="0">
                <a:latin typeface="Century Gothic" pitchFamily="34" charset="0"/>
              </a:rPr>
              <a:t> в области приборостроения </a:t>
            </a:r>
            <a:endParaRPr lang="ru-RU" dirty="0"/>
          </a:p>
        </p:txBody>
      </p:sp>
      <p:pic>
        <p:nvPicPr>
          <p:cNvPr id="10" name="Рисунок 9" descr="шестеренки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tretch>
            <a:fillRect/>
          </a:stretch>
        </p:blipFill>
        <p:spPr>
          <a:xfrm>
            <a:off x="1475656" y="2636912"/>
            <a:ext cx="848932" cy="10690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339752" y="3140968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Новый рисуно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4509120"/>
            <a:ext cx="1224136" cy="122413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0466" y="335699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448839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Новый рисунок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3706668"/>
            <a:ext cx="1008112" cy="1008112"/>
          </a:xfrm>
          <a:prstGeom prst="rect">
            <a:avLst/>
          </a:prstGeom>
        </p:spPr>
      </p:pic>
      <p:pic>
        <p:nvPicPr>
          <p:cNvPr id="20" name="Рисунок 19" descr="Этапы 1111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872" y="1340768"/>
            <a:ext cx="8409600" cy="50852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24" y="-1963"/>
            <a:ext cx="4630984" cy="155875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644008" cy="1556792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92080" y="188640"/>
            <a:ext cx="30963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РЕШЕНИЕ</a:t>
            </a:r>
            <a:endParaRPr lang="ru-RU" sz="3600" dirty="0">
              <a:solidFill>
                <a:srgbClr val="C00000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16016" y="980818"/>
            <a:ext cx="3600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SPLASH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76479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Этапы проведения конкурса</a:t>
            </a:r>
            <a:endParaRPr lang="ru-RU" dirty="0"/>
          </a:p>
        </p:txBody>
      </p:sp>
      <p:pic>
        <p:nvPicPr>
          <p:cNvPr id="13" name="Рисунок 12" descr="шестеренки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tretch>
            <a:fillRect/>
          </a:stretch>
        </p:blipFill>
        <p:spPr>
          <a:xfrm>
            <a:off x="6084168" y="2636912"/>
            <a:ext cx="648072" cy="81612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6732240" y="285293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7510" y="4622314"/>
            <a:ext cx="864096" cy="67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5085184"/>
            <a:ext cx="504056" cy="65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Новый рисунок.bmp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6209928"/>
            <a:ext cx="648072" cy="648072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3501008"/>
            <a:ext cx="14605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9244" y="209176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 descr="40005482.46pdnobv9i.W665.jpg"/>
          <p:cNvPicPr>
            <a:picLocks noChangeAspect="1"/>
          </p:cNvPicPr>
          <p:nvPr/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2699792" y="5733256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Поддержк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496" y="2032226"/>
            <a:ext cx="8892000" cy="370103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1916832"/>
            <a:ext cx="57606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06818"/>
            <a:ext cx="1584176" cy="54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Новый рисунок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213" y="2750106"/>
            <a:ext cx="629940" cy="77488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43140" y="189766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400" dirty="0" smtClean="0">
                <a:solidFill>
                  <a:srgbClr val="214171"/>
                </a:solidFill>
                <a:latin typeface="Century Gothic" pitchFamily="34" charset="0"/>
              </a:rPr>
              <a:t>Поддержка МАУ </a:t>
            </a:r>
          </a:p>
          <a:p>
            <a:pPr marL="0" lvl="1"/>
            <a:r>
              <a:rPr lang="ru-RU" sz="1400" dirty="0" smtClean="0">
                <a:solidFill>
                  <a:srgbClr val="214171"/>
                </a:solidFill>
                <a:latin typeface="Century Gothic" pitchFamily="34" charset="0"/>
              </a:rPr>
              <a:t>«</a:t>
            </a:r>
            <a:r>
              <a:rPr lang="ru-RU" sz="1400" dirty="0" err="1" smtClean="0">
                <a:solidFill>
                  <a:srgbClr val="214171"/>
                </a:solidFill>
                <a:latin typeface="Century Gothic" pitchFamily="34" charset="0"/>
              </a:rPr>
              <a:t>Бизнес-инкбатор</a:t>
            </a:r>
            <a:r>
              <a:rPr lang="ru-RU" sz="1400" dirty="0" smtClean="0">
                <a:solidFill>
                  <a:srgbClr val="214171"/>
                </a:solidFill>
                <a:latin typeface="Century Gothic" pitchFamily="34" charset="0"/>
              </a:rPr>
              <a:t> «Импульс»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708" y="4479146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400" dirty="0" smtClean="0">
                <a:solidFill>
                  <a:srgbClr val="C00000"/>
                </a:solidFill>
                <a:latin typeface="Century Gothic" pitchFamily="34" charset="0"/>
              </a:rPr>
              <a:t>Инвестиционная</a:t>
            </a:r>
            <a:r>
              <a:rPr lang="ru-RU" sz="1600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Century Gothic" pitchFamily="34" charset="0"/>
              </a:rPr>
              <a:t>поддержка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18648" y="2957419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400" dirty="0" smtClean="0">
                <a:solidFill>
                  <a:srgbClr val="357753"/>
                </a:solidFill>
                <a:latin typeface="Century Gothic" pitchFamily="34" charset="0"/>
              </a:rPr>
              <a:t>Поддержка Администрацией </a:t>
            </a:r>
          </a:p>
          <a:p>
            <a:pPr marL="0" lvl="1"/>
            <a:r>
              <a:rPr lang="ru-RU" sz="1400" dirty="0" smtClean="0">
                <a:solidFill>
                  <a:srgbClr val="357753"/>
                </a:solidFill>
                <a:latin typeface="Century Gothic" pitchFamily="34" charset="0"/>
              </a:rPr>
              <a:t>г. Заречного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24" y="-1963"/>
            <a:ext cx="4630984" cy="16307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4644008" cy="1772816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292080" y="188640"/>
            <a:ext cx="30963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РЕШЕНИЕ</a:t>
            </a:r>
            <a:endParaRPr lang="ru-RU" sz="3600" dirty="0">
              <a:solidFill>
                <a:srgbClr val="C00000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716016" y="1196752"/>
            <a:ext cx="3600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SPLASH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6564" y="74424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Формы поддержки проектов, представленных на</a:t>
            </a:r>
            <a:endParaRPr lang="ru-RU" dirty="0"/>
          </a:p>
        </p:txBody>
      </p:sp>
      <p:pic>
        <p:nvPicPr>
          <p:cNvPr id="15" name="Рисунок 14" descr="Инвестици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5630336"/>
            <a:ext cx="1152128" cy="106807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195736" y="3429000"/>
            <a:ext cx="1152128" cy="1080120"/>
            <a:chOff x="432496" y="2457848"/>
            <a:chExt cx="1547216" cy="1547216"/>
          </a:xfrm>
        </p:grpSpPr>
        <p:sp>
          <p:nvSpPr>
            <p:cNvPr id="17" name="Прямоугольник 16"/>
            <p:cNvSpPr/>
            <p:nvPr/>
          </p:nvSpPr>
          <p:spPr>
            <a:xfrm rot="2700000">
              <a:off x="962071" y="2673813"/>
              <a:ext cx="50400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432496" y="2457848"/>
              <a:ext cx="1547216" cy="1547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86916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Скругленный прямоугольник 65"/>
          <p:cNvSpPr/>
          <p:nvPr/>
        </p:nvSpPr>
        <p:spPr>
          <a:xfrm>
            <a:off x="4644008" y="0"/>
            <a:ext cx="3888432" cy="2016224"/>
          </a:xfrm>
          <a:prstGeom prst="roundRect">
            <a:avLst>
              <a:gd name="adj" fmla="val 39583"/>
            </a:avLst>
          </a:prstGeom>
          <a:solidFill>
            <a:srgbClr val="FFFFFF">
              <a:alpha val="78039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106352" y="2256324"/>
            <a:ext cx="0" cy="40320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0" y="3007316"/>
            <a:ext cx="2106352" cy="576064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24" y="-1963"/>
            <a:ext cx="4342952" cy="148674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644008" cy="1484784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38200" y="300731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entury Gothic" pitchFamily="34" charset="0"/>
              </a:rPr>
              <a:t>2015</a:t>
            </a:r>
            <a:endParaRPr lang="ru-RU" sz="32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41" name="Овал 40"/>
          <p:cNvSpPr>
            <a:spLocks noChangeAspect="1"/>
          </p:cNvSpPr>
          <p:nvPr/>
        </p:nvSpPr>
        <p:spPr>
          <a:xfrm>
            <a:off x="2466392" y="2914760"/>
            <a:ext cx="936104" cy="9361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>
            <a:spLocks noChangeAspect="1"/>
          </p:cNvSpPr>
          <p:nvPr/>
        </p:nvSpPr>
        <p:spPr>
          <a:xfrm>
            <a:off x="2466392" y="4128532"/>
            <a:ext cx="936104" cy="9361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2476756" y="5417125"/>
            <a:ext cx="936104" cy="9361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579496" y="2842752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Century Gothic" pitchFamily="34" charset="0"/>
              </a:rPr>
              <a:t>4</a:t>
            </a:r>
            <a:endParaRPr lang="ru-RU" sz="6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4303460"/>
            <a:ext cx="2106352" cy="576064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738200" y="427263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2CAA92"/>
                </a:solidFill>
                <a:latin typeface="Century Gothic" pitchFamily="34" charset="0"/>
              </a:rPr>
              <a:t>2016</a:t>
            </a:r>
            <a:endParaRPr lang="ru-RU" sz="3200" dirty="0">
              <a:solidFill>
                <a:srgbClr val="2CAA92"/>
              </a:solidFill>
              <a:latin typeface="Century Gothic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5599604"/>
            <a:ext cx="2106352" cy="576064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66192" y="559960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entury Gothic" pitchFamily="34" charset="0"/>
              </a:rPr>
              <a:t>2017</a:t>
            </a:r>
            <a:endParaRPr lang="ru-RU" sz="32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0044" y="4066888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2CAA92"/>
                </a:solidFill>
                <a:latin typeface="Century Gothic" pitchFamily="34" charset="0"/>
              </a:rPr>
              <a:t>5</a:t>
            </a:r>
            <a:endParaRPr lang="ru-RU" sz="6000" dirty="0">
              <a:solidFill>
                <a:srgbClr val="2CAA92"/>
              </a:solidFill>
              <a:latin typeface="Century Gothic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1504" y="5376029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78B4"/>
                </a:solidFill>
                <a:latin typeface="Century Gothic" pitchFamily="34" charset="0"/>
              </a:rPr>
              <a:t>7</a:t>
            </a:r>
            <a:endParaRPr lang="ru-RU" sz="6000" dirty="0">
              <a:solidFill>
                <a:srgbClr val="0078B4"/>
              </a:solidFill>
              <a:latin typeface="Century Gothic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rot="16200000">
            <a:off x="2371304" y="3277356"/>
            <a:ext cx="0" cy="180000"/>
          </a:xfrm>
          <a:prstGeom prst="straightConnector1">
            <a:avLst/>
          </a:prstGeom>
          <a:ln w="28575" cap="rnd">
            <a:solidFill>
              <a:srgbClr val="C00000"/>
            </a:solidFill>
            <a:prstDash val="sysDot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>
            <a:off x="2296626" y="4411492"/>
            <a:ext cx="0" cy="360000"/>
          </a:xfrm>
          <a:prstGeom prst="straightConnector1">
            <a:avLst/>
          </a:prstGeom>
          <a:ln w="28575" cap="rnd">
            <a:solidFill>
              <a:srgbClr val="2CAA92"/>
            </a:solidFill>
            <a:prstDash val="sysDot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>
            <a:off x="2296626" y="5707636"/>
            <a:ext cx="0" cy="360000"/>
          </a:xfrm>
          <a:prstGeom prst="straightConnector1">
            <a:avLst/>
          </a:prstGeom>
          <a:ln w="28575" cap="rnd">
            <a:solidFill>
              <a:srgbClr val="0078B4"/>
            </a:solidFill>
            <a:prstDash val="sysDot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Арка 53"/>
          <p:cNvSpPr>
            <a:spLocks noChangeAspect="1"/>
          </p:cNvSpPr>
          <p:nvPr/>
        </p:nvSpPr>
        <p:spPr>
          <a:xfrm rot="2429361">
            <a:off x="2469804" y="2883848"/>
            <a:ext cx="1008112" cy="936104"/>
          </a:xfrm>
          <a:prstGeom prst="blockArc">
            <a:avLst>
              <a:gd name="adj1" fmla="val 11632078"/>
              <a:gd name="adj2" fmla="val 20226116"/>
              <a:gd name="adj3" fmla="val 13330"/>
            </a:avLst>
          </a:prstGeom>
          <a:solidFill>
            <a:srgbClr val="C000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Арка 55"/>
          <p:cNvSpPr>
            <a:spLocks/>
          </p:cNvSpPr>
          <p:nvPr/>
        </p:nvSpPr>
        <p:spPr>
          <a:xfrm rot="2429361">
            <a:off x="2425161" y="4099028"/>
            <a:ext cx="1008000" cy="1008000"/>
          </a:xfrm>
          <a:prstGeom prst="blockArc">
            <a:avLst>
              <a:gd name="adj1" fmla="val 11632078"/>
              <a:gd name="adj2" fmla="val 1273977"/>
              <a:gd name="adj3" fmla="val 11818"/>
            </a:avLst>
          </a:prstGeom>
          <a:solidFill>
            <a:srgbClr val="2CAA9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Арка 56"/>
          <p:cNvSpPr>
            <a:spLocks/>
          </p:cNvSpPr>
          <p:nvPr/>
        </p:nvSpPr>
        <p:spPr>
          <a:xfrm rot="2429361">
            <a:off x="2446561" y="5382795"/>
            <a:ext cx="1008000" cy="1008000"/>
          </a:xfrm>
          <a:prstGeom prst="blockArc">
            <a:avLst>
              <a:gd name="adj1" fmla="val 10578127"/>
              <a:gd name="adj2" fmla="val 3546386"/>
              <a:gd name="adj3" fmla="val 11763"/>
            </a:avLst>
          </a:prstGeom>
          <a:solidFill>
            <a:srgbClr val="0078B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 descr="icon_4.png"/>
          <p:cNvPicPr>
            <a:picLocks noChangeAspect="1"/>
          </p:cNvPicPr>
          <p:nvPr/>
        </p:nvPicPr>
        <p:blipFill>
          <a:blip r:embed="rId4" cstate="print"/>
          <a:srcRect l="2405" t="2043" r="6731" b="1530"/>
          <a:stretch>
            <a:fillRect/>
          </a:stretch>
        </p:blipFill>
        <p:spPr>
          <a:xfrm>
            <a:off x="1993248" y="3243888"/>
            <a:ext cx="257120" cy="2571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1" name="Рисунок 60" descr="icon_4.png"/>
          <p:cNvPicPr>
            <a:picLocks noChangeAspect="1"/>
          </p:cNvPicPr>
          <p:nvPr/>
        </p:nvPicPr>
        <p:blipFill>
          <a:blip r:embed="rId4" cstate="print"/>
          <a:srcRect l="2405" t="2043" r="6731" b="1530"/>
          <a:stretch>
            <a:fillRect/>
          </a:stretch>
        </p:blipFill>
        <p:spPr>
          <a:xfrm>
            <a:off x="1982974" y="4468114"/>
            <a:ext cx="257120" cy="2571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2" name="Рисунок 61" descr="icon_4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29395"/>
              </a:clrFrom>
              <a:clrTo>
                <a:srgbClr val="929395">
                  <a:alpha val="0"/>
                </a:srgbClr>
              </a:clrTo>
            </a:clrChange>
          </a:blip>
          <a:srcRect l="2405" t="2043" r="6731" b="1530"/>
          <a:stretch>
            <a:fillRect/>
          </a:stretch>
        </p:blipFill>
        <p:spPr>
          <a:xfrm>
            <a:off x="1982974" y="5764258"/>
            <a:ext cx="257120" cy="257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1" name="TextBox 20"/>
          <p:cNvSpPr txBox="1"/>
          <p:nvPr/>
        </p:nvSpPr>
        <p:spPr>
          <a:xfrm>
            <a:off x="666192" y="6309320"/>
            <a:ext cx="844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годы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1721266"/>
            <a:ext cx="2051720" cy="720080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496" y="170080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Century Gothic" pitchFamily="34" charset="0"/>
              </a:rPr>
              <a:t>СЕЗОНЫ КОНКУРСА</a:t>
            </a:r>
            <a:endParaRPr lang="ru-RU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68301" y="3212976"/>
            <a:ext cx="359910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152400" dir="3600000" sx="97000" sy="97000" algn="tl" rotWithShape="0">
              <a:prstClr val="black">
                <a:alpha val="48000"/>
              </a:prstClr>
            </a:outerShdw>
          </a:effectLst>
        </p:spPr>
      </p:pic>
      <p:sp>
        <p:nvSpPr>
          <p:cNvPr id="67" name="Прямоугольник 66"/>
          <p:cNvSpPr/>
          <p:nvPr/>
        </p:nvSpPr>
        <p:spPr>
          <a:xfrm>
            <a:off x="4572000" y="2996952"/>
            <a:ext cx="3312368" cy="504056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4582274" y="314096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Century Gothic" pitchFamily="34" charset="0"/>
              </a:rPr>
              <a:t>Заречный</a:t>
            </a:r>
            <a:endParaRPr lang="ru-RU" sz="2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582274" y="441656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  <a:latin typeface="Century Gothic" pitchFamily="34" charset="0"/>
              </a:rPr>
              <a:t>Курск</a:t>
            </a:r>
            <a:endParaRPr lang="ru-RU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82274" y="577537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8B4"/>
                </a:solidFill>
                <a:latin typeface="Century Gothic" pitchFamily="34" charset="0"/>
              </a:rPr>
              <a:t>Омск</a:t>
            </a:r>
            <a:endParaRPr lang="ru-RU" sz="2000" dirty="0">
              <a:solidFill>
                <a:srgbClr val="0078B4"/>
              </a:solidFill>
              <a:latin typeface="Century Gothic" pitchFamily="34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4129588" y="2277320"/>
            <a:ext cx="0" cy="40320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6200000">
            <a:off x="4474266" y="3186890"/>
            <a:ext cx="0" cy="360000"/>
          </a:xfrm>
          <a:prstGeom prst="straightConnector1">
            <a:avLst/>
          </a:prstGeom>
          <a:ln w="28575" cap="rnd">
            <a:solidFill>
              <a:srgbClr val="C00000"/>
            </a:solidFill>
            <a:prstDash val="sysDot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16200000">
            <a:off x="4422822" y="3866071"/>
            <a:ext cx="0" cy="360000"/>
          </a:xfrm>
          <a:prstGeom prst="straightConnector1">
            <a:avLst/>
          </a:prstGeom>
          <a:ln w="28575" cap="rnd">
            <a:solidFill>
              <a:srgbClr val="002060"/>
            </a:solidFill>
            <a:prstDash val="sysDot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16200000">
            <a:off x="4402234" y="5821300"/>
            <a:ext cx="0" cy="360000"/>
          </a:xfrm>
          <a:prstGeom prst="straightConnector1">
            <a:avLst/>
          </a:prstGeom>
          <a:ln w="28575" cap="rnd">
            <a:solidFill>
              <a:srgbClr val="0078B4"/>
            </a:solidFill>
            <a:prstDash val="sysDot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Рисунок 75" descr="icon_4.png"/>
          <p:cNvPicPr>
            <a:picLocks noChangeAspect="1"/>
          </p:cNvPicPr>
          <p:nvPr/>
        </p:nvPicPr>
        <p:blipFill>
          <a:blip r:embed="rId4" cstate="print"/>
          <a:srcRect l="2405" t="2043" r="6731" b="1530"/>
          <a:stretch>
            <a:fillRect/>
          </a:stretch>
        </p:blipFill>
        <p:spPr>
          <a:xfrm>
            <a:off x="4006210" y="3243422"/>
            <a:ext cx="257120" cy="2571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8" name="Рисунок 77" descr="icon_4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29395"/>
              </a:clrFrom>
              <a:clrTo>
                <a:srgbClr val="929395">
                  <a:alpha val="0"/>
                </a:srgbClr>
              </a:clrTo>
            </a:clrChange>
          </a:blip>
          <a:srcRect l="2405" t="2043" r="6731" b="1530"/>
          <a:stretch>
            <a:fillRect/>
          </a:stretch>
        </p:blipFill>
        <p:spPr>
          <a:xfrm>
            <a:off x="4006210" y="5877922"/>
            <a:ext cx="257120" cy="2571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9" name="Рисунок 78" descr="icon_4.png"/>
          <p:cNvPicPr>
            <a:picLocks noChangeAspect="1"/>
          </p:cNvPicPr>
          <p:nvPr/>
        </p:nvPicPr>
        <p:blipFill>
          <a:blip r:embed="rId4" cstate="print"/>
          <a:srcRect l="2405" t="2043" r="6731" b="1530"/>
          <a:stretch>
            <a:fillRect/>
          </a:stretch>
        </p:blipFill>
        <p:spPr>
          <a:xfrm>
            <a:off x="3995936" y="3922782"/>
            <a:ext cx="257120" cy="257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0" name="TextBox 79"/>
          <p:cNvSpPr txBox="1"/>
          <p:nvPr/>
        </p:nvSpPr>
        <p:spPr>
          <a:xfrm>
            <a:off x="4582274" y="382097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entury Gothic" pitchFamily="34" charset="0"/>
              </a:rPr>
              <a:t>Пенза</a:t>
            </a:r>
            <a:endParaRPr lang="ru-RU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72000" y="511712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CAA92"/>
                </a:solidFill>
                <a:latin typeface="Century Gothic" pitchFamily="34" charset="0"/>
              </a:rPr>
              <a:t>Самара</a:t>
            </a:r>
            <a:endParaRPr lang="ru-RU" sz="2000" dirty="0">
              <a:solidFill>
                <a:srgbClr val="2CAA92"/>
              </a:solidFill>
              <a:latin typeface="Century Gothic" pitchFamily="34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rot="16200000">
            <a:off x="4474266" y="4473966"/>
            <a:ext cx="0" cy="360000"/>
          </a:xfrm>
          <a:prstGeom prst="straightConnector1">
            <a:avLst/>
          </a:prstGeom>
          <a:ln w="28575" cap="rnd">
            <a:solidFill>
              <a:srgbClr val="00B0F0"/>
            </a:solidFill>
            <a:prstDash val="sysDot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16200000">
            <a:off x="4422822" y="5153147"/>
            <a:ext cx="0" cy="360000"/>
          </a:xfrm>
          <a:prstGeom prst="straightConnector1">
            <a:avLst/>
          </a:prstGeom>
          <a:ln w="28575" cap="rnd">
            <a:solidFill>
              <a:srgbClr val="2CAA92"/>
            </a:solidFill>
            <a:prstDash val="sysDot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Рисунок 83" descr="icon_4.png"/>
          <p:cNvPicPr>
            <a:picLocks noChangeAspect="1"/>
          </p:cNvPicPr>
          <p:nvPr/>
        </p:nvPicPr>
        <p:blipFill>
          <a:blip r:embed="rId4" cstate="print"/>
          <a:srcRect l="2405" t="2043" r="6731" b="1530"/>
          <a:stretch>
            <a:fillRect/>
          </a:stretch>
        </p:blipFill>
        <p:spPr>
          <a:xfrm>
            <a:off x="4006210" y="4530498"/>
            <a:ext cx="257120" cy="2571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5" name="Рисунок 84" descr="icon_4.png"/>
          <p:cNvPicPr>
            <a:picLocks noChangeAspect="1"/>
          </p:cNvPicPr>
          <p:nvPr/>
        </p:nvPicPr>
        <p:blipFill>
          <a:blip r:embed="rId4" cstate="print"/>
          <a:srcRect l="2405" t="2043" r="6731" b="1530"/>
          <a:stretch>
            <a:fillRect/>
          </a:stretch>
        </p:blipFill>
        <p:spPr>
          <a:xfrm>
            <a:off x="3995936" y="5209858"/>
            <a:ext cx="257120" cy="257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6" name="Прямоугольник 85"/>
          <p:cNvSpPr/>
          <p:nvPr/>
        </p:nvSpPr>
        <p:spPr>
          <a:xfrm>
            <a:off x="2195736" y="1721266"/>
            <a:ext cx="1872208" cy="720080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2195736" y="172135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entury Gothic" pitchFamily="34" charset="0"/>
              </a:rPr>
              <a:t>КОЛИЧЕСТВО</a:t>
            </a:r>
            <a:r>
              <a:rPr lang="ru-RU" sz="2000" dirty="0" smtClean="0">
                <a:solidFill>
                  <a:srgbClr val="0078B4"/>
                </a:solidFill>
                <a:latin typeface="Century Gothic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entury Gothic" pitchFamily="34" charset="0"/>
              </a:rPr>
              <a:t>ПРОЕКТОВ</a:t>
            </a:r>
            <a:endParaRPr lang="ru-RU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160590" y="1721266"/>
            <a:ext cx="3888432" cy="720080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4355976" y="1814002"/>
            <a:ext cx="349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entury Gothic" pitchFamily="34" charset="0"/>
              </a:rPr>
              <a:t>ГЕОГРАФИЯ ПРОЕКТОВ</a:t>
            </a:r>
            <a:endParaRPr lang="ru-RU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9" name="Рисунок 88" descr="Рисунок2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4365" y="4437112"/>
            <a:ext cx="230564" cy="279057"/>
          </a:xfrm>
          <a:prstGeom prst="rect">
            <a:avLst/>
          </a:prstGeom>
        </p:spPr>
      </p:pic>
      <p:pic>
        <p:nvPicPr>
          <p:cNvPr id="90" name="Рисунок 89" descr="Рисунок2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7817" y="4365104"/>
            <a:ext cx="230564" cy="279057"/>
          </a:xfrm>
          <a:prstGeom prst="rect">
            <a:avLst/>
          </a:prstGeom>
        </p:spPr>
      </p:pic>
      <p:pic>
        <p:nvPicPr>
          <p:cNvPr id="91" name="Рисунок 90" descr="Рисунок2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4051" y="4282822"/>
            <a:ext cx="230564" cy="279057"/>
          </a:xfrm>
          <a:prstGeom prst="rect">
            <a:avLst/>
          </a:prstGeom>
        </p:spPr>
      </p:pic>
      <p:pic>
        <p:nvPicPr>
          <p:cNvPr id="92" name="Рисунок 91" descr="Рисунок2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2985" y="4673684"/>
            <a:ext cx="230564" cy="279057"/>
          </a:xfrm>
          <a:prstGeom prst="rect">
            <a:avLst/>
          </a:prstGeom>
        </p:spPr>
      </p:pic>
      <p:pic>
        <p:nvPicPr>
          <p:cNvPr id="93" name="Рисунок 92" descr="Рисунок2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4405" y="4550216"/>
            <a:ext cx="230564" cy="279057"/>
          </a:xfrm>
          <a:prstGeom prst="rect">
            <a:avLst/>
          </a:prstGeom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5147974" y="96174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РЕЗУЛЬТАТЫ</a:t>
            </a:r>
            <a:endParaRPr lang="ru-RU" sz="3600" dirty="0">
              <a:solidFill>
                <a:srgbClr val="C00000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>
            <a:off x="4839484" y="672238"/>
            <a:ext cx="3600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SPLASH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1" grpId="0" animBg="1"/>
      <p:bldP spid="42" grpId="0" animBg="1"/>
      <p:bldP spid="43" grpId="0" animBg="1"/>
      <p:bldP spid="38" grpId="0"/>
      <p:bldP spid="39" grpId="0"/>
      <p:bldP spid="48" grpId="0"/>
      <p:bldP spid="49" grpId="0"/>
      <p:bldP spid="54" grpId="0" animBg="1"/>
      <p:bldP spid="56" grpId="0" animBg="1"/>
      <p:bldP spid="57" grpId="0" animBg="1"/>
      <p:bldP spid="69" grpId="0"/>
      <p:bldP spid="70" grpId="0"/>
      <p:bldP spid="71" grpId="0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4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Прямая со стрелкой 81"/>
          <p:cNvCxnSpPr/>
          <p:nvPr/>
        </p:nvCxnSpPr>
        <p:spPr>
          <a:xfrm rot="10800000">
            <a:off x="6927716" y="2384634"/>
            <a:ext cx="0" cy="4140000"/>
          </a:xfrm>
          <a:prstGeom prst="straightConnector1">
            <a:avLst/>
          </a:prstGeom>
          <a:ln w="28575" cap="rnd">
            <a:solidFill>
              <a:srgbClr val="2CAA92"/>
            </a:solidFill>
            <a:prstDash val="sysDot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Овал 135"/>
          <p:cNvSpPr>
            <a:spLocks noChangeAspect="1"/>
          </p:cNvSpPr>
          <p:nvPr/>
        </p:nvSpPr>
        <p:spPr>
          <a:xfrm>
            <a:off x="6433934" y="2472258"/>
            <a:ext cx="936104" cy="9361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 стрелкой 63"/>
          <p:cNvCxnSpPr/>
          <p:nvPr/>
        </p:nvCxnSpPr>
        <p:spPr>
          <a:xfrm rot="10800000">
            <a:off x="5950882" y="2565253"/>
            <a:ext cx="0" cy="3960000"/>
          </a:xfrm>
          <a:prstGeom prst="straightConnector1">
            <a:avLst/>
          </a:prstGeom>
          <a:ln w="28575" cap="rnd">
            <a:solidFill>
              <a:srgbClr val="C00000"/>
            </a:solidFill>
            <a:prstDash val="sysDot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Овал 133"/>
          <p:cNvSpPr>
            <a:spLocks noChangeAspect="1"/>
          </p:cNvSpPr>
          <p:nvPr/>
        </p:nvSpPr>
        <p:spPr>
          <a:xfrm>
            <a:off x="5436096" y="2472258"/>
            <a:ext cx="936104" cy="9361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 стрелкой 92"/>
          <p:cNvCxnSpPr/>
          <p:nvPr/>
        </p:nvCxnSpPr>
        <p:spPr>
          <a:xfrm rot="10800000">
            <a:off x="8511712" y="2430998"/>
            <a:ext cx="0" cy="4104000"/>
          </a:xfrm>
          <a:prstGeom prst="straightConnector1">
            <a:avLst/>
          </a:prstGeom>
          <a:ln w="28575" cap="rnd">
            <a:solidFill>
              <a:srgbClr val="002060"/>
            </a:solidFill>
            <a:prstDash val="sysDot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0" y="2189004"/>
            <a:ext cx="467544" cy="3157988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13164" y="2143040"/>
            <a:ext cx="0" cy="45000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 descr="icon_4.png"/>
          <p:cNvPicPr>
            <a:picLocks noChangeAspect="1"/>
          </p:cNvPicPr>
          <p:nvPr/>
        </p:nvPicPr>
        <p:blipFill>
          <a:blip r:embed="rId4" cstate="print"/>
          <a:srcRect l="2405" t="2043" r="6731" b="1530"/>
          <a:stretch>
            <a:fillRect/>
          </a:stretch>
        </p:blipFill>
        <p:spPr>
          <a:xfrm>
            <a:off x="179512" y="3377450"/>
            <a:ext cx="257120" cy="2571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2" name="Рисунок 61" descr="icon_4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29395"/>
              </a:clrFrom>
              <a:clrTo>
                <a:srgbClr val="929395">
                  <a:alpha val="0"/>
                </a:srgbClr>
              </a:clrTo>
            </a:clrChange>
          </a:blip>
          <a:srcRect l="2405" t="2043" r="6731" b="1530"/>
          <a:stretch>
            <a:fillRect/>
          </a:stretch>
        </p:blipFill>
        <p:spPr>
          <a:xfrm>
            <a:off x="179512" y="4378191"/>
            <a:ext cx="257120" cy="257120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35" name="Прямая со стрелкой 34"/>
          <p:cNvCxnSpPr/>
          <p:nvPr/>
        </p:nvCxnSpPr>
        <p:spPr>
          <a:xfrm rot="5400000">
            <a:off x="4734496" y="-1999360"/>
            <a:ext cx="0" cy="86040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 descr="icon_4.png"/>
          <p:cNvPicPr>
            <a:picLocks noChangeAspect="1"/>
          </p:cNvPicPr>
          <p:nvPr/>
        </p:nvPicPr>
        <p:blipFill>
          <a:blip r:embed="rId4" cstate="print"/>
          <a:srcRect l="2405" t="2043" r="6731" b="1530"/>
          <a:stretch>
            <a:fillRect/>
          </a:stretch>
        </p:blipFill>
        <p:spPr>
          <a:xfrm rot="5400000">
            <a:off x="7585972" y="2163858"/>
            <a:ext cx="257120" cy="2571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7" name="Рисунок 36" descr="icon_4.png"/>
          <p:cNvPicPr>
            <a:picLocks noChangeAspect="1"/>
          </p:cNvPicPr>
          <p:nvPr/>
        </p:nvPicPr>
        <p:blipFill>
          <a:blip r:embed="rId4" cstate="print"/>
          <a:srcRect l="2405" t="2043" r="6731" b="1530"/>
          <a:stretch>
            <a:fillRect/>
          </a:stretch>
        </p:blipFill>
        <p:spPr>
          <a:xfrm rot="5400000">
            <a:off x="5827504" y="2143310"/>
            <a:ext cx="257120" cy="2571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8" name="Рисунок 37" descr="icon_4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29395"/>
              </a:clrFrom>
              <a:clrTo>
                <a:srgbClr val="929395">
                  <a:alpha val="0"/>
                </a:srgbClr>
              </a:clrTo>
            </a:clrChange>
          </a:blip>
          <a:srcRect l="2405" t="2043" r="6731" b="1530"/>
          <a:stretch>
            <a:fillRect/>
          </a:stretch>
        </p:blipFill>
        <p:spPr>
          <a:xfrm rot="5400000">
            <a:off x="6804248" y="2143310"/>
            <a:ext cx="257120" cy="2571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6" name="Рисунок 45" descr="icon_4.png"/>
          <p:cNvPicPr>
            <a:picLocks noChangeAspect="1"/>
          </p:cNvPicPr>
          <p:nvPr/>
        </p:nvPicPr>
        <p:blipFill>
          <a:blip r:embed="rId4" cstate="print"/>
          <a:srcRect l="2405" t="2043" r="6731" b="1530"/>
          <a:stretch>
            <a:fillRect/>
          </a:stretch>
        </p:blipFill>
        <p:spPr>
          <a:xfrm rot="5400000">
            <a:off x="8388334" y="2163858"/>
            <a:ext cx="257120" cy="257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3" name="TextBox 82"/>
          <p:cNvSpPr txBox="1"/>
          <p:nvPr/>
        </p:nvSpPr>
        <p:spPr>
          <a:xfrm rot="18748665">
            <a:off x="6056866" y="1183526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CAA92"/>
                </a:solidFill>
                <a:latin typeface="Arial" pitchFamily="34" charset="0"/>
                <a:cs typeface="Arial" pitchFamily="34" charset="0"/>
              </a:rPr>
              <a:t>Гранты Администрации г.Заречного</a:t>
            </a:r>
            <a:endParaRPr lang="ru-RU" sz="1600" b="1" dirty="0">
              <a:solidFill>
                <a:srgbClr val="2CAA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18720000">
            <a:off x="6972084" y="1262778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877CC"/>
                </a:solidFill>
                <a:latin typeface="Arial" pitchFamily="34" charset="0"/>
                <a:cs typeface="Arial" pitchFamily="34" charset="0"/>
              </a:rPr>
              <a:t>Резидент </a:t>
            </a:r>
            <a:br>
              <a:rPr lang="ru-RU" sz="1400" b="1" dirty="0" smtClean="0">
                <a:solidFill>
                  <a:srgbClr val="3877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3877CC"/>
                </a:solidFill>
                <a:latin typeface="Arial" pitchFamily="34" charset="0"/>
                <a:cs typeface="Arial" pitchFamily="34" charset="0"/>
              </a:rPr>
              <a:t>бизнес-</a:t>
            </a:r>
          </a:p>
          <a:p>
            <a:r>
              <a:rPr lang="ru-RU" sz="1400" b="1" dirty="0" smtClean="0">
                <a:solidFill>
                  <a:srgbClr val="3877CC"/>
                </a:solidFill>
                <a:latin typeface="Arial" pitchFamily="34" charset="0"/>
                <a:cs typeface="Arial" pitchFamily="34" charset="0"/>
              </a:rPr>
              <a:t>инкубатора</a:t>
            </a:r>
            <a:endParaRPr lang="ru-RU" sz="1400" b="1" dirty="0">
              <a:solidFill>
                <a:srgbClr val="3877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 rot="10800000">
            <a:off x="7698710" y="2420724"/>
            <a:ext cx="0" cy="4104000"/>
          </a:xfrm>
          <a:prstGeom prst="straightConnector1">
            <a:avLst/>
          </a:prstGeom>
          <a:ln w="28575" cap="rnd">
            <a:solidFill>
              <a:srgbClr val="3877CC"/>
            </a:solidFill>
            <a:prstDash val="sysDot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8720000">
            <a:off x="5320286" y="157169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Инвестиции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 rot="18720000">
            <a:off x="7761891" y="1531566"/>
            <a:ext cx="12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Менторская поддержка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6" name="Рисунок 95" descr="check-mark-hi (1).png"/>
          <p:cNvPicPr>
            <a:picLocks noChangeAspect="1"/>
          </p:cNvPicPr>
          <p:nvPr/>
        </p:nvPicPr>
        <p:blipFill>
          <a:blip r:embed="rId5" cstate="print">
            <a:lum bright="-20000" contrast="-10000"/>
          </a:blip>
          <a:stretch>
            <a:fillRect/>
          </a:stretch>
        </p:blipFill>
        <p:spPr>
          <a:xfrm>
            <a:off x="7555060" y="2708830"/>
            <a:ext cx="432048" cy="401084"/>
          </a:xfrm>
          <a:prstGeom prst="rect">
            <a:avLst/>
          </a:prstGeom>
        </p:spPr>
      </p:pic>
      <p:pic>
        <p:nvPicPr>
          <p:cNvPr id="97" name="Рисунок 96" descr="check-mark-hi (1).png"/>
          <p:cNvPicPr>
            <a:picLocks noChangeAspect="1"/>
          </p:cNvPicPr>
          <p:nvPr/>
        </p:nvPicPr>
        <p:blipFill>
          <a:blip r:embed="rId5" cstate="print">
            <a:lum bright="-20000" contrast="-10000"/>
          </a:blip>
          <a:stretch>
            <a:fillRect/>
          </a:stretch>
        </p:blipFill>
        <p:spPr>
          <a:xfrm>
            <a:off x="8377970" y="2719104"/>
            <a:ext cx="432048" cy="401084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1084794" y="365520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«Производство вихревых насосов с обратным клапаном»</a:t>
            </a:r>
          </a:p>
        </p:txBody>
      </p:sp>
      <p:cxnSp>
        <p:nvCxnSpPr>
          <p:cNvPr id="104" name="Прямая со стрелкой 103"/>
          <p:cNvCxnSpPr/>
          <p:nvPr/>
        </p:nvCxnSpPr>
        <p:spPr>
          <a:xfrm rot="16200000">
            <a:off x="4536456" y="358847"/>
            <a:ext cx="0" cy="8280000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ot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Рисунок 106" descr="icon_4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29395"/>
              </a:clrFrom>
              <a:clrTo>
                <a:srgbClr val="929395">
                  <a:alpha val="0"/>
                </a:srgbClr>
              </a:clrTo>
            </a:clrChange>
          </a:blip>
          <a:srcRect l="2405" t="2043" r="6731" b="1530"/>
          <a:stretch>
            <a:fillRect/>
          </a:stretch>
        </p:blipFill>
        <p:spPr>
          <a:xfrm>
            <a:off x="179512" y="5342342"/>
            <a:ext cx="257120" cy="257120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109" name="Прямая со стрелкой 108"/>
          <p:cNvCxnSpPr/>
          <p:nvPr/>
        </p:nvCxnSpPr>
        <p:spPr>
          <a:xfrm rot="16200000">
            <a:off x="4545900" y="1335866"/>
            <a:ext cx="0" cy="8280000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ot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Рисунок 110" descr="check-mark-hi (1).png"/>
          <p:cNvPicPr>
            <a:picLocks noChangeAspect="1"/>
          </p:cNvPicPr>
          <p:nvPr/>
        </p:nvPicPr>
        <p:blipFill>
          <a:blip r:embed="rId5" cstate="print">
            <a:lum bright="-20000" contrast="-10000"/>
          </a:blip>
          <a:stretch>
            <a:fillRect/>
          </a:stretch>
        </p:blipFill>
        <p:spPr>
          <a:xfrm>
            <a:off x="8367696" y="4683868"/>
            <a:ext cx="432048" cy="401084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971600" y="5517232"/>
            <a:ext cx="49685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«Беспроводной контроль электроэнергии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Little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Tesla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 </a:t>
            </a:r>
          </a:p>
          <a:p>
            <a:pPr>
              <a:buBlip>
                <a:blip r:embed="rId6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«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Создание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малой машины для литья алюминия под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     низким давлением»</a:t>
            </a:r>
          </a:p>
          <a:p>
            <a:pPr>
              <a:buBlip>
                <a:blip r:embed="rId6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«Конструктор для обслуживания лежачих больных»</a:t>
            </a:r>
          </a:p>
        </p:txBody>
      </p:sp>
      <p:pic>
        <p:nvPicPr>
          <p:cNvPr id="113" name="Рисунок 112" descr="check-mark-hi (1).png"/>
          <p:cNvPicPr>
            <a:picLocks noChangeAspect="1"/>
          </p:cNvPicPr>
          <p:nvPr/>
        </p:nvPicPr>
        <p:blipFill>
          <a:blip r:embed="rId5" cstate="print">
            <a:lum bright="-20000" contrast="-10000"/>
          </a:blip>
          <a:stretch>
            <a:fillRect/>
          </a:stretch>
        </p:blipFill>
        <p:spPr>
          <a:xfrm>
            <a:off x="8367786" y="6165356"/>
            <a:ext cx="432048" cy="401084"/>
          </a:xfrm>
          <a:prstGeom prst="rect">
            <a:avLst/>
          </a:prstGeom>
        </p:spPr>
      </p:pic>
      <p:pic>
        <p:nvPicPr>
          <p:cNvPr id="114" name="Рисунок 113" descr="check-mark-hi (1).png"/>
          <p:cNvPicPr>
            <a:picLocks noChangeAspect="1"/>
          </p:cNvPicPr>
          <p:nvPr/>
        </p:nvPicPr>
        <p:blipFill>
          <a:blip r:embed="rId5" cstate="print">
            <a:lum bright="-20000" contrast="-10000"/>
          </a:blip>
          <a:stretch>
            <a:fillRect/>
          </a:stretch>
        </p:blipFill>
        <p:spPr>
          <a:xfrm>
            <a:off x="8357512" y="5476046"/>
            <a:ext cx="432048" cy="401084"/>
          </a:xfrm>
          <a:prstGeom prst="rect">
            <a:avLst/>
          </a:prstGeom>
        </p:spPr>
      </p:pic>
      <p:cxnSp>
        <p:nvCxnSpPr>
          <p:cNvPr id="117" name="Прямая со стрелкой 116"/>
          <p:cNvCxnSpPr/>
          <p:nvPr/>
        </p:nvCxnSpPr>
        <p:spPr>
          <a:xfrm rot="16200000">
            <a:off x="4535536" y="-639172"/>
            <a:ext cx="0" cy="8280000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ot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rot="16200000">
            <a:off x="4607544" y="2439646"/>
            <a:ext cx="0" cy="8280000"/>
          </a:xfrm>
          <a:prstGeom prst="straightConnector1">
            <a:avLst/>
          </a:prstGeom>
          <a:ln w="28575" cap="rnd">
            <a:solidFill>
              <a:schemeClr val="bg1">
                <a:lumMod val="75000"/>
              </a:schemeClr>
            </a:solidFill>
            <a:prstDash val="sysDot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Рисунок 118" descr="icon_4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29395"/>
              </a:clrFrom>
              <a:clrTo>
                <a:srgbClr val="929395">
                  <a:alpha val="0"/>
                </a:srgbClr>
              </a:clrTo>
            </a:clrChange>
          </a:blip>
          <a:srcRect l="2405" t="2043" r="6731" b="1530"/>
          <a:stretch>
            <a:fillRect/>
          </a:stretch>
        </p:blipFill>
        <p:spPr>
          <a:xfrm>
            <a:off x="179512" y="6453336"/>
            <a:ext cx="257120" cy="257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3" name="TextBox 122"/>
          <p:cNvSpPr txBox="1"/>
          <p:nvPr/>
        </p:nvSpPr>
        <p:spPr>
          <a:xfrm>
            <a:off x="539552" y="177281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entury Gothic" pitchFamily="34" charset="0"/>
              </a:rPr>
              <a:t>ПРОЕКТЫ</a:t>
            </a:r>
            <a:endParaRPr lang="ru-RU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59" name="Рисунок 58" descr="icon_4.png"/>
          <p:cNvPicPr>
            <a:picLocks noChangeAspect="1"/>
          </p:cNvPicPr>
          <p:nvPr/>
        </p:nvPicPr>
        <p:blipFill>
          <a:blip r:embed="rId4" cstate="print"/>
          <a:srcRect l="2405" t="2043" r="6731" b="1530"/>
          <a:stretch>
            <a:fillRect/>
          </a:stretch>
        </p:blipFill>
        <p:spPr>
          <a:xfrm>
            <a:off x="189786" y="2163678"/>
            <a:ext cx="257120" cy="2571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24" y="-1963"/>
            <a:ext cx="4342952" cy="148674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27" name="Прямоугольник 126"/>
          <p:cNvSpPr/>
          <p:nvPr/>
        </p:nvSpPr>
        <p:spPr>
          <a:xfrm>
            <a:off x="0" y="0"/>
            <a:ext cx="4427984" cy="1484784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Заголовок 1"/>
          <p:cNvSpPr txBox="1">
            <a:spLocks/>
          </p:cNvSpPr>
          <p:nvPr/>
        </p:nvSpPr>
        <p:spPr>
          <a:xfrm>
            <a:off x="5322632" y="13982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РЕЗУЛЬТАТЫ</a:t>
            </a:r>
            <a:endParaRPr lang="ru-RU" sz="3600" dirty="0">
              <a:solidFill>
                <a:srgbClr val="C00000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9" name="Заголовок 1"/>
          <p:cNvSpPr txBox="1">
            <a:spLocks/>
          </p:cNvSpPr>
          <p:nvPr/>
        </p:nvSpPr>
        <p:spPr>
          <a:xfrm>
            <a:off x="3995936" y="476672"/>
            <a:ext cx="3600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SPLASH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79512" y="2420798"/>
            <a:ext cx="1008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8569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rgbClr val="08569C"/>
                </a:solidFill>
                <a:latin typeface="Arial" pitchFamily="34" charset="0"/>
                <a:cs typeface="Arial" pitchFamily="34" charset="0"/>
              </a:rPr>
              <a:t> сезон</a:t>
            </a:r>
            <a:endParaRPr lang="ru-RU" dirty="0">
              <a:solidFill>
                <a:srgbClr val="0856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115616" y="269864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«Портальная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автомойка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/>
          </a:p>
        </p:txBody>
      </p:sp>
      <p:sp>
        <p:nvSpPr>
          <p:cNvPr id="132" name="TextBox 131"/>
          <p:cNvSpPr txBox="1"/>
          <p:nvPr/>
        </p:nvSpPr>
        <p:spPr>
          <a:xfrm>
            <a:off x="5240620" y="261618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1 000 000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454392" y="277141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500 000</a:t>
            </a:r>
            <a:endParaRPr lang="ru-RU" sz="16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672668" y="2996862"/>
            <a:ext cx="740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руб.</a:t>
            </a:r>
            <a:endParaRPr lang="ru-RU" sz="1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6650048" y="3037868"/>
            <a:ext cx="740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руб.</a:t>
            </a:r>
            <a:endParaRPr lang="ru-RU" sz="1400" dirty="0"/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>
            <a:off x="6464756" y="3542014"/>
            <a:ext cx="936104" cy="9361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>
            <a:spLocks noChangeAspect="1"/>
          </p:cNvSpPr>
          <p:nvPr/>
        </p:nvSpPr>
        <p:spPr>
          <a:xfrm>
            <a:off x="5466918" y="3542014"/>
            <a:ext cx="936104" cy="9361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TextBox 140"/>
          <p:cNvSpPr txBox="1"/>
          <p:nvPr/>
        </p:nvSpPr>
        <p:spPr>
          <a:xfrm>
            <a:off x="6464666" y="384116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500 000</a:t>
            </a:r>
            <a:endParaRPr lang="ru-RU" sz="1600" dirty="0"/>
          </a:p>
        </p:txBody>
      </p:sp>
      <p:sp>
        <p:nvSpPr>
          <p:cNvPr id="142" name="TextBox 141"/>
          <p:cNvSpPr txBox="1"/>
          <p:nvPr/>
        </p:nvSpPr>
        <p:spPr>
          <a:xfrm>
            <a:off x="5703490" y="4066618"/>
            <a:ext cx="740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руб.</a:t>
            </a:r>
            <a:endParaRPr lang="ru-RU" sz="1400" dirty="0"/>
          </a:p>
        </p:txBody>
      </p:sp>
      <p:sp>
        <p:nvSpPr>
          <p:cNvPr id="143" name="TextBox 142"/>
          <p:cNvSpPr txBox="1"/>
          <p:nvPr/>
        </p:nvSpPr>
        <p:spPr>
          <a:xfrm>
            <a:off x="6680870" y="4107624"/>
            <a:ext cx="740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руб.</a:t>
            </a:r>
            <a:endParaRPr lang="ru-RU" sz="1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5497830" y="383004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500 000</a:t>
            </a:r>
            <a:endParaRPr lang="ru-RU" sz="1600" dirty="0"/>
          </a:p>
        </p:txBody>
      </p:sp>
      <p:sp>
        <p:nvSpPr>
          <p:cNvPr id="145" name="TextBox 144"/>
          <p:cNvSpPr txBox="1"/>
          <p:nvPr/>
        </p:nvSpPr>
        <p:spPr>
          <a:xfrm>
            <a:off x="179512" y="3564884"/>
            <a:ext cx="1008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8569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solidFill>
                  <a:srgbClr val="08569C"/>
                </a:solidFill>
                <a:latin typeface="Arial" pitchFamily="34" charset="0"/>
                <a:cs typeface="Arial" pitchFamily="34" charset="0"/>
              </a:rPr>
              <a:t> сезон</a:t>
            </a:r>
            <a:endParaRPr lang="ru-RU" dirty="0">
              <a:solidFill>
                <a:srgbClr val="0856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084974" y="463249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«Тренажёр для лечения спины и общефизической подготовки (ОФП)»</a:t>
            </a:r>
            <a:endParaRPr lang="ru-RU" dirty="0"/>
          </a:p>
        </p:txBody>
      </p:sp>
      <p:sp>
        <p:nvSpPr>
          <p:cNvPr id="148" name="TextBox 147"/>
          <p:cNvSpPr txBox="1"/>
          <p:nvPr/>
        </p:nvSpPr>
        <p:spPr>
          <a:xfrm>
            <a:off x="179512" y="4519304"/>
            <a:ext cx="1008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8569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solidFill>
                  <a:srgbClr val="08569C"/>
                </a:solidFill>
                <a:latin typeface="Arial" pitchFamily="34" charset="0"/>
                <a:cs typeface="Arial" pitchFamily="34" charset="0"/>
              </a:rPr>
              <a:t> сезон</a:t>
            </a:r>
            <a:endParaRPr lang="ru-RU" dirty="0">
              <a:solidFill>
                <a:srgbClr val="0856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Овал 148"/>
          <p:cNvSpPr>
            <a:spLocks noChangeAspect="1"/>
          </p:cNvSpPr>
          <p:nvPr/>
        </p:nvSpPr>
        <p:spPr>
          <a:xfrm>
            <a:off x="5487556" y="4539852"/>
            <a:ext cx="936104" cy="9361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TextBox 150"/>
          <p:cNvSpPr txBox="1"/>
          <p:nvPr/>
        </p:nvSpPr>
        <p:spPr>
          <a:xfrm>
            <a:off x="5374272" y="472496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инвестиции на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ОКР</a:t>
            </a:r>
            <a:endParaRPr lang="ru-RU" sz="1600" dirty="0"/>
          </a:p>
        </p:txBody>
      </p:sp>
      <p:sp>
        <p:nvSpPr>
          <p:cNvPr id="152" name="Арка 151"/>
          <p:cNvSpPr>
            <a:spLocks/>
          </p:cNvSpPr>
          <p:nvPr/>
        </p:nvSpPr>
        <p:spPr>
          <a:xfrm rot="2429361">
            <a:off x="5398985" y="2455292"/>
            <a:ext cx="1088852" cy="1031680"/>
          </a:xfrm>
          <a:prstGeom prst="blockArc">
            <a:avLst>
              <a:gd name="adj1" fmla="val 11966273"/>
              <a:gd name="adj2" fmla="val 3546386"/>
              <a:gd name="adj3" fmla="val 11763"/>
            </a:avLst>
          </a:prstGeom>
          <a:solidFill>
            <a:srgbClr val="C000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Арка 152"/>
          <p:cNvSpPr>
            <a:spLocks/>
          </p:cNvSpPr>
          <p:nvPr/>
        </p:nvSpPr>
        <p:spPr>
          <a:xfrm rot="20089704">
            <a:off x="6374929" y="2455382"/>
            <a:ext cx="1088852" cy="1031680"/>
          </a:xfrm>
          <a:prstGeom prst="blockArc">
            <a:avLst>
              <a:gd name="adj1" fmla="val 17373165"/>
              <a:gd name="adj2" fmla="val 3802862"/>
              <a:gd name="adj3" fmla="val 11156"/>
            </a:avLst>
          </a:prstGeom>
          <a:solidFill>
            <a:srgbClr val="C000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5" name="Рисунок 114" descr="check-mark-hi (1).png"/>
          <p:cNvPicPr>
            <a:picLocks noChangeAspect="1"/>
          </p:cNvPicPr>
          <p:nvPr/>
        </p:nvPicPr>
        <p:blipFill>
          <a:blip r:embed="rId5" cstate="print">
            <a:lum bright="-20000" contrast="-10000"/>
          </a:blip>
          <a:stretch>
            <a:fillRect/>
          </a:stretch>
        </p:blipFill>
        <p:spPr>
          <a:xfrm>
            <a:off x="8367786" y="5825812"/>
            <a:ext cx="432048" cy="401084"/>
          </a:xfrm>
          <a:prstGeom prst="rect">
            <a:avLst/>
          </a:prstGeom>
        </p:spPr>
      </p:pic>
      <p:sp>
        <p:nvSpPr>
          <p:cNvPr id="154" name="Арка 153"/>
          <p:cNvSpPr>
            <a:spLocks/>
          </p:cNvSpPr>
          <p:nvPr/>
        </p:nvSpPr>
        <p:spPr>
          <a:xfrm rot="20089704">
            <a:off x="6365065" y="3531346"/>
            <a:ext cx="1088852" cy="1031680"/>
          </a:xfrm>
          <a:prstGeom prst="blockArc">
            <a:avLst>
              <a:gd name="adj1" fmla="val 17373165"/>
              <a:gd name="adj2" fmla="val 3802862"/>
              <a:gd name="adj3" fmla="val 11156"/>
            </a:avLst>
          </a:prstGeom>
          <a:solidFill>
            <a:srgbClr val="C000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Арка 154"/>
          <p:cNvSpPr>
            <a:spLocks/>
          </p:cNvSpPr>
          <p:nvPr/>
        </p:nvSpPr>
        <p:spPr>
          <a:xfrm rot="20089704">
            <a:off x="5362581" y="3518930"/>
            <a:ext cx="1088852" cy="1031680"/>
          </a:xfrm>
          <a:prstGeom prst="blockArc">
            <a:avLst>
              <a:gd name="adj1" fmla="val 17373165"/>
              <a:gd name="adj2" fmla="val 3802862"/>
              <a:gd name="adj3" fmla="val 11156"/>
            </a:avLst>
          </a:prstGeom>
          <a:solidFill>
            <a:srgbClr val="C000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Арка 155"/>
          <p:cNvSpPr>
            <a:spLocks/>
          </p:cNvSpPr>
          <p:nvPr/>
        </p:nvSpPr>
        <p:spPr>
          <a:xfrm rot="20089704">
            <a:off x="5418596" y="4506494"/>
            <a:ext cx="1088852" cy="1031680"/>
          </a:xfrm>
          <a:prstGeom prst="blockArc">
            <a:avLst>
              <a:gd name="adj1" fmla="val 17373165"/>
              <a:gd name="adj2" fmla="val 4584452"/>
              <a:gd name="adj3" fmla="val 9077"/>
            </a:avLst>
          </a:prstGeom>
          <a:solidFill>
            <a:srgbClr val="C000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TextBox 156"/>
          <p:cNvSpPr txBox="1"/>
          <p:nvPr/>
        </p:nvSpPr>
        <p:spPr>
          <a:xfrm>
            <a:off x="159144" y="5661248"/>
            <a:ext cx="1008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8569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solidFill>
                  <a:srgbClr val="08569C"/>
                </a:solidFill>
                <a:latin typeface="Arial" pitchFamily="34" charset="0"/>
                <a:cs typeface="Arial" pitchFamily="34" charset="0"/>
              </a:rPr>
              <a:t> сезон</a:t>
            </a:r>
            <a:endParaRPr lang="ru-RU" dirty="0">
              <a:solidFill>
                <a:srgbClr val="08569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4" grpId="0" animBg="1"/>
      <p:bldP spid="98" grpId="0"/>
      <p:bldP spid="112" grpId="0"/>
      <p:bldP spid="131" grpId="0"/>
      <p:bldP spid="132" grpId="0"/>
      <p:bldP spid="133" grpId="0"/>
      <p:bldP spid="135" grpId="0"/>
      <p:bldP spid="137" grpId="0"/>
      <p:bldP spid="138" grpId="0" animBg="1"/>
      <p:bldP spid="139" grpId="0" animBg="1"/>
      <p:bldP spid="141" grpId="0"/>
      <p:bldP spid="142" grpId="0"/>
      <p:bldP spid="143" grpId="0"/>
      <p:bldP spid="144" grpId="0"/>
      <p:bldP spid="146" grpId="0"/>
      <p:bldP spid="149" grpId="0" animBg="1"/>
      <p:bldP spid="151" grpId="0"/>
      <p:bldP spid="152" grpId="0" animBg="1"/>
      <p:bldP spid="153" grpId="0" animBg="1"/>
      <p:bldP spid="154" grpId="0" animBg="1"/>
      <p:bldP spid="155" grpId="0" animBg="1"/>
      <p:bldP spid="1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4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Прямая со стрелкой 76"/>
          <p:cNvCxnSpPr/>
          <p:nvPr/>
        </p:nvCxnSpPr>
        <p:spPr>
          <a:xfrm>
            <a:off x="4283968" y="2152601"/>
            <a:ext cx="0" cy="43200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 rot="1234682">
            <a:off x="3347864" y="3712775"/>
            <a:ext cx="180020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 стрелкой 74"/>
          <p:cNvCxnSpPr/>
          <p:nvPr/>
        </p:nvCxnSpPr>
        <p:spPr>
          <a:xfrm rot="5400000">
            <a:off x="4806504" y="-13161"/>
            <a:ext cx="0" cy="86040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24" y="-1963"/>
            <a:ext cx="4342952" cy="148674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27" name="Прямоугольник 126"/>
          <p:cNvSpPr/>
          <p:nvPr/>
        </p:nvSpPr>
        <p:spPr>
          <a:xfrm>
            <a:off x="0" y="0"/>
            <a:ext cx="4427984" cy="1484784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Заголовок 1"/>
          <p:cNvSpPr txBox="1">
            <a:spLocks/>
          </p:cNvSpPr>
          <p:nvPr/>
        </p:nvSpPr>
        <p:spPr>
          <a:xfrm>
            <a:off x="5147974" y="96174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РЕЗУЛЬТАТЫ</a:t>
            </a:r>
            <a:endParaRPr lang="ru-RU" sz="3600" dirty="0">
              <a:solidFill>
                <a:srgbClr val="C00000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9" name="Заголовок 1"/>
          <p:cNvSpPr txBox="1">
            <a:spLocks/>
          </p:cNvSpPr>
          <p:nvPr/>
        </p:nvSpPr>
        <p:spPr>
          <a:xfrm>
            <a:off x="4839484" y="908720"/>
            <a:ext cx="3600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SPLASH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2496" y="4365104"/>
            <a:ext cx="248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МУНИЦИПАЛИТЕТ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0" name="Рисунок 69" descr="40005482.46pdnobv9i.W665.jp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60032" y="5157192"/>
            <a:ext cx="864096" cy="864096"/>
          </a:xfrm>
          <a:prstGeom prst="rect">
            <a:avLst/>
          </a:prstGeom>
        </p:spPr>
      </p:pic>
      <p:pic>
        <p:nvPicPr>
          <p:cNvPr id="1027" name="Picture 3" descr="D:\Дина Медведева\2017\Рисунки\can-stock-photo_csp8171113.jpg"/>
          <p:cNvPicPr>
            <a:picLocks noChangeAspect="1" noChangeArrowheads="1"/>
          </p:cNvPicPr>
          <p:nvPr/>
        </p:nvPicPr>
        <p:blipFill>
          <a:blip r:embed="rId6" cstate="print"/>
          <a:srcRect t="11574" b="7407"/>
          <a:stretch>
            <a:fillRect/>
          </a:stretch>
        </p:blipFill>
        <p:spPr bwMode="auto">
          <a:xfrm>
            <a:off x="3203848" y="3568758"/>
            <a:ext cx="2160240" cy="168018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8" name="TextBox 77"/>
          <p:cNvSpPr txBox="1"/>
          <p:nvPr/>
        </p:nvSpPr>
        <p:spPr>
          <a:xfrm>
            <a:off x="432496" y="2060848"/>
            <a:ext cx="3491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БИЗНЕС-ИНКУБАТОР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004048" y="206084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ИНВЕСТОРЫ</a:t>
            </a:r>
            <a:endParaRPr lang="ru-RU" sz="1600" b="1" dirty="0">
              <a:solidFill>
                <a:srgbClr val="C0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96544" y="692696"/>
            <a:ext cx="349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 Gothic" pitchFamily="34" charset="0"/>
              </a:rPr>
              <a:t>ВЫГОДОПОЛУЧАТЕЛИ 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148064" y="436510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АВТОРЫ</a:t>
            </a:r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ПРОЕКТОВ</a:t>
            </a:r>
            <a:endParaRPr lang="ru-RU" sz="1600" b="1" dirty="0">
              <a:solidFill>
                <a:srgbClr val="C0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227016" y="2457848"/>
            <a:ext cx="1547216" cy="1547216"/>
            <a:chOff x="432496" y="2457848"/>
            <a:chExt cx="1547216" cy="1547216"/>
          </a:xfrm>
        </p:grpSpPr>
        <p:sp>
          <p:nvSpPr>
            <p:cNvPr id="90" name="Прямоугольник 89"/>
            <p:cNvSpPr/>
            <p:nvPr/>
          </p:nvSpPr>
          <p:spPr>
            <a:xfrm rot="2700000">
              <a:off x="962071" y="2673813"/>
              <a:ext cx="50400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432496" y="2457848"/>
              <a:ext cx="1547216" cy="1547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512" y="479715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5569495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TextBox 85"/>
          <p:cNvSpPr txBox="1"/>
          <p:nvPr/>
        </p:nvSpPr>
        <p:spPr>
          <a:xfrm>
            <a:off x="1583160" y="3068960"/>
            <a:ext cx="226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новые резиденты;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319017" y="2414315"/>
            <a:ext cx="720080" cy="9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212976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" name="TextBox 98"/>
          <p:cNvSpPr txBox="1"/>
          <p:nvPr/>
        </p:nvSpPr>
        <p:spPr>
          <a:xfrm>
            <a:off x="1572616" y="3429000"/>
            <a:ext cx="226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новые проекты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547664" y="5137447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новые рабочие места</a:t>
            </a:r>
            <a:r>
              <a:rPr lang="ru-RU" sz="1600" dirty="0" smtClean="0"/>
              <a:t>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47664" y="552839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увеличение налоговых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платежей в бюджет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065692" y="2503260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находят идеологов проектов;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837232" y="319327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внедряют новые технологии, 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76056" y="282211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создают новое   юридическое лицо;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821448" y="3522494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осваивают новые рынки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796136" y="537321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создание действующего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прибыльного бизнеса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8" grpId="0"/>
      <p:bldP spid="79" grpId="0"/>
      <p:bldP spid="84" grpId="0"/>
      <p:bldP spid="86" grpId="0"/>
      <p:bldP spid="99" grpId="0"/>
      <p:bldP spid="100" grpId="0"/>
      <p:bldP spid="101" grpId="0"/>
      <p:bldP spid="102" grpId="0"/>
      <p:bldP spid="103" grpId="0"/>
      <p:bldP spid="116" grpId="0"/>
      <p:bldP spid="120" grpId="0"/>
      <p:bldP spid="1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9143</TotalTime>
  <Words>408</Words>
  <Application>Microsoft Office PowerPoint</Application>
  <PresentationFormat>Экран (4:3)</PresentationFormat>
  <Paragraphs>120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бизнес-идей  в области приборостроения  SPLASH</dc:title>
  <dc:creator>Пользователь</dc:creator>
  <cp:lastModifiedBy>Пользователь</cp:lastModifiedBy>
  <cp:revision>729</cp:revision>
  <dcterms:created xsi:type="dcterms:W3CDTF">2017-08-03T11:34:48Z</dcterms:created>
  <dcterms:modified xsi:type="dcterms:W3CDTF">2017-08-18T06:29:09Z</dcterms:modified>
</cp:coreProperties>
</file>