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61" r:id="rId9"/>
    <p:sldId id="262" r:id="rId10"/>
    <p:sldId id="263" r:id="rId11"/>
    <p:sldId id="264" r:id="rId12"/>
    <p:sldId id="268" r:id="rId13"/>
    <p:sldId id="269" r:id="rId14"/>
    <p:sldId id="275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F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29E6F-91B1-4BA6-B6BB-199194579A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122D8D0-D52A-47BB-B753-0F5A949FF2D6}">
      <dgm:prSet phldrT="[Текст]" phldr="1"/>
      <dgm:spPr/>
      <dgm:t>
        <a:bodyPr/>
        <a:lstStyle/>
        <a:p>
          <a:endParaRPr lang="ru-RU"/>
        </a:p>
      </dgm:t>
    </dgm:pt>
    <dgm:pt modelId="{3BF0A2E0-5FC8-48C6-AA86-AA156DE9607E}" type="parTrans" cxnId="{C297F3F4-ED61-4A22-BC5A-31698E46F09D}">
      <dgm:prSet/>
      <dgm:spPr/>
      <dgm:t>
        <a:bodyPr/>
        <a:lstStyle/>
        <a:p>
          <a:endParaRPr lang="ru-RU"/>
        </a:p>
      </dgm:t>
    </dgm:pt>
    <dgm:pt modelId="{70D852FE-9167-43A5-9EB2-9B20E656FD86}" type="sibTrans" cxnId="{C297F3F4-ED61-4A22-BC5A-31698E46F09D}">
      <dgm:prSet/>
      <dgm:spPr/>
      <dgm:t>
        <a:bodyPr/>
        <a:lstStyle/>
        <a:p>
          <a:endParaRPr lang="ru-RU"/>
        </a:p>
      </dgm:t>
    </dgm:pt>
    <dgm:pt modelId="{C7321AEC-C632-4701-8F8A-5BF5539901FD}">
      <dgm:prSet phldrT="[Текст]" phldr="1"/>
      <dgm:spPr/>
      <dgm:t>
        <a:bodyPr/>
        <a:lstStyle/>
        <a:p>
          <a:endParaRPr lang="ru-RU"/>
        </a:p>
      </dgm:t>
    </dgm:pt>
    <dgm:pt modelId="{1B9777C9-2D03-406B-B1B0-307113A85ACE}" type="parTrans" cxnId="{DD3C592F-6E2B-46FA-ADD0-C6939C92AC59}">
      <dgm:prSet/>
      <dgm:spPr/>
      <dgm:t>
        <a:bodyPr/>
        <a:lstStyle/>
        <a:p>
          <a:endParaRPr lang="ru-RU"/>
        </a:p>
      </dgm:t>
    </dgm:pt>
    <dgm:pt modelId="{612293E6-F1E6-462D-85C0-42ED236F20A7}" type="sibTrans" cxnId="{DD3C592F-6E2B-46FA-ADD0-C6939C92AC59}">
      <dgm:prSet/>
      <dgm:spPr/>
      <dgm:t>
        <a:bodyPr/>
        <a:lstStyle/>
        <a:p>
          <a:endParaRPr lang="ru-RU"/>
        </a:p>
      </dgm:t>
    </dgm:pt>
    <dgm:pt modelId="{8039CC65-0567-4957-83EE-50E16CBC16FB}">
      <dgm:prSet phldrT="[Текст]" phldr="1"/>
      <dgm:spPr/>
      <dgm:t>
        <a:bodyPr/>
        <a:lstStyle/>
        <a:p>
          <a:endParaRPr lang="ru-RU"/>
        </a:p>
      </dgm:t>
    </dgm:pt>
    <dgm:pt modelId="{D8D617D0-2586-4E5F-AF78-A9DE280C493D}" type="parTrans" cxnId="{D99E1539-1FB5-4723-BD8D-EC6469FC2471}">
      <dgm:prSet/>
      <dgm:spPr/>
      <dgm:t>
        <a:bodyPr/>
        <a:lstStyle/>
        <a:p>
          <a:endParaRPr lang="ru-RU"/>
        </a:p>
      </dgm:t>
    </dgm:pt>
    <dgm:pt modelId="{6CDDCA5E-50C4-4F01-97D2-1E0AE16F5197}" type="sibTrans" cxnId="{D99E1539-1FB5-4723-BD8D-EC6469FC2471}">
      <dgm:prSet/>
      <dgm:spPr/>
      <dgm:t>
        <a:bodyPr/>
        <a:lstStyle/>
        <a:p>
          <a:endParaRPr lang="ru-RU"/>
        </a:p>
      </dgm:t>
    </dgm:pt>
    <dgm:pt modelId="{AB1C4449-7461-48AA-B6E5-674044502A27}" type="pres">
      <dgm:prSet presAssocID="{AEA29E6F-91B1-4BA6-B6BB-199194579A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F569B-3E34-4F52-8DD8-7A72214A603E}" type="pres">
      <dgm:prSet presAssocID="{8122D8D0-D52A-47BB-B753-0F5A949FF2D6}" presName="parentLin" presStyleCnt="0"/>
      <dgm:spPr/>
    </dgm:pt>
    <dgm:pt modelId="{9905D3B5-877D-40E5-AAA9-327B4CC9F887}" type="pres">
      <dgm:prSet presAssocID="{8122D8D0-D52A-47BB-B753-0F5A949FF2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1F621A-BC0D-4862-9B61-A6BAF6A99BFD}" type="pres">
      <dgm:prSet presAssocID="{8122D8D0-D52A-47BB-B753-0F5A949FF2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FB261-29BC-4C01-BBF8-1050EFE69193}" type="pres">
      <dgm:prSet presAssocID="{8122D8D0-D52A-47BB-B753-0F5A949FF2D6}" presName="negativeSpace" presStyleCnt="0"/>
      <dgm:spPr/>
    </dgm:pt>
    <dgm:pt modelId="{6DDD3695-42F5-4BBF-AC71-8C7EAFC7A3C3}" type="pres">
      <dgm:prSet presAssocID="{8122D8D0-D52A-47BB-B753-0F5A949FF2D6}" presName="childText" presStyleLbl="conFgAcc1" presStyleIdx="0" presStyleCnt="3">
        <dgm:presLayoutVars>
          <dgm:bulletEnabled val="1"/>
        </dgm:presLayoutVars>
      </dgm:prSet>
      <dgm:spPr/>
    </dgm:pt>
    <dgm:pt modelId="{DF354588-6A6D-456B-8D24-2D133AED282A}" type="pres">
      <dgm:prSet presAssocID="{70D852FE-9167-43A5-9EB2-9B20E656FD86}" presName="spaceBetweenRectangles" presStyleCnt="0"/>
      <dgm:spPr/>
    </dgm:pt>
    <dgm:pt modelId="{B2F684AC-0AFA-44F0-8B7E-3A0ADC6BBA06}" type="pres">
      <dgm:prSet presAssocID="{C7321AEC-C632-4701-8F8A-5BF5539901FD}" presName="parentLin" presStyleCnt="0"/>
      <dgm:spPr/>
    </dgm:pt>
    <dgm:pt modelId="{70FDDF7B-7942-4FC4-958C-3F5A2F6F8B41}" type="pres">
      <dgm:prSet presAssocID="{C7321AEC-C632-4701-8F8A-5BF5539901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EE432BD-434C-4D5E-9341-0704621ED916}" type="pres">
      <dgm:prSet presAssocID="{C7321AEC-C632-4701-8F8A-5BF5539901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4EDE6-BA4A-419B-8205-08FB7DC793B3}" type="pres">
      <dgm:prSet presAssocID="{C7321AEC-C632-4701-8F8A-5BF5539901FD}" presName="negativeSpace" presStyleCnt="0"/>
      <dgm:spPr/>
    </dgm:pt>
    <dgm:pt modelId="{E3B7CA1E-6863-4F5F-8E31-9FBD4E0E2CF0}" type="pres">
      <dgm:prSet presAssocID="{C7321AEC-C632-4701-8F8A-5BF5539901FD}" presName="childText" presStyleLbl="conFgAcc1" presStyleIdx="1" presStyleCnt="3">
        <dgm:presLayoutVars>
          <dgm:bulletEnabled val="1"/>
        </dgm:presLayoutVars>
      </dgm:prSet>
      <dgm:spPr/>
    </dgm:pt>
    <dgm:pt modelId="{1B03A8E8-939B-4D16-BD19-E8302E07CDA5}" type="pres">
      <dgm:prSet presAssocID="{612293E6-F1E6-462D-85C0-42ED236F20A7}" presName="spaceBetweenRectangles" presStyleCnt="0"/>
      <dgm:spPr/>
    </dgm:pt>
    <dgm:pt modelId="{C7D21D28-F4B2-48A9-A9A0-D76C7D1954C3}" type="pres">
      <dgm:prSet presAssocID="{8039CC65-0567-4957-83EE-50E16CBC16FB}" presName="parentLin" presStyleCnt="0"/>
      <dgm:spPr/>
    </dgm:pt>
    <dgm:pt modelId="{9C3E194B-C9E3-4BE5-B30E-06262FFFD0B6}" type="pres">
      <dgm:prSet presAssocID="{8039CC65-0567-4957-83EE-50E16CBC16F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940AA0A-90BC-4B0C-AB34-8CE476C06106}" type="pres">
      <dgm:prSet presAssocID="{8039CC65-0567-4957-83EE-50E16CBC16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D470C-3F51-4B00-9823-5080ED54F3DF}" type="pres">
      <dgm:prSet presAssocID="{8039CC65-0567-4957-83EE-50E16CBC16FB}" presName="negativeSpace" presStyleCnt="0"/>
      <dgm:spPr/>
    </dgm:pt>
    <dgm:pt modelId="{EFF5BA5E-CA43-45C7-AB42-85EF83072E10}" type="pres">
      <dgm:prSet presAssocID="{8039CC65-0567-4957-83EE-50E16CBC16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B692E82-335A-461A-A201-4042FECF50A9}" type="presOf" srcId="{8122D8D0-D52A-47BB-B753-0F5A949FF2D6}" destId="{AD1F621A-BC0D-4862-9B61-A6BAF6A99BFD}" srcOrd="1" destOrd="0" presId="urn:microsoft.com/office/officeart/2005/8/layout/list1"/>
    <dgm:cxn modelId="{20722516-98C8-4F0C-990D-30BC45820157}" type="presOf" srcId="{AEA29E6F-91B1-4BA6-B6BB-199194579AAA}" destId="{AB1C4449-7461-48AA-B6E5-674044502A27}" srcOrd="0" destOrd="0" presId="urn:microsoft.com/office/officeart/2005/8/layout/list1"/>
    <dgm:cxn modelId="{55037580-A48A-4857-8947-717999B3FA3A}" type="presOf" srcId="{C7321AEC-C632-4701-8F8A-5BF5539901FD}" destId="{70FDDF7B-7942-4FC4-958C-3F5A2F6F8B41}" srcOrd="0" destOrd="0" presId="urn:microsoft.com/office/officeart/2005/8/layout/list1"/>
    <dgm:cxn modelId="{C297F3F4-ED61-4A22-BC5A-31698E46F09D}" srcId="{AEA29E6F-91B1-4BA6-B6BB-199194579AAA}" destId="{8122D8D0-D52A-47BB-B753-0F5A949FF2D6}" srcOrd="0" destOrd="0" parTransId="{3BF0A2E0-5FC8-48C6-AA86-AA156DE9607E}" sibTransId="{70D852FE-9167-43A5-9EB2-9B20E656FD86}"/>
    <dgm:cxn modelId="{DD3C592F-6E2B-46FA-ADD0-C6939C92AC59}" srcId="{AEA29E6F-91B1-4BA6-B6BB-199194579AAA}" destId="{C7321AEC-C632-4701-8F8A-5BF5539901FD}" srcOrd="1" destOrd="0" parTransId="{1B9777C9-2D03-406B-B1B0-307113A85ACE}" sibTransId="{612293E6-F1E6-462D-85C0-42ED236F20A7}"/>
    <dgm:cxn modelId="{4A6E9DF8-7D88-4AC8-9595-C15949543BBB}" type="presOf" srcId="{C7321AEC-C632-4701-8F8A-5BF5539901FD}" destId="{BEE432BD-434C-4D5E-9341-0704621ED916}" srcOrd="1" destOrd="0" presId="urn:microsoft.com/office/officeart/2005/8/layout/list1"/>
    <dgm:cxn modelId="{76F4C135-4D30-4062-841C-C47C6C656722}" type="presOf" srcId="{8039CC65-0567-4957-83EE-50E16CBC16FB}" destId="{9C3E194B-C9E3-4BE5-B30E-06262FFFD0B6}" srcOrd="0" destOrd="0" presId="urn:microsoft.com/office/officeart/2005/8/layout/list1"/>
    <dgm:cxn modelId="{D99E1539-1FB5-4723-BD8D-EC6469FC2471}" srcId="{AEA29E6F-91B1-4BA6-B6BB-199194579AAA}" destId="{8039CC65-0567-4957-83EE-50E16CBC16FB}" srcOrd="2" destOrd="0" parTransId="{D8D617D0-2586-4E5F-AF78-A9DE280C493D}" sibTransId="{6CDDCA5E-50C4-4F01-97D2-1E0AE16F5197}"/>
    <dgm:cxn modelId="{B78969B8-5993-449B-9183-7F1D07A4452E}" type="presOf" srcId="{8039CC65-0567-4957-83EE-50E16CBC16FB}" destId="{9940AA0A-90BC-4B0C-AB34-8CE476C06106}" srcOrd="1" destOrd="0" presId="urn:microsoft.com/office/officeart/2005/8/layout/list1"/>
    <dgm:cxn modelId="{0A57B753-507C-4C0C-B210-8EFDEA96E7A4}" type="presOf" srcId="{8122D8D0-D52A-47BB-B753-0F5A949FF2D6}" destId="{9905D3B5-877D-40E5-AAA9-327B4CC9F887}" srcOrd="0" destOrd="0" presId="urn:microsoft.com/office/officeart/2005/8/layout/list1"/>
    <dgm:cxn modelId="{63FCFD84-D87A-43F6-8B6E-895D0010DEFF}" type="presParOf" srcId="{AB1C4449-7461-48AA-B6E5-674044502A27}" destId="{F5EF569B-3E34-4F52-8DD8-7A72214A603E}" srcOrd="0" destOrd="0" presId="urn:microsoft.com/office/officeart/2005/8/layout/list1"/>
    <dgm:cxn modelId="{96FB212F-33E3-4AF4-8885-6E60FBC69850}" type="presParOf" srcId="{F5EF569B-3E34-4F52-8DD8-7A72214A603E}" destId="{9905D3B5-877D-40E5-AAA9-327B4CC9F887}" srcOrd="0" destOrd="0" presId="urn:microsoft.com/office/officeart/2005/8/layout/list1"/>
    <dgm:cxn modelId="{FD97F684-5E0C-4156-A3EA-384426F3DCC8}" type="presParOf" srcId="{F5EF569B-3E34-4F52-8DD8-7A72214A603E}" destId="{AD1F621A-BC0D-4862-9B61-A6BAF6A99BFD}" srcOrd="1" destOrd="0" presId="urn:microsoft.com/office/officeart/2005/8/layout/list1"/>
    <dgm:cxn modelId="{0D71A26F-C9D3-4200-BA03-AEF32B439234}" type="presParOf" srcId="{AB1C4449-7461-48AA-B6E5-674044502A27}" destId="{B1AFB261-29BC-4C01-BBF8-1050EFE69193}" srcOrd="1" destOrd="0" presId="urn:microsoft.com/office/officeart/2005/8/layout/list1"/>
    <dgm:cxn modelId="{2AF71A72-A444-4AD5-ACBD-43C70F492374}" type="presParOf" srcId="{AB1C4449-7461-48AA-B6E5-674044502A27}" destId="{6DDD3695-42F5-4BBF-AC71-8C7EAFC7A3C3}" srcOrd="2" destOrd="0" presId="urn:microsoft.com/office/officeart/2005/8/layout/list1"/>
    <dgm:cxn modelId="{98BACCAF-7BCC-4463-B625-90E3D1717106}" type="presParOf" srcId="{AB1C4449-7461-48AA-B6E5-674044502A27}" destId="{DF354588-6A6D-456B-8D24-2D133AED282A}" srcOrd="3" destOrd="0" presId="urn:microsoft.com/office/officeart/2005/8/layout/list1"/>
    <dgm:cxn modelId="{CB40EBB6-0B95-48D9-BF57-FF96115FDA26}" type="presParOf" srcId="{AB1C4449-7461-48AA-B6E5-674044502A27}" destId="{B2F684AC-0AFA-44F0-8B7E-3A0ADC6BBA06}" srcOrd="4" destOrd="0" presId="urn:microsoft.com/office/officeart/2005/8/layout/list1"/>
    <dgm:cxn modelId="{7242AC3D-BE9E-4517-8586-BC68168489BC}" type="presParOf" srcId="{B2F684AC-0AFA-44F0-8B7E-3A0ADC6BBA06}" destId="{70FDDF7B-7942-4FC4-958C-3F5A2F6F8B41}" srcOrd="0" destOrd="0" presId="urn:microsoft.com/office/officeart/2005/8/layout/list1"/>
    <dgm:cxn modelId="{DB4916F8-C94D-4CDD-B137-7FA23A78366B}" type="presParOf" srcId="{B2F684AC-0AFA-44F0-8B7E-3A0ADC6BBA06}" destId="{BEE432BD-434C-4D5E-9341-0704621ED916}" srcOrd="1" destOrd="0" presId="urn:microsoft.com/office/officeart/2005/8/layout/list1"/>
    <dgm:cxn modelId="{07B53BB7-2198-47AE-8CB1-368EF5167B88}" type="presParOf" srcId="{AB1C4449-7461-48AA-B6E5-674044502A27}" destId="{65A4EDE6-BA4A-419B-8205-08FB7DC793B3}" srcOrd="5" destOrd="0" presId="urn:microsoft.com/office/officeart/2005/8/layout/list1"/>
    <dgm:cxn modelId="{A805F126-61E0-4743-98A3-005749575778}" type="presParOf" srcId="{AB1C4449-7461-48AA-B6E5-674044502A27}" destId="{E3B7CA1E-6863-4F5F-8E31-9FBD4E0E2CF0}" srcOrd="6" destOrd="0" presId="urn:microsoft.com/office/officeart/2005/8/layout/list1"/>
    <dgm:cxn modelId="{68564EF8-76CC-49EA-9EC1-F8595773D728}" type="presParOf" srcId="{AB1C4449-7461-48AA-B6E5-674044502A27}" destId="{1B03A8E8-939B-4D16-BD19-E8302E07CDA5}" srcOrd="7" destOrd="0" presId="urn:microsoft.com/office/officeart/2005/8/layout/list1"/>
    <dgm:cxn modelId="{A312ABF9-B9C2-4780-8C13-6EB5EB8EDF75}" type="presParOf" srcId="{AB1C4449-7461-48AA-B6E5-674044502A27}" destId="{C7D21D28-F4B2-48A9-A9A0-D76C7D1954C3}" srcOrd="8" destOrd="0" presId="urn:microsoft.com/office/officeart/2005/8/layout/list1"/>
    <dgm:cxn modelId="{83134AF9-5C47-49E1-87DF-697A3CFD92B8}" type="presParOf" srcId="{C7D21D28-F4B2-48A9-A9A0-D76C7D1954C3}" destId="{9C3E194B-C9E3-4BE5-B30E-06262FFFD0B6}" srcOrd="0" destOrd="0" presId="urn:microsoft.com/office/officeart/2005/8/layout/list1"/>
    <dgm:cxn modelId="{ACBA65A5-9C22-4D91-9441-38874A08CCF1}" type="presParOf" srcId="{C7D21D28-F4B2-48A9-A9A0-D76C7D1954C3}" destId="{9940AA0A-90BC-4B0C-AB34-8CE476C06106}" srcOrd="1" destOrd="0" presId="urn:microsoft.com/office/officeart/2005/8/layout/list1"/>
    <dgm:cxn modelId="{10EB5C41-C138-4F3A-AB5F-CE5985E9719A}" type="presParOf" srcId="{AB1C4449-7461-48AA-B6E5-674044502A27}" destId="{98ED470C-3F51-4B00-9823-5080ED54F3DF}" srcOrd="9" destOrd="0" presId="urn:microsoft.com/office/officeart/2005/8/layout/list1"/>
    <dgm:cxn modelId="{A730309B-96D3-4F91-9D9E-DE651AC262E0}" type="presParOf" srcId="{AB1C4449-7461-48AA-B6E5-674044502A27}" destId="{EFF5BA5E-CA43-45C7-AB42-85EF83072E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C8D3-C596-497B-AF31-B1BA67173F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317B57D-2761-46EC-8F4D-365F444E4BD6}" type="pres">
      <dgm:prSet presAssocID="{209AC8D3-C596-497B-AF31-B1BA67173F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46026-F35D-468B-9DAE-45A4AC5E68F7}" type="presOf" srcId="{209AC8D3-C596-497B-AF31-B1BA67173FB6}" destId="{B317B57D-2761-46EC-8F4D-365F444E4BD6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2DBAE-1C7C-415B-9A04-2F95A3FC3B9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72015E-8160-485E-9EA8-9A7B2E07AEF5}">
      <dgm:prSet phldrT="[Текст]" custT="1"/>
      <dgm:spPr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Наличие технической оснащенности, укомплектованности высоко­квалифицированными специалистами, большого клинического опыта и возможности </a:t>
          </a:r>
          <a:r>
            <a:rPr lang="ru-RU" sz="1800" dirty="0" smtClean="0"/>
            <a:t>участия Федеральным </a:t>
          </a:r>
          <a:r>
            <a:rPr lang="ru-RU" sz="1800" dirty="0" smtClean="0"/>
            <a:t>государственным бюджетным учреждением «Научный Центр </a:t>
          </a:r>
          <a:r>
            <a:rPr lang="ru-RU" sz="1800" dirty="0" err="1" smtClean="0"/>
            <a:t>Сердечно-сосудистой</a:t>
          </a:r>
          <a:r>
            <a:rPr lang="ru-RU" sz="1800" dirty="0" smtClean="0"/>
            <a:t> патологии им. А.Н. Бакулева МЗ РФ» в оказании высокотехнологичной медицинской помощи по профилю кардиохирургия в рамках обязательного медицинского страхования.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BE0725BF-2AEF-4A24-97D2-E6E48A5C292E}" type="parTrans" cxnId="{9E9A3DA5-64DC-46FC-8AB5-5FB077C80451}">
      <dgm:prSet/>
      <dgm:spPr/>
      <dgm:t>
        <a:bodyPr/>
        <a:lstStyle/>
        <a:p>
          <a:endParaRPr lang="ru-RU"/>
        </a:p>
      </dgm:t>
    </dgm:pt>
    <dgm:pt modelId="{77623E14-DB08-437D-8E6C-57EEF0324053}" type="sibTrans" cxnId="{9E9A3DA5-64DC-46FC-8AB5-5FB077C80451}">
      <dgm:prSet/>
      <dgm:spPr/>
      <dgm:t>
        <a:bodyPr/>
        <a:lstStyle/>
        <a:p>
          <a:endParaRPr lang="ru-RU"/>
        </a:p>
      </dgm:t>
    </dgm:pt>
    <dgm:pt modelId="{D68F140F-7A3D-434A-8EDD-042F7D0BE007}">
      <dgm:prSet custT="1"/>
      <dgm:spPr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/>
            <a:t>Подписание </a:t>
          </a:r>
          <a:r>
            <a:rPr lang="ru-RU" sz="1800" dirty="0" smtClean="0"/>
            <a:t>Соглашения </a:t>
          </a:r>
          <a:r>
            <a:rPr lang="ru-RU" sz="1800" dirty="0" smtClean="0"/>
            <a:t>о сотрудничестве между Федеральным государственным бюджетным учреждением «Научный Центр </a:t>
          </a:r>
          <a:r>
            <a:rPr lang="ru-RU" sz="1800" dirty="0" err="1" smtClean="0"/>
            <a:t>Сердечно-сосудистой</a:t>
          </a:r>
          <a:r>
            <a:rPr lang="ru-RU" sz="1800" dirty="0" smtClean="0"/>
            <a:t> патологии им. А.Н. Бакулева МЗ РФ» и Управлением здравоохранения г.Волгодонска.</a:t>
          </a:r>
          <a:endParaRPr lang="ru-RU" sz="1800" dirty="0"/>
        </a:p>
      </dgm:t>
    </dgm:pt>
    <dgm:pt modelId="{4145668A-8F67-4305-AD9C-3251A290CDFB}" type="parTrans" cxnId="{E873A58C-E115-462E-99DD-100C146EDC38}">
      <dgm:prSet/>
      <dgm:spPr/>
      <dgm:t>
        <a:bodyPr/>
        <a:lstStyle/>
        <a:p>
          <a:endParaRPr lang="ru-RU"/>
        </a:p>
      </dgm:t>
    </dgm:pt>
    <dgm:pt modelId="{6991B3EF-46F2-4621-BB70-EF57E3359E69}" type="sibTrans" cxnId="{E873A58C-E115-462E-99DD-100C146EDC38}">
      <dgm:prSet/>
      <dgm:spPr/>
      <dgm:t>
        <a:bodyPr/>
        <a:lstStyle/>
        <a:p>
          <a:endParaRPr lang="ru-RU"/>
        </a:p>
      </dgm:t>
    </dgm:pt>
    <dgm:pt modelId="{D7711E9A-2015-4A02-8CC3-DC4C7628A6AD}">
      <dgm:prSet custT="1"/>
      <dgm:spPr>
        <a:ln>
          <a:noFill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/>
            <a:t>Осуществление сотрудничества между лечебными учреждениями города Волгодонска и ведущими специалистами ФГБУ НЦССХ им. А.Н. Бакулева в области сохранения и укрепления здоровья населения города Волгодонска в рамках организации высокотехнологичной медицинской помощи, в том числе в рамках федерального квотирования и обязательного медицинского страхования</a:t>
          </a:r>
          <a:r>
            <a:rPr lang="ru-RU" sz="900" dirty="0" smtClean="0"/>
            <a:t>.</a:t>
          </a:r>
          <a:endParaRPr lang="ru-RU" sz="900" dirty="0"/>
        </a:p>
      </dgm:t>
    </dgm:pt>
    <dgm:pt modelId="{305E51B6-10FC-48F2-9459-3381EB055D4C}" type="parTrans" cxnId="{BE94ECF5-9817-48C3-B994-7208278EB3EA}">
      <dgm:prSet/>
      <dgm:spPr/>
      <dgm:t>
        <a:bodyPr/>
        <a:lstStyle/>
        <a:p>
          <a:endParaRPr lang="ru-RU"/>
        </a:p>
      </dgm:t>
    </dgm:pt>
    <dgm:pt modelId="{D89866B8-5663-4894-B232-09FD33054A18}" type="sibTrans" cxnId="{BE94ECF5-9817-48C3-B994-7208278EB3EA}">
      <dgm:prSet/>
      <dgm:spPr/>
      <dgm:t>
        <a:bodyPr/>
        <a:lstStyle/>
        <a:p>
          <a:endParaRPr lang="ru-RU"/>
        </a:p>
      </dgm:t>
    </dgm:pt>
    <dgm:pt modelId="{92E65B8A-C573-4FB2-909B-834F0E31F9B9}" type="pres">
      <dgm:prSet presAssocID="{4102DBAE-1C7C-415B-9A04-2F95A3FC3B9B}" presName="linearFlow" presStyleCnt="0">
        <dgm:presLayoutVars>
          <dgm:dir/>
          <dgm:resizeHandles val="exact"/>
        </dgm:presLayoutVars>
      </dgm:prSet>
      <dgm:spPr/>
    </dgm:pt>
    <dgm:pt modelId="{ABE374F8-67FF-44C9-A93B-9408FEFC51C4}" type="pres">
      <dgm:prSet presAssocID="{9B72015E-8160-485E-9EA8-9A7B2E07AEF5}" presName="composite" presStyleCnt="0"/>
      <dgm:spPr/>
    </dgm:pt>
    <dgm:pt modelId="{2F24F09A-F7C9-4420-B714-D3C5699EA838}" type="pres">
      <dgm:prSet presAssocID="{9B72015E-8160-485E-9EA8-9A7B2E07AEF5}" presName="imgShp" presStyleLbl="fgImgPlace1" presStyleIdx="0" presStyleCnt="3" custScaleX="268579" custScaleY="212878" custLinFactX="-1108" custLinFactNeighborX="-100000" custLinFactNeighborY="-1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6C456D-5DC9-4F7B-A843-F1E43C29DE79}" type="pres">
      <dgm:prSet presAssocID="{9B72015E-8160-485E-9EA8-9A7B2E07AEF5}" presName="txShp" presStyleLbl="node1" presStyleIdx="0" presStyleCnt="3" custScaleX="131662" custScaleY="302154" custLinFactNeighborX="10079" custLinFactNeighborY="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81C74-1BDA-4EB2-B2FE-77318E8943FD}" type="pres">
      <dgm:prSet presAssocID="{77623E14-DB08-437D-8E6C-57EEF0324053}" presName="spacing" presStyleCnt="0"/>
      <dgm:spPr/>
    </dgm:pt>
    <dgm:pt modelId="{4A2A5497-F641-40BA-B77A-885F3F86FA92}" type="pres">
      <dgm:prSet presAssocID="{D68F140F-7A3D-434A-8EDD-042F7D0BE007}" presName="composite" presStyleCnt="0"/>
      <dgm:spPr/>
    </dgm:pt>
    <dgm:pt modelId="{9DF5DA3C-9BB8-4BD2-AA74-BE2B8DE1DD96}" type="pres">
      <dgm:prSet presAssocID="{D68F140F-7A3D-434A-8EDD-042F7D0BE007}" presName="imgShp" presStyleLbl="fgImgPlace1" presStyleIdx="1" presStyleCnt="3" custScaleX="269419" custScaleY="219118" custLinFactX="-1108" custLinFactNeighborX="-100000" custLinFactNeighborY="-24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6DCF46-07AA-4C58-9120-7B8B82D5B5EF}" type="pres">
      <dgm:prSet presAssocID="{D68F140F-7A3D-434A-8EDD-042F7D0BE007}" presName="txShp" presStyleLbl="node1" presStyleIdx="1" presStyleCnt="3" custScaleX="130923" custScaleY="160307" custLinFactNeighborX="12713" custLinFactNeighborY="5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C84F7-365B-4028-89E0-017EF5BB5C39}" type="pres">
      <dgm:prSet presAssocID="{6991B3EF-46F2-4621-BB70-EF57E3359E69}" presName="spacing" presStyleCnt="0"/>
      <dgm:spPr/>
    </dgm:pt>
    <dgm:pt modelId="{F466CD8F-F9CA-49B3-9569-7B7B2DC42C82}" type="pres">
      <dgm:prSet presAssocID="{D7711E9A-2015-4A02-8CC3-DC4C7628A6AD}" presName="composite" presStyleCnt="0"/>
      <dgm:spPr/>
    </dgm:pt>
    <dgm:pt modelId="{66CB8A66-6CBD-413E-8E2A-765B709ADEA1}" type="pres">
      <dgm:prSet presAssocID="{D7711E9A-2015-4A02-8CC3-DC4C7628A6AD}" presName="imgShp" presStyleLbl="fgImgPlace1" presStyleIdx="2" presStyleCnt="3" custScaleX="268579" custScaleY="205777" custLinFactX="-1108" custLinFactNeighborX="-100000" custLinFactNeighborY="16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80E3198-C032-4D55-A9AB-8199D98D4564}" type="pres">
      <dgm:prSet presAssocID="{D7711E9A-2015-4A02-8CC3-DC4C7628A6AD}" presName="txShp" presStyleLbl="node1" presStyleIdx="2" presStyleCnt="3" custScaleX="130935" custScaleY="220542" custLinFactNeighborX="9720" custLinFactNeighborY="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4ECF5-9817-48C3-B994-7208278EB3EA}" srcId="{4102DBAE-1C7C-415B-9A04-2F95A3FC3B9B}" destId="{D7711E9A-2015-4A02-8CC3-DC4C7628A6AD}" srcOrd="2" destOrd="0" parTransId="{305E51B6-10FC-48F2-9459-3381EB055D4C}" sibTransId="{D89866B8-5663-4894-B232-09FD33054A18}"/>
    <dgm:cxn modelId="{9A5A19A9-4FDB-49AD-98BB-E5688DA2B227}" type="presOf" srcId="{9B72015E-8160-485E-9EA8-9A7B2E07AEF5}" destId="{6C6C456D-5DC9-4F7B-A843-F1E43C29DE79}" srcOrd="0" destOrd="0" presId="urn:microsoft.com/office/officeart/2005/8/layout/vList3"/>
    <dgm:cxn modelId="{8C6B6437-7D70-4878-BD9A-526A027FBA4E}" type="presOf" srcId="{4102DBAE-1C7C-415B-9A04-2F95A3FC3B9B}" destId="{92E65B8A-C573-4FB2-909B-834F0E31F9B9}" srcOrd="0" destOrd="0" presId="urn:microsoft.com/office/officeart/2005/8/layout/vList3"/>
    <dgm:cxn modelId="{86D3E121-4E2C-4DBE-99FB-B461C55651DC}" type="presOf" srcId="{D7711E9A-2015-4A02-8CC3-DC4C7628A6AD}" destId="{A80E3198-C032-4D55-A9AB-8199D98D4564}" srcOrd="0" destOrd="0" presId="urn:microsoft.com/office/officeart/2005/8/layout/vList3"/>
    <dgm:cxn modelId="{5545C7BA-BEB8-43DF-A1E9-FBB28AA56028}" type="presOf" srcId="{D68F140F-7A3D-434A-8EDD-042F7D0BE007}" destId="{A86DCF46-07AA-4C58-9120-7B8B82D5B5EF}" srcOrd="0" destOrd="0" presId="urn:microsoft.com/office/officeart/2005/8/layout/vList3"/>
    <dgm:cxn modelId="{9E9A3DA5-64DC-46FC-8AB5-5FB077C80451}" srcId="{4102DBAE-1C7C-415B-9A04-2F95A3FC3B9B}" destId="{9B72015E-8160-485E-9EA8-9A7B2E07AEF5}" srcOrd="0" destOrd="0" parTransId="{BE0725BF-2AEF-4A24-97D2-E6E48A5C292E}" sibTransId="{77623E14-DB08-437D-8E6C-57EEF0324053}"/>
    <dgm:cxn modelId="{E873A58C-E115-462E-99DD-100C146EDC38}" srcId="{4102DBAE-1C7C-415B-9A04-2F95A3FC3B9B}" destId="{D68F140F-7A3D-434A-8EDD-042F7D0BE007}" srcOrd="1" destOrd="0" parTransId="{4145668A-8F67-4305-AD9C-3251A290CDFB}" sibTransId="{6991B3EF-46F2-4621-BB70-EF57E3359E69}"/>
    <dgm:cxn modelId="{ADCB835F-0B85-4DF7-A6E1-A75764114DA6}" type="presParOf" srcId="{92E65B8A-C573-4FB2-909B-834F0E31F9B9}" destId="{ABE374F8-67FF-44C9-A93B-9408FEFC51C4}" srcOrd="0" destOrd="0" presId="urn:microsoft.com/office/officeart/2005/8/layout/vList3"/>
    <dgm:cxn modelId="{C1F5AF14-D19D-47AB-BAFC-310310D8F639}" type="presParOf" srcId="{ABE374F8-67FF-44C9-A93B-9408FEFC51C4}" destId="{2F24F09A-F7C9-4420-B714-D3C5699EA838}" srcOrd="0" destOrd="0" presId="urn:microsoft.com/office/officeart/2005/8/layout/vList3"/>
    <dgm:cxn modelId="{7E28B821-D3A3-4BC0-8D58-2C55966CA686}" type="presParOf" srcId="{ABE374F8-67FF-44C9-A93B-9408FEFC51C4}" destId="{6C6C456D-5DC9-4F7B-A843-F1E43C29DE79}" srcOrd="1" destOrd="0" presId="urn:microsoft.com/office/officeart/2005/8/layout/vList3"/>
    <dgm:cxn modelId="{B27B748A-C2A1-4A71-9036-AAF425152AD2}" type="presParOf" srcId="{92E65B8A-C573-4FB2-909B-834F0E31F9B9}" destId="{65381C74-1BDA-4EB2-B2FE-77318E8943FD}" srcOrd="1" destOrd="0" presId="urn:microsoft.com/office/officeart/2005/8/layout/vList3"/>
    <dgm:cxn modelId="{43428723-DF3C-4990-9817-D0E0FBE37FD1}" type="presParOf" srcId="{92E65B8A-C573-4FB2-909B-834F0E31F9B9}" destId="{4A2A5497-F641-40BA-B77A-885F3F86FA92}" srcOrd="2" destOrd="0" presId="urn:microsoft.com/office/officeart/2005/8/layout/vList3"/>
    <dgm:cxn modelId="{6C59252E-5352-4731-85C7-EC5692CCC655}" type="presParOf" srcId="{4A2A5497-F641-40BA-B77A-885F3F86FA92}" destId="{9DF5DA3C-9BB8-4BD2-AA74-BE2B8DE1DD96}" srcOrd="0" destOrd="0" presId="urn:microsoft.com/office/officeart/2005/8/layout/vList3"/>
    <dgm:cxn modelId="{99720BF5-8238-4211-9F6F-16E448400855}" type="presParOf" srcId="{4A2A5497-F641-40BA-B77A-885F3F86FA92}" destId="{A86DCF46-07AA-4C58-9120-7B8B82D5B5EF}" srcOrd="1" destOrd="0" presId="urn:microsoft.com/office/officeart/2005/8/layout/vList3"/>
    <dgm:cxn modelId="{7A3EECB2-B984-454C-81FA-FF702BDEEC20}" type="presParOf" srcId="{92E65B8A-C573-4FB2-909B-834F0E31F9B9}" destId="{E25C84F7-365B-4028-89E0-017EF5BB5C39}" srcOrd="3" destOrd="0" presId="urn:microsoft.com/office/officeart/2005/8/layout/vList3"/>
    <dgm:cxn modelId="{7FBB7B7D-CEA3-4B06-8613-EA4E584DE2A7}" type="presParOf" srcId="{92E65B8A-C573-4FB2-909B-834F0E31F9B9}" destId="{F466CD8F-F9CA-49B3-9569-7B7B2DC42C82}" srcOrd="4" destOrd="0" presId="urn:microsoft.com/office/officeart/2005/8/layout/vList3"/>
    <dgm:cxn modelId="{5B44C427-9F45-4CB6-BA18-E5CA781270AA}" type="presParOf" srcId="{F466CD8F-F9CA-49B3-9569-7B7B2DC42C82}" destId="{66CB8A66-6CBD-413E-8E2A-765B709ADEA1}" srcOrd="0" destOrd="0" presId="urn:microsoft.com/office/officeart/2005/8/layout/vList3"/>
    <dgm:cxn modelId="{80388706-D402-410E-A796-0A6E4D98383D}" type="presParOf" srcId="{F466CD8F-F9CA-49B3-9569-7B7B2DC42C82}" destId="{A80E3198-C032-4D55-A9AB-8199D98D45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DD3695-42F5-4BBF-AC71-8C7EAFC7A3C3}">
      <dsp:nvSpPr>
        <dsp:cNvPr id="0" name=""/>
        <dsp:cNvSpPr/>
      </dsp:nvSpPr>
      <dsp:spPr>
        <a:xfrm>
          <a:off x="0" y="612403"/>
          <a:ext cx="712946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F621A-BC0D-4862-9B61-A6BAF6A99BFD}">
      <dsp:nvSpPr>
        <dsp:cNvPr id="0" name=""/>
        <dsp:cNvSpPr/>
      </dsp:nvSpPr>
      <dsp:spPr>
        <a:xfrm>
          <a:off x="356473" y="51523"/>
          <a:ext cx="4990624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34" tIns="0" rIns="188634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56473" y="51523"/>
        <a:ext cx="4990624" cy="1121760"/>
      </dsp:txXfrm>
    </dsp:sp>
    <dsp:sp modelId="{E3B7CA1E-6863-4F5F-8E31-9FBD4E0E2CF0}">
      <dsp:nvSpPr>
        <dsp:cNvPr id="0" name=""/>
        <dsp:cNvSpPr/>
      </dsp:nvSpPr>
      <dsp:spPr>
        <a:xfrm>
          <a:off x="0" y="2336083"/>
          <a:ext cx="712946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432BD-434C-4D5E-9341-0704621ED916}">
      <dsp:nvSpPr>
        <dsp:cNvPr id="0" name=""/>
        <dsp:cNvSpPr/>
      </dsp:nvSpPr>
      <dsp:spPr>
        <a:xfrm>
          <a:off x="356473" y="1775203"/>
          <a:ext cx="4990624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34" tIns="0" rIns="188634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56473" y="1775203"/>
        <a:ext cx="4990624" cy="1121760"/>
      </dsp:txXfrm>
    </dsp:sp>
    <dsp:sp modelId="{EFF5BA5E-CA43-45C7-AB42-85EF83072E10}">
      <dsp:nvSpPr>
        <dsp:cNvPr id="0" name=""/>
        <dsp:cNvSpPr/>
      </dsp:nvSpPr>
      <dsp:spPr>
        <a:xfrm>
          <a:off x="0" y="4059764"/>
          <a:ext cx="712946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0AA0A-90BC-4B0C-AB34-8CE476C06106}">
      <dsp:nvSpPr>
        <dsp:cNvPr id="0" name=""/>
        <dsp:cNvSpPr/>
      </dsp:nvSpPr>
      <dsp:spPr>
        <a:xfrm>
          <a:off x="356473" y="3498884"/>
          <a:ext cx="4990624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34" tIns="0" rIns="188634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356473" y="3498884"/>
        <a:ext cx="4990624" cy="1121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C456D-5DC9-4F7B-A843-F1E43C29DE79}">
      <dsp:nvSpPr>
        <dsp:cNvPr id="0" name=""/>
        <dsp:cNvSpPr/>
      </dsp:nvSpPr>
      <dsp:spPr>
        <a:xfrm rot="10800000">
          <a:off x="1124571" y="63620"/>
          <a:ext cx="7911924" cy="19539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170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Наличие технической оснащенности, укомплектованности высоко­квалифицированными специалистами, большого клинического опыта и возможности </a:t>
          </a:r>
          <a:r>
            <a:rPr lang="ru-RU" sz="1800" kern="1200" dirty="0" smtClean="0"/>
            <a:t>участия Федеральным </a:t>
          </a:r>
          <a:r>
            <a:rPr lang="ru-RU" sz="1800" kern="1200" dirty="0" smtClean="0"/>
            <a:t>государственным бюджетным учреждением «Научный Центр </a:t>
          </a:r>
          <a:r>
            <a:rPr lang="ru-RU" sz="1800" kern="1200" dirty="0" err="1" smtClean="0"/>
            <a:t>Сердечно-сосудистой</a:t>
          </a:r>
          <a:r>
            <a:rPr lang="ru-RU" sz="1800" kern="1200" dirty="0" smtClean="0"/>
            <a:t> патологии им. А.Н. Бакулева МЗ РФ» в оказании высокотехнологичной медицинской помощи по профилю кардиохирургия в рамках обязательного медицинского страхования.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1124571" y="63620"/>
        <a:ext cx="7911924" cy="1953985"/>
      </dsp:txXfrm>
    </dsp:sp>
    <dsp:sp modelId="{2F24F09A-F7C9-4420-B714-D3C5699EA838}">
      <dsp:nvSpPr>
        <dsp:cNvPr id="0" name=""/>
        <dsp:cNvSpPr/>
      </dsp:nvSpPr>
      <dsp:spPr>
        <a:xfrm>
          <a:off x="0" y="288033"/>
          <a:ext cx="1736860" cy="13766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DCF46-07AA-4C58-9120-7B8B82D5B5EF}">
      <dsp:nvSpPr>
        <dsp:cNvPr id="0" name=""/>
        <dsp:cNvSpPr/>
      </dsp:nvSpPr>
      <dsp:spPr>
        <a:xfrm rot="10800000">
          <a:off x="1168979" y="2376266"/>
          <a:ext cx="7867516" cy="10366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17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Подписание </a:t>
          </a:r>
          <a:r>
            <a:rPr lang="ru-RU" sz="1800" kern="1200" dirty="0" smtClean="0"/>
            <a:t>Соглашения </a:t>
          </a:r>
          <a:r>
            <a:rPr lang="ru-RU" sz="1800" kern="1200" dirty="0" smtClean="0"/>
            <a:t>о сотрудничестве между Федеральным государственным бюджетным учреждением «Научный Центр </a:t>
          </a:r>
          <a:r>
            <a:rPr lang="ru-RU" sz="1800" kern="1200" dirty="0" err="1" smtClean="0"/>
            <a:t>Сердечно-сосудистой</a:t>
          </a:r>
          <a:r>
            <a:rPr lang="ru-RU" sz="1800" kern="1200" dirty="0" smtClean="0"/>
            <a:t> патологии им. А.Н. Бакулева МЗ РФ» и Управлением здравоохранения г.Волгодонска.</a:t>
          </a:r>
          <a:endParaRPr lang="ru-RU" sz="1800" kern="1200" dirty="0"/>
        </a:p>
      </dsp:txBody>
      <dsp:txXfrm rot="10800000">
        <a:off x="1168979" y="2376266"/>
        <a:ext cx="7867516" cy="1036681"/>
      </dsp:txXfrm>
    </dsp:sp>
    <dsp:sp modelId="{9DF5DA3C-9BB8-4BD2-AA74-BE2B8DE1DD96}">
      <dsp:nvSpPr>
        <dsp:cNvPr id="0" name=""/>
        <dsp:cNvSpPr/>
      </dsp:nvSpPr>
      <dsp:spPr>
        <a:xfrm>
          <a:off x="0" y="2131886"/>
          <a:ext cx="1742293" cy="14170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E3198-C032-4D55-A9AB-8199D98D4564}">
      <dsp:nvSpPr>
        <dsp:cNvPr id="0" name=""/>
        <dsp:cNvSpPr/>
      </dsp:nvSpPr>
      <dsp:spPr>
        <a:xfrm rot="10800000">
          <a:off x="1168230" y="3758363"/>
          <a:ext cx="7868237" cy="1426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01600">
            <a:schemeClr val="accent6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17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Осуществление сотрудничества между лечебными учреждениями города Волгодонска и ведущими специалистами ФГБУ НЦССХ им. А.Н. Бакулева в области сохранения и укрепления здоровья населения города Волгодонска в рамках организации высокотехнологичной медицинской помощи, в том числе в рамках федерального квотирования и обязательного медицинского страхования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 rot="10800000">
        <a:off x="1168230" y="3758363"/>
        <a:ext cx="7868237" cy="1426212"/>
      </dsp:txXfrm>
    </dsp:sp>
    <dsp:sp modelId="{66CB8A66-6CBD-413E-8E2A-765B709ADEA1}">
      <dsp:nvSpPr>
        <dsp:cNvPr id="0" name=""/>
        <dsp:cNvSpPr/>
      </dsp:nvSpPr>
      <dsp:spPr>
        <a:xfrm>
          <a:off x="0" y="3816426"/>
          <a:ext cx="1736860" cy="13307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62BE1F-87D7-497B-A512-67F6C72CCC0E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D5B34E-46C0-422B-B6D9-745C5E1CF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13B96B-BF74-4DDB-97D1-DE092034461D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882844-DFCA-4CE7-8B8E-2423F1FA2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C3BB36-D6C2-45EF-9C36-3324EA0FE8C3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778E45-ED75-4F33-95C8-37F5F02F8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2A31FC-DC06-422D-B186-4A0B93A69D74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CEFE6C-C66A-4EF7-ACCF-1268C044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10B277-B5A3-47B1-A948-5AE1592FDB4C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348537-A651-481E-9EE8-0DC606C3F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B4BE97-D0E0-432D-9171-BB1E393BBF1E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4A05B8-0693-43BA-A9A7-42A78D6A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E1EDC9-1283-415D-BA8C-4BA85BEEE60E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C52288-4EDF-4D6D-9E84-1BDA53D9B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0D58AE-49BF-4A84-AF3B-1BEA1E4B13FF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16AD4E-77CE-4DAA-B2C0-86BD448F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F5D8DD-BFA2-4030-94CE-77D646E5DBE2}" type="datetimeFigureOut">
              <a:rPr lang="ru-RU"/>
              <a:pPr>
                <a:defRPr/>
              </a:pPr>
              <a:t>02.08.2017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D78FDE-51C5-45DF-8790-D329E41ED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5940425" cy="15843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18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Конкурсная работа для участия  во Всероссийском конкурсе лучших практик и инициатив социально-экономического развития субъектов Российской Федерации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/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0" y="170021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Номинация: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«Обеспечение доступности услуг в социальной сфере»</a:t>
            </a:r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292" name="Объект 2"/>
          <p:cNvSpPr txBox="1">
            <a:spLocks/>
          </p:cNvSpPr>
          <p:nvPr/>
        </p:nvSpPr>
        <p:spPr bwMode="auto">
          <a:xfrm>
            <a:off x="0" y="2492896"/>
            <a:ext cx="6769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FFC000"/>
                </a:solidFill>
              </a:rPr>
              <a:t>Социальный проект 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«Организация высокотехнологичной помощи кардиохирургического профиля жителям города Волгодонска»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" name="Содержимое 8" descr="IMG_6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0623" y="1600200"/>
            <a:ext cx="6758517" cy="5068888"/>
          </a:xfrm>
        </p:spPr>
      </p:pic>
      <p:pic>
        <p:nvPicPr>
          <p:cNvPr id="19460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Объект 2"/>
          <p:cNvSpPr txBox="1">
            <a:spLocks/>
          </p:cNvSpPr>
          <p:nvPr/>
        </p:nvSpPr>
        <p:spPr bwMode="auto">
          <a:xfrm>
            <a:off x="323850" y="115888"/>
            <a:ext cx="730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3000" b="1" dirty="0">
                <a:solidFill>
                  <a:srgbClr val="FFFF00"/>
                </a:solidFill>
              </a:rPr>
              <a:t>Результаты проекта 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250825" y="119697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755576" y="1341438"/>
            <a:ext cx="6696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Направленно для </a:t>
            </a:r>
            <a:r>
              <a:rPr lang="ru-RU" sz="2000" dirty="0"/>
              <a:t>дальнейшего лечения в ФГБУ НЦССХ им. А.Н. </a:t>
            </a:r>
            <a:r>
              <a:rPr lang="ru-RU" sz="2000" dirty="0" smtClean="0"/>
              <a:t>Бакулева 162 пациента.</a:t>
            </a:r>
            <a:endParaRPr lang="ru-RU" sz="2000" dirty="0"/>
          </a:p>
        </p:txBody>
      </p:sp>
      <p:pic>
        <p:nvPicPr>
          <p:cNvPr id="8" name="Рисунок 7" descr="IMG_7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4032448" cy="2688299"/>
          </a:xfrm>
          <a:prstGeom prst="rect">
            <a:avLst/>
          </a:prstGeom>
        </p:spPr>
      </p:pic>
      <p:pic>
        <p:nvPicPr>
          <p:cNvPr id="10" name="Рисунок 9" descr="IMG_67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212976"/>
            <a:ext cx="4355976" cy="32669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Объект 2"/>
          <p:cNvSpPr txBox="1">
            <a:spLocks/>
          </p:cNvSpPr>
          <p:nvPr/>
        </p:nvSpPr>
        <p:spPr bwMode="auto">
          <a:xfrm>
            <a:off x="323850" y="115888"/>
            <a:ext cx="730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3000" b="1" dirty="0">
                <a:solidFill>
                  <a:srgbClr val="FFFF00"/>
                </a:solidFill>
              </a:rPr>
              <a:t>Результаты проекта 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250825" y="119697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611560" y="1341438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ФГБУ НЦССХ им. А.Н. Бакулева </a:t>
            </a:r>
            <a:r>
              <a:rPr lang="ru-RU" sz="2000" dirty="0" smtClean="0"/>
              <a:t>кардиохирургическая помощь оказана  </a:t>
            </a:r>
            <a:r>
              <a:rPr lang="ru-RU" sz="2000" dirty="0"/>
              <a:t>84 </a:t>
            </a:r>
            <a:r>
              <a:rPr lang="ru-RU" sz="2000" dirty="0" smtClean="0"/>
              <a:t>пациентам, в том числе проведено 28 кардиологических операций на открытом сердце в условиях искусственного кровообращения.</a:t>
            </a:r>
            <a:endParaRPr lang="ru-RU" sz="2000" dirty="0"/>
          </a:p>
        </p:txBody>
      </p:sp>
      <p:sp>
        <p:nvSpPr>
          <p:cNvPr id="7170" name="AutoShape 2" descr="http://i.ytimg.com/vi/LzWGOsBvBN8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i.ytimg.com/vi/LzWGOsBvBN8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0a0feb65ba125a9a0e491beaf0413f7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4135418" cy="3053317"/>
          </a:xfrm>
          <a:prstGeom prst="rect">
            <a:avLst/>
          </a:prstGeom>
        </p:spPr>
      </p:pic>
      <p:pic>
        <p:nvPicPr>
          <p:cNvPr id="11" name="Рисунок 10" descr="5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478" y="2708921"/>
            <a:ext cx="451399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1691680" y="836712"/>
            <a:ext cx="4031853" cy="1143000"/>
          </a:xfr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реализации практики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2051720" y="2564904"/>
            <a:ext cx="68036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момента реализации проекта показатель общей смертности населения города Волгодонска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снизился с  11,3 в 2016 году до 9,82 на 1000 населения по итогам 6 месяцев 2017 года.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Показатель смертности от болезней системы кровообращения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снизился с 581,59 на 100 тыс. населения в 2016 году до 516,87 на 100 тыс. населения по итогам 6 месяцев 2017 года.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2" name="AutoShape 2" descr="https://www.syl.ru/misc/i/ai/179879/7227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www.syl.ru/misc/i/ai/179879/7227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syl.ru/misc/i/ai/179879/7227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www.syl.ru/misc/i/ai/179879/7227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www.syl.ru/misc/i/ai/179879/7227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722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3665" y="0"/>
            <a:ext cx="2930335" cy="19550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1692275" y="404813"/>
            <a:ext cx="7129463" cy="1143000"/>
          </a:xfrm>
        </p:spPr>
        <p:txBody>
          <a:bodyPr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Выгоды, полученные в результате внедрения практики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4"/>
          <p:cNvSpPr>
            <a:spLocks noGrp="1"/>
          </p:cNvSpPr>
          <p:nvPr>
            <p:ph idx="1"/>
          </p:nvPr>
        </p:nvSpPr>
        <p:spPr>
          <a:xfrm>
            <a:off x="1692275" y="1412875"/>
            <a:ext cx="7451725" cy="4216539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	 	</a:t>
            </a:r>
            <a:r>
              <a:rPr lang="ru-RU" sz="2000" dirty="0" smtClean="0"/>
              <a:t>Повышение доступности и качества высокотехнологичной медицинской помощи, в том числе в рамках обязательного медицинского страхования,  в частности:</a:t>
            </a:r>
          </a:p>
          <a:p>
            <a:pPr>
              <a:buNone/>
            </a:pPr>
            <a:endParaRPr lang="ru-RU" sz="2000" dirty="0" smtClean="0"/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 </a:t>
            </a:r>
            <a:r>
              <a:rPr lang="ru-RU" sz="2000" dirty="0" smtClean="0"/>
              <a:t>проведение консультаций специалистами ФГБУ НЦССХ им. А.Н. Бакулева непосредственно по месту жительства населения,  </a:t>
            </a:r>
          </a:p>
          <a:p>
            <a:pPr lvl="1">
              <a:buNone/>
            </a:pPr>
            <a:endParaRPr lang="ru-RU" sz="2000" dirty="0" smtClean="0"/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возможность получить плановую и экстренную кардиохирургическую помощь в ФГБУ НЦССХ им. А.Н. Бакулева в короткие сроки без согласования на областном уровне</a:t>
            </a:r>
            <a:r>
              <a:rPr lang="ru-RU" sz="1600" dirty="0" smtClean="0"/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835150" y="1600200"/>
          <a:ext cx="71294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8"/>
                <a:gridCol w="2376488"/>
                <a:gridCol w="23764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8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Объект 2"/>
          <p:cNvSpPr txBox="1">
            <a:spLocks/>
          </p:cNvSpPr>
          <p:nvPr/>
        </p:nvSpPr>
        <p:spPr bwMode="auto">
          <a:xfrm>
            <a:off x="323850" y="115888"/>
            <a:ext cx="730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контактов, ответственных за реализацию проекта в городе Волгодонске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250825" y="119697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2132856"/>
          <a:ext cx="82809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669"/>
                <a:gridCol w="5073715"/>
                <a:gridCol w="2476536"/>
              </a:tblGrid>
              <a:tr h="424293"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Ответственные   за реализацию проекта</a:t>
                      </a:r>
                      <a:endParaRPr lang="ru-RU" sz="2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Телефон, электронная почта</a:t>
                      </a:r>
                    </a:p>
                  </a:txBody>
                  <a:tcPr marL="68580" marR="68580" marT="0" marB="0"/>
                </a:tc>
              </a:tr>
              <a:tr h="1272879"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Заместитель главы Администрации города Волгодонска по социальному развитию 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Светлана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Яковлевна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Цыба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8288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8 (8639) 22 25 81,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sek_zam_soc@vlgd61.ru</a:t>
                      </a:r>
                    </a:p>
                  </a:txBody>
                  <a:tcPr marL="68580" marR="68580" marT="0" marB="0"/>
                </a:tc>
              </a:tr>
              <a:tr h="1060732">
                <a:tc>
                  <a:txBody>
                    <a:bodyPr/>
                    <a:lstStyle/>
                    <a:p>
                      <a:pPr marL="177800"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Начальник Управления здравоохранения г.Волгодонска 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Владимир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Юрьевич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Бачинский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8288"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8 (8639) 22 48 13,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zdrav@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</a:rPr>
                        <a:t> vlgd61.ru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1285860"/>
            <a:ext cx="5940152" cy="1584176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smtClean="0"/>
              <a:t>ВНИМАНИЕ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Содержимое 6" descr="aeeb18021bb74e37fc5ab7e1449eb7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0681" y="3293396"/>
            <a:ext cx="2438400" cy="1682496"/>
          </a:xfrm>
        </p:spPr>
      </p:pic>
      <p:pic>
        <p:nvPicPr>
          <p:cNvPr id="13316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850" y="115888"/>
            <a:ext cx="7302500" cy="9366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Краткое </a:t>
            </a:r>
            <a:r>
              <a:rPr lang="ru-RU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описание ситуации, </a:t>
            </a:r>
            <a:endParaRPr lang="ru-RU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обусловившей </a:t>
            </a:r>
            <a:r>
              <a:rPr lang="ru-RU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реализацию практики</a:t>
            </a:r>
            <a:endParaRPr lang="ru-RU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899592" y="1628800"/>
            <a:ext cx="74168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52650"/>
            <a:r>
              <a:rPr lang="ru-RU" dirty="0"/>
              <a:t>	</a:t>
            </a:r>
            <a:r>
              <a:rPr lang="ru-RU" sz="2000" dirty="0">
                <a:solidFill>
                  <a:srgbClr val="002060"/>
                </a:solidFill>
              </a:rPr>
              <a:t>Среднегодовая численность населения города Волгодонска в  2016 году составила 170394 человека. Естественный прирост населения зарегистрирован на уровне «+0,28»  на 1000 населения.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	Показатель смертности населения в 2016 году по итогам года в городе Волгодонске составил 11,3 на 1000 населения. Несмотря на то, что показатель смертности населения в 2016 году был одним из самых низких показателей по Ростовской области (ниже среднего по городам РО – 13,2 на 1000 населения и </a:t>
            </a:r>
            <a:r>
              <a:rPr lang="ru-RU" sz="2000" dirty="0" err="1">
                <a:solidFill>
                  <a:srgbClr val="002060"/>
                </a:solidFill>
              </a:rPr>
              <a:t>среднеобластного</a:t>
            </a:r>
            <a:r>
              <a:rPr lang="ru-RU" sz="2000" dirty="0">
                <a:solidFill>
                  <a:srgbClr val="002060"/>
                </a:solidFill>
              </a:rPr>
              <a:t> по РО – 13,84 на 1000 населения), целевой уровень - 10,4 на 1000 населения в 2016 году достигнут не был. </a:t>
            </a:r>
          </a:p>
          <a:p>
            <a:r>
              <a:rPr lang="ru-RU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В городе Волгодонске по итогам 2016 года смертность населения от болезней системы кровообращения составила  51,6% от общей смертности населения. </a:t>
            </a:r>
            <a:r>
              <a:rPr lang="ru-RU" sz="2000" dirty="0">
                <a:solidFill>
                  <a:srgbClr val="002060"/>
                </a:solidFill>
              </a:rPr>
              <a:t>	</a:t>
            </a:r>
          </a:p>
          <a:p>
            <a:r>
              <a:rPr lang="ru-RU" dirty="0">
                <a:solidFill>
                  <a:srgbClr val="002060"/>
                </a:solidFill>
              </a:rPr>
              <a:t>	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eeb18021bb74e37fc5ab7e1449eb7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2647119" cy="1970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1691680" y="188640"/>
            <a:ext cx="7129463" cy="1143000"/>
          </a:xfrm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Проблемы, которые должны были быть решены реализацией практики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692275" y="1412875"/>
            <a:ext cx="7451725" cy="2554545"/>
          </a:xfrm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/>
              <a:t>: </a:t>
            </a:r>
            <a:r>
              <a:rPr lang="ru-RU" sz="2000" dirty="0" smtClean="0">
                <a:solidFill>
                  <a:srgbClr val="FF0000"/>
                </a:solidFill>
              </a:rPr>
              <a:t>высокая смертность населения от болезней системы кровообращения. </a:t>
            </a:r>
          </a:p>
          <a:p>
            <a:pPr eaLnBrk="1" hangingPunct="1">
              <a:buFont typeface="Arial" pitchFamily="34" charset="0"/>
              <a:buNone/>
            </a:pPr>
            <a:endParaRPr lang="ru-RU" sz="2000" dirty="0" smtClean="0"/>
          </a:p>
          <a:p>
            <a:pPr eaLnBrk="1" hangingPunct="1">
              <a:buFont typeface="Arial" pitchFamily="34" charset="0"/>
              <a:buNone/>
            </a:pPr>
            <a:r>
              <a:rPr lang="ru-RU" sz="2000" dirty="0" smtClean="0"/>
              <a:t>		Лидирующую позицию в структуре общей смертности в городе Волгодонске, так же как и по Ростовской области, в России и во всем мире в целом занимает смертность от болезней системы кровообращения.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51050" y="3933056"/>
            <a:ext cx="70929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	Организация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высокотехнологичной помощи кардиохирургического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профиля позволит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улучшить доступность получения в наиболее короткие сроки жителями города данного вида медицинской помощи и тем самым будет способствовать сохранению жизни пациентов и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улучшению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ее качества в дальнейшем.</a:t>
            </a:r>
            <a:r>
              <a:rPr lang="ru-RU" sz="2000" dirty="0"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835150" y="1600200"/>
          <a:ext cx="7129463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107950" y="0"/>
            <a:ext cx="7488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Возможности, которые позволили реализовать </a:t>
            </a:r>
            <a:r>
              <a:rPr lang="ru-RU" sz="3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практику</a:t>
            </a:r>
            <a:endParaRPr lang="ru-RU" sz="30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07504" y="1340768"/>
          <a:ext cx="90364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Объект 2"/>
          <p:cNvSpPr txBox="1">
            <a:spLocks/>
          </p:cNvSpPr>
          <p:nvPr/>
        </p:nvSpPr>
        <p:spPr bwMode="auto">
          <a:xfrm>
            <a:off x="323850" y="115888"/>
            <a:ext cx="730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000" b="1" dirty="0">
                <a:solidFill>
                  <a:srgbClr val="FFFF00"/>
                </a:solidFill>
              </a:rPr>
              <a:t>Участники </a:t>
            </a:r>
            <a:r>
              <a:rPr lang="ru-RU" sz="3000" b="1" dirty="0" smtClean="0">
                <a:solidFill>
                  <a:srgbClr val="FFFF00"/>
                </a:solidFill>
              </a:rPr>
              <a:t>проекта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250825" y="119697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99592" y="2636912"/>
            <a:ext cx="7416824" cy="1008112"/>
            <a:chOff x="0" y="0"/>
            <a:chExt cx="7416824" cy="126477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7416824" cy="12647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1741" y="61741"/>
              <a:ext cx="7293342" cy="874363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Управление здравоохранения г.Волгодонска</a:t>
              </a:r>
              <a:endParaRPr lang="ru-RU" sz="24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99592" y="3717032"/>
            <a:ext cx="7416824" cy="936104"/>
            <a:chOff x="0" y="1285878"/>
            <a:chExt cx="7416824" cy="147042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285878"/>
              <a:ext cx="7416824" cy="14704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1741" y="1357886"/>
              <a:ext cx="7293342" cy="1285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Специалисты ФГБУ НЦССХ им. А.Н. Бакулева</a:t>
              </a:r>
              <a:endParaRPr lang="ru-RU" sz="24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99592" y="4725144"/>
            <a:ext cx="7416824" cy="1264770"/>
            <a:chOff x="0" y="1440161"/>
            <a:chExt cx="7416824" cy="126477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1440161"/>
              <a:ext cx="7416824" cy="12647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61741" y="1501902"/>
              <a:ext cx="7293342" cy="1141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/>
              <a:r>
                <a:rPr lang="ru-RU" sz="2400" dirty="0" smtClean="0"/>
                <a:t>Врачи-кардиологи учреждений здравоохранения города Волгодонска, оказывающих медицинскую помощь по профилю кардиология</a:t>
              </a:r>
              <a:endParaRPr lang="ru-RU" sz="24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899592" y="1628800"/>
            <a:ext cx="7416824" cy="936104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Администрация города Волгодонска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Объект 2"/>
          <p:cNvSpPr txBox="1">
            <a:spLocks/>
          </p:cNvSpPr>
          <p:nvPr/>
        </p:nvSpPr>
        <p:spPr bwMode="auto">
          <a:xfrm>
            <a:off x="323850" y="115888"/>
            <a:ext cx="730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Дорожная карта реализации практики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250825" y="119697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589240"/>
            <a:ext cx="12241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Исходная ситуация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88224" y="5085184"/>
            <a:ext cx="23762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Итоги реализации практики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>
            <a:stCxn id="8" idx="3"/>
            <a:endCxn id="17" idx="1"/>
          </p:cNvCxnSpPr>
          <p:nvPr/>
        </p:nvCxnSpPr>
        <p:spPr>
          <a:xfrm flipV="1">
            <a:off x="1403648" y="5733256"/>
            <a:ext cx="5184576" cy="3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179512" y="1124744"/>
            <a:ext cx="302433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1. Разработка проекта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67544" y="1556792"/>
            <a:ext cx="302433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2. Согласование проекта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7584" y="1988840"/>
            <a:ext cx="504056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3. </a:t>
            </a:r>
            <a:r>
              <a:rPr lang="ru-RU" dirty="0">
                <a:solidFill>
                  <a:srgbClr val="0070C0"/>
                </a:solidFill>
              </a:rPr>
              <a:t>Подписание Соглашения о сотрудничестве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331640" y="2420888"/>
            <a:ext cx="367240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4. </a:t>
            </a:r>
            <a:r>
              <a:rPr lang="ru-RU" dirty="0">
                <a:solidFill>
                  <a:srgbClr val="0070C0"/>
                </a:solidFill>
              </a:rPr>
              <a:t>Освещение проекта в СМИ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835696" y="2852936"/>
            <a:ext cx="547260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5. </a:t>
            </a:r>
            <a:r>
              <a:rPr lang="ru-RU" dirty="0">
                <a:solidFill>
                  <a:srgbClr val="0070C0"/>
                </a:solidFill>
              </a:rPr>
              <a:t>Подготовка пациентов к проведению </a:t>
            </a:r>
            <a:r>
              <a:rPr lang="ru-RU" dirty="0" smtClean="0">
                <a:solidFill>
                  <a:srgbClr val="0070C0"/>
                </a:solidFill>
              </a:rPr>
              <a:t>консультаций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483768" y="3284984"/>
            <a:ext cx="57606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6. </a:t>
            </a:r>
            <a:r>
              <a:rPr lang="ru-RU" dirty="0">
                <a:solidFill>
                  <a:srgbClr val="0070C0"/>
                </a:solidFill>
              </a:rPr>
              <a:t>Отбор и направление пациентов на проведение ВМП 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419872" y="3645024"/>
            <a:ext cx="54006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7. </a:t>
            </a:r>
            <a:r>
              <a:rPr lang="ru-RU" dirty="0">
                <a:solidFill>
                  <a:srgbClr val="0070C0"/>
                </a:solidFill>
              </a:rPr>
              <a:t>Осуществление </a:t>
            </a:r>
            <a:r>
              <a:rPr lang="ru-RU" dirty="0" smtClean="0">
                <a:solidFill>
                  <a:srgbClr val="0070C0"/>
                </a:solidFill>
              </a:rPr>
              <a:t>ВМП в </a:t>
            </a:r>
            <a:r>
              <a:rPr lang="ru-RU" dirty="0">
                <a:solidFill>
                  <a:srgbClr val="0070C0"/>
                </a:solidFill>
              </a:rPr>
              <a:t>условиях ФГБУ НЦССХ им. А.Н. Бакулева</a:t>
            </a:r>
          </a:p>
        </p:txBody>
      </p:sp>
      <p:cxnSp>
        <p:nvCxnSpPr>
          <p:cNvPr id="110" name="Прямая со стрелкой 109"/>
          <p:cNvCxnSpPr/>
          <p:nvPr/>
        </p:nvCxnSpPr>
        <p:spPr>
          <a:xfrm flipH="1" flipV="1">
            <a:off x="179512" y="1412776"/>
            <a:ext cx="1800200" cy="482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 flipV="1">
            <a:off x="539552" y="1844824"/>
            <a:ext cx="2088232" cy="432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 flipV="1">
            <a:off x="899592" y="2276872"/>
            <a:ext cx="2304256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H="1" flipV="1">
            <a:off x="1403648" y="2708920"/>
            <a:ext cx="2448272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 flipV="1">
            <a:off x="1907704" y="3140968"/>
            <a:ext cx="2592288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 flipV="1">
            <a:off x="2555776" y="3573016"/>
            <a:ext cx="2664296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 flipV="1">
            <a:off x="3563888" y="4221088"/>
            <a:ext cx="223224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4679504" y="4293096"/>
            <a:ext cx="446449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70C0"/>
                </a:solidFill>
              </a:rPr>
              <a:t>8. </a:t>
            </a:r>
            <a:r>
              <a:rPr lang="ru-RU" dirty="0">
                <a:solidFill>
                  <a:srgbClr val="0070C0"/>
                </a:solidFill>
              </a:rPr>
              <a:t>Обеспечение </a:t>
            </a:r>
            <a:r>
              <a:rPr lang="ru-RU" dirty="0" smtClean="0">
                <a:solidFill>
                  <a:srgbClr val="0070C0"/>
                </a:solidFill>
              </a:rPr>
              <a:t>дальнейшего диспансерного </a:t>
            </a:r>
            <a:r>
              <a:rPr lang="ru-RU" dirty="0">
                <a:solidFill>
                  <a:srgbClr val="0070C0"/>
                </a:solidFill>
              </a:rPr>
              <a:t>наблюдения </a:t>
            </a:r>
            <a:r>
              <a:rPr lang="ru-RU" dirty="0" smtClean="0">
                <a:solidFill>
                  <a:srgbClr val="0070C0"/>
                </a:solidFill>
              </a:rPr>
              <a:t>за пациентами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148" name="Прямая со стрелкой 147"/>
          <p:cNvCxnSpPr/>
          <p:nvPr/>
        </p:nvCxnSpPr>
        <p:spPr>
          <a:xfrm flipH="1" flipV="1">
            <a:off x="4788024" y="4941168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1692275" y="404812"/>
            <a:ext cx="7129463" cy="1368003"/>
          </a:xfr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3000" b="1" dirty="0" smtClean="0">
                <a:solidFill>
                  <a:srgbClr val="C00000"/>
                </a:solidFill>
              </a:rPr>
              <a:t>Затраты на реализацию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Медицинская помощь, оказываемая в рамках Соглашения о сотрудничестве между Федеральным государственным бюджетным учреждением «Научный Центр </a:t>
            </a:r>
            <a:r>
              <a:rPr lang="ru-RU" sz="2400" dirty="0" err="1" smtClean="0"/>
              <a:t>Сердечно-сосудистой</a:t>
            </a:r>
            <a:r>
              <a:rPr lang="ru-RU" sz="2400" dirty="0" smtClean="0"/>
              <a:t> патологии им. А.Н. Бакулева МЗ РФ» и Управлением здравоохранения г.Волгодонска, осуществляется в рамках обязательного медицинского страхования и предоставляется гражданам </a:t>
            </a:r>
            <a:r>
              <a:rPr lang="ru-RU" sz="2400" dirty="0" smtClean="0"/>
              <a:t>бесплатно.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G_6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0623" y="1600200"/>
            <a:ext cx="6758517" cy="5068888"/>
          </a:xfrm>
        </p:spPr>
      </p:pic>
      <p:pic>
        <p:nvPicPr>
          <p:cNvPr id="17412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Объект 2"/>
          <p:cNvSpPr txBox="1">
            <a:spLocks/>
          </p:cNvSpPr>
          <p:nvPr/>
        </p:nvSpPr>
        <p:spPr bwMode="auto">
          <a:xfrm>
            <a:off x="323850" y="115888"/>
            <a:ext cx="730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3000" b="1" dirty="0">
                <a:solidFill>
                  <a:srgbClr val="FFFF00"/>
                </a:solidFill>
              </a:rPr>
              <a:t>Результаты проекта 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250825" y="119697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1116013" y="1341438"/>
            <a:ext cx="6335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Приезд специалистов «Научный Центр </a:t>
            </a:r>
            <a:r>
              <a:rPr lang="ru-RU" dirty="0" err="1"/>
              <a:t>Сердечно-сосудистой</a:t>
            </a:r>
            <a:r>
              <a:rPr lang="ru-RU" dirty="0"/>
              <a:t> патологии им. А.Н. Бакулева МЗ РФ» в город </a:t>
            </a:r>
            <a:r>
              <a:rPr lang="ru-RU" dirty="0" smtClean="0"/>
              <a:t>Волгодонск осуществлен 5 раз.</a:t>
            </a:r>
            <a:endParaRPr lang="ru-RU" dirty="0"/>
          </a:p>
        </p:txBody>
      </p:sp>
      <p:sp>
        <p:nvSpPr>
          <p:cNvPr id="10242" name="AutoShape 2" descr="http://teris-med.ru/wp-content/uploads/2015/08/nc-bakule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IMG_6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780928"/>
            <a:ext cx="4032448" cy="3024336"/>
          </a:xfrm>
          <a:prstGeom prst="rect">
            <a:avLst/>
          </a:prstGeom>
        </p:spPr>
      </p:pic>
      <p:pic>
        <p:nvPicPr>
          <p:cNvPr id="11" name="Рисунок 10" descr="IMG_6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276872"/>
            <a:ext cx="3923928" cy="29429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G_7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150" y="1758156"/>
            <a:ext cx="7129463" cy="4752975"/>
          </a:xfrm>
        </p:spPr>
      </p:pic>
      <p:pic>
        <p:nvPicPr>
          <p:cNvPr id="18436" name="Picture 2" descr="K:\ProPowerPoint\Шаблоны\В работе\Мировая медицина\Mirovaya_meditsina_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Объект 2"/>
          <p:cNvSpPr txBox="1">
            <a:spLocks/>
          </p:cNvSpPr>
          <p:nvPr/>
        </p:nvSpPr>
        <p:spPr bwMode="auto">
          <a:xfrm>
            <a:off x="323850" y="115888"/>
            <a:ext cx="7302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3000" b="1" dirty="0">
                <a:solidFill>
                  <a:srgbClr val="FFFF00"/>
                </a:solidFill>
              </a:rPr>
              <a:t>Результаты проекта 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250825" y="1196975"/>
            <a:ext cx="8713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539552" y="1341438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Проконсультировано </a:t>
            </a:r>
            <a:r>
              <a:rPr lang="ru-RU" sz="2000" dirty="0"/>
              <a:t>специалистами ФГБУ НЦССХ им. А.Н. Бакулева </a:t>
            </a:r>
            <a:r>
              <a:rPr lang="ru-RU" sz="2000" dirty="0" smtClean="0"/>
              <a:t>423 пациента </a:t>
            </a:r>
            <a:r>
              <a:rPr lang="ru-RU" sz="2000" dirty="0"/>
              <a:t>кардиологического </a:t>
            </a:r>
            <a:r>
              <a:rPr lang="ru-RU" sz="2000" dirty="0" smtClean="0"/>
              <a:t>профиля. </a:t>
            </a:r>
            <a:endParaRPr lang="ru-RU" sz="2000" dirty="0"/>
          </a:p>
        </p:txBody>
      </p:sp>
      <p:pic>
        <p:nvPicPr>
          <p:cNvPr id="11" name="Рисунок 10" descr="IMG-20161216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492896"/>
            <a:ext cx="4443986" cy="2499742"/>
          </a:xfrm>
          <a:prstGeom prst="rect">
            <a:avLst/>
          </a:prstGeom>
        </p:spPr>
      </p:pic>
      <p:pic>
        <p:nvPicPr>
          <p:cNvPr id="12" name="Рисунок 11" descr="IMG-20161216-WA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581128"/>
            <a:ext cx="3528392" cy="1984721"/>
          </a:xfrm>
          <a:prstGeom prst="rect">
            <a:avLst/>
          </a:prstGeom>
        </p:spPr>
      </p:pic>
      <p:pic>
        <p:nvPicPr>
          <p:cNvPr id="13" name="Рисунок 12" descr="IMG-20161216-WA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636912"/>
            <a:ext cx="3803915" cy="2139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актика по Бакулев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Практика по Бакулеву</Template>
  <TotalTime>225</TotalTime>
  <Words>410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Практика по Бакулеву</vt:lpstr>
      <vt:lpstr>Конкурсная работа для участия  во Всероссийском конкурсе лучших практик и инициатив социально-экономического развития субъектов Российской Федерации  </vt:lpstr>
      <vt:lpstr>Слайд 2</vt:lpstr>
      <vt:lpstr> Проблемы, которые должны были быть решены реализацией практики</vt:lpstr>
      <vt:lpstr>Слайд 4</vt:lpstr>
      <vt:lpstr>Слайд 5</vt:lpstr>
      <vt:lpstr>Слайд 6</vt:lpstr>
      <vt:lpstr>  Затраты на реализацию проекта </vt:lpstr>
      <vt:lpstr>Слайд 8</vt:lpstr>
      <vt:lpstr>Слайд 9</vt:lpstr>
      <vt:lpstr>Слайд 10</vt:lpstr>
      <vt:lpstr>Слайд 11</vt:lpstr>
      <vt:lpstr> Итоги реализации практики</vt:lpstr>
      <vt:lpstr> Выгоды, полученные в результате внедрения практики </vt:lpstr>
      <vt:lpstr>Слайд 14</vt:lpstr>
      <vt:lpstr>СПАСИБО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работа для участия  во Всероссийском конкурсе лучших практик и инициатив социально-экономического развития субъектов Российской Федерации  </dc:title>
  <dc:subject>Мировая медицина</dc:subject>
  <dc:creator>Заболотских</dc:creator>
  <dc:description>Rusderm.ru - Дерматология и венерология. Медицинские шаблоны PowerPoint и презентации по медицине</dc:description>
  <cp:lastModifiedBy>Заболотских</cp:lastModifiedBy>
  <cp:revision>22</cp:revision>
  <dcterms:created xsi:type="dcterms:W3CDTF">2017-08-02T05:26:45Z</dcterms:created>
  <dcterms:modified xsi:type="dcterms:W3CDTF">2017-08-02T10:13:03Z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00080042080000000000010243100207f9000400038000</vt:lpwstr>
  </property>
</Properties>
</file>