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1" r:id="rId2"/>
    <p:sldId id="260" r:id="rId3"/>
    <p:sldId id="262" r:id="rId4"/>
    <p:sldId id="263" r:id="rId5"/>
    <p:sldId id="266" r:id="rId6"/>
    <p:sldId id="267" r:id="rId7"/>
    <p:sldId id="268" r:id="rId8"/>
    <p:sldId id="269" r:id="rId9"/>
    <p:sldId id="270" r:id="rId10"/>
    <p:sldId id="271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00CC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59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79D0DB-4D90-45EF-82F7-C629118B4893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38A13E-3C64-49E2-AF69-EB86CADE51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791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8A13E-3C64-49E2-AF69-EB86CADE51C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950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8A13E-3C64-49E2-AF69-EB86CADE51C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239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8A13E-3C64-49E2-AF69-EB86CADE51C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239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8A13E-3C64-49E2-AF69-EB86CADE51C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239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8A13E-3C64-49E2-AF69-EB86CADE51C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239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8A13E-3C64-49E2-AF69-EB86CADE51C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239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8A13E-3C64-49E2-AF69-EB86CADE51C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239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8A13E-3C64-49E2-AF69-EB86CADE51C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239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45F10-34BF-4129-8F87-47C24D1472E1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9C15-0993-4524-BC50-191F7BFDC4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456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45F10-34BF-4129-8F87-47C24D1472E1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9C15-0993-4524-BC50-191F7BFDC4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344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45F10-34BF-4129-8F87-47C24D1472E1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9C15-0993-4524-BC50-191F7BFDC4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238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45F10-34BF-4129-8F87-47C24D1472E1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9C15-0993-4524-BC50-191F7BFDC4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199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45F10-34BF-4129-8F87-47C24D1472E1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9C15-0993-4524-BC50-191F7BFDC4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990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45F10-34BF-4129-8F87-47C24D1472E1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9C15-0993-4524-BC50-191F7BFDC4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620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45F10-34BF-4129-8F87-47C24D1472E1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9C15-0993-4524-BC50-191F7BFDC4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387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45F10-34BF-4129-8F87-47C24D1472E1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9C15-0993-4524-BC50-191F7BFDC4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772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45F10-34BF-4129-8F87-47C24D1472E1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9C15-0993-4524-BC50-191F7BFDC4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895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45F10-34BF-4129-8F87-47C24D1472E1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9C15-0993-4524-BC50-191F7BFDC4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382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45F10-34BF-4129-8F87-47C24D1472E1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9C15-0993-4524-BC50-191F7BFDC4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352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45F10-34BF-4129-8F87-47C24D1472E1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F9C15-0993-4524-BC50-191F7BFDC4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606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4.png"/><Relationship Id="rId7" Type="http://schemas.openxmlformats.org/officeDocument/2006/relationships/image" Target="../media/image56.png"/><Relationship Id="rId12" Type="http://schemas.openxmlformats.org/officeDocument/2006/relationships/image" Target="../media/image6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ch112.trg.ru/" TargetMode="External"/><Relationship Id="rId11" Type="http://schemas.openxmlformats.org/officeDocument/2006/relationships/image" Target="../media/image60.jpeg"/><Relationship Id="rId5" Type="http://schemas.openxmlformats.org/officeDocument/2006/relationships/hyperlink" Target="http://guotrg.ru/" TargetMode="External"/><Relationship Id="rId10" Type="http://schemas.openxmlformats.org/officeDocument/2006/relationships/image" Target="../media/image59.jpeg"/><Relationship Id="rId4" Type="http://schemas.openxmlformats.org/officeDocument/2006/relationships/image" Target="../media/image19.png"/><Relationship Id="rId9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1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19.png"/><Relationship Id="rId10" Type="http://schemas.openxmlformats.org/officeDocument/2006/relationships/image" Target="../media/image30.jpeg"/><Relationship Id="rId4" Type="http://schemas.openxmlformats.org/officeDocument/2006/relationships/image" Target="../media/image11.png"/><Relationship Id="rId9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image" Target="../media/image19.png"/><Relationship Id="rId10" Type="http://schemas.openxmlformats.org/officeDocument/2006/relationships/image" Target="../media/image36.jpeg"/><Relationship Id="rId4" Type="http://schemas.openxmlformats.org/officeDocument/2006/relationships/image" Target="../media/image11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jpeg"/><Relationship Id="rId5" Type="http://schemas.openxmlformats.org/officeDocument/2006/relationships/image" Target="../media/image19.png"/><Relationship Id="rId10" Type="http://schemas.openxmlformats.org/officeDocument/2006/relationships/image" Target="../media/image42.png"/><Relationship Id="rId4" Type="http://schemas.openxmlformats.org/officeDocument/2006/relationships/image" Target="../media/image11.png"/><Relationship Id="rId9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10" Type="http://schemas.openxmlformats.org/officeDocument/2006/relationships/image" Target="../media/image49.jpeg"/><Relationship Id="rId4" Type="http://schemas.openxmlformats.org/officeDocument/2006/relationships/image" Target="../media/image19.png"/><Relationship Id="rId9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19.png"/><Relationship Id="rId9" Type="http://schemas.openxmlformats.org/officeDocument/2006/relationships/image" Target="../media/image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User\Рабочий стол\Новое изображение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76" y="3448"/>
            <a:ext cx="9161076" cy="687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5" y="22607"/>
            <a:ext cx="194421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343200" y="22607"/>
            <a:ext cx="6800800" cy="1797069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00CC"/>
                </a:solidFill>
                <a:latin typeface="Bookman Old Style" panose="02050604050505020204" pitchFamily="18" charset="0"/>
              </a:rPr>
              <a:t>Конкурс лучших муниципальных практик и инициатив в муниципальных образованиях </a:t>
            </a:r>
            <a:br>
              <a:rPr lang="ru-RU" sz="2000" b="1" dirty="0" smtClean="0">
                <a:solidFill>
                  <a:srgbClr val="0000CC"/>
                </a:solidFill>
                <a:latin typeface="Bookman Old Style" panose="02050604050505020204" pitchFamily="18" charset="0"/>
              </a:rPr>
            </a:br>
            <a:r>
              <a:rPr lang="ru-RU" sz="2000" b="1" dirty="0" smtClean="0">
                <a:solidFill>
                  <a:srgbClr val="0000CC"/>
                </a:solidFill>
                <a:latin typeface="Bookman Old Style" panose="02050604050505020204" pitchFamily="18" charset="0"/>
              </a:rPr>
              <a:t>на территории присутствия </a:t>
            </a:r>
            <a:br>
              <a:rPr lang="ru-RU" sz="2000" b="1" dirty="0" smtClean="0">
                <a:solidFill>
                  <a:srgbClr val="0000CC"/>
                </a:solidFill>
                <a:latin typeface="Bookman Old Style" panose="02050604050505020204" pitchFamily="18" charset="0"/>
              </a:rPr>
            </a:br>
            <a:r>
              <a:rPr lang="ru-RU" sz="2000" b="1" dirty="0" err="1" smtClean="0">
                <a:solidFill>
                  <a:srgbClr val="0000CC"/>
                </a:solidFill>
                <a:latin typeface="Bookman Old Style" panose="02050604050505020204" pitchFamily="18" charset="0"/>
              </a:rPr>
              <a:t>Госкорпорации</a:t>
            </a:r>
            <a:r>
              <a:rPr lang="ru-RU" sz="2000" b="1" dirty="0" smtClean="0">
                <a:solidFill>
                  <a:srgbClr val="0000CC"/>
                </a:solidFill>
                <a:latin typeface="Bookman Old Style" panose="02050604050505020204" pitchFamily="18" charset="0"/>
              </a:rPr>
              <a:t> «</a:t>
            </a:r>
            <a:r>
              <a:rPr lang="ru-RU" sz="2000" b="1" dirty="0" err="1" smtClean="0">
                <a:solidFill>
                  <a:srgbClr val="0000CC"/>
                </a:solidFill>
                <a:latin typeface="Bookman Old Style" panose="02050604050505020204" pitchFamily="18" charset="0"/>
              </a:rPr>
              <a:t>Росатом</a:t>
            </a:r>
            <a:r>
              <a:rPr lang="ru-RU" sz="2000" b="1" dirty="0" smtClean="0">
                <a:solidFill>
                  <a:srgbClr val="0000CC"/>
                </a:solidFill>
                <a:latin typeface="Bookman Old Style" panose="02050604050505020204" pitchFamily="18" charset="0"/>
              </a:rPr>
              <a:t>»</a:t>
            </a:r>
            <a:endParaRPr lang="ru-RU" sz="2000" b="1" dirty="0">
              <a:solidFill>
                <a:srgbClr val="0000C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61097" y="3645024"/>
            <a:ext cx="726108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CC"/>
                </a:solidFill>
                <a:latin typeface="Bookman Old Style" panose="02050604050505020204" pitchFamily="18" charset="0"/>
              </a:rPr>
              <a:t>Номинация </a:t>
            </a:r>
          </a:p>
          <a:p>
            <a:pPr algn="ctr"/>
            <a:r>
              <a:rPr lang="ru-RU" sz="2800" b="1" dirty="0" smtClean="0">
                <a:solidFill>
                  <a:srgbClr val="0000CC"/>
                </a:solidFill>
                <a:latin typeface="Bookman Old Style" panose="02050604050505020204" pitchFamily="18" charset="0"/>
              </a:rPr>
              <a:t>«Развитие человеческого </a:t>
            </a:r>
          </a:p>
          <a:p>
            <a:pPr algn="ctr"/>
            <a:r>
              <a:rPr lang="ru-RU" sz="2800" b="1" dirty="0" smtClean="0">
                <a:solidFill>
                  <a:srgbClr val="0000CC"/>
                </a:solidFill>
                <a:latin typeface="Bookman Old Style" panose="02050604050505020204" pitchFamily="18" charset="0"/>
              </a:rPr>
              <a:t>капитала»</a:t>
            </a:r>
          </a:p>
          <a:p>
            <a:pPr algn="ctr"/>
            <a:endParaRPr lang="ru-RU" sz="4400" b="1" dirty="0" smtClean="0">
              <a:solidFill>
                <a:srgbClr val="0000CC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00CC"/>
                </a:solidFill>
                <a:latin typeface="Bookman Old Style" panose="02050604050505020204" pitchFamily="18" charset="0"/>
              </a:rPr>
              <a:t>г. Трехгорный</a:t>
            </a:r>
          </a:p>
          <a:p>
            <a:pPr algn="ctr"/>
            <a:endParaRPr lang="ru-RU" sz="2800" b="1" dirty="0">
              <a:solidFill>
                <a:srgbClr val="0000C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504" y="1970437"/>
            <a:ext cx="89289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C0066"/>
                </a:solidFill>
                <a:latin typeface="Bookman Old Style" panose="02050604050505020204" pitchFamily="18" charset="0"/>
              </a:rPr>
              <a:t>Профильный лагерь «Умные каникулы» – образовательная площадка для одаренных детей города Трехгорного</a:t>
            </a:r>
            <a:endParaRPr lang="ru-RU" sz="2800" b="1" dirty="0">
              <a:solidFill>
                <a:srgbClr val="0000CC"/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2800" b="1" dirty="0" smtClean="0">
              <a:solidFill>
                <a:srgbClr val="0000CC"/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2800" b="1" dirty="0">
              <a:solidFill>
                <a:srgbClr val="0000CC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170" name="Picture 2" descr="C:\Documents and Settings\User\Рабочий стол\Чужих остановок не бывает\УмКа\Слайд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82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09"/>
          <a:stretch/>
        </p:blipFill>
        <p:spPr bwMode="auto">
          <a:xfrm rot="10800000">
            <a:off x="-10806" y="14761"/>
            <a:ext cx="9165612" cy="519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8246" y="0"/>
            <a:ext cx="8122226" cy="1081730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>
                <a:solidFill>
                  <a:srgbClr val="0000CC"/>
                </a:solidFill>
                <a:latin typeface="Bookman Old Style" panose="02050604050505020204" pitchFamily="18" charset="0"/>
              </a:rPr>
              <a:t>Мы открыты для сотрудничества!</a:t>
            </a:r>
            <a:endParaRPr lang="ru-RU" sz="3200" b="1" dirty="0">
              <a:solidFill>
                <a:srgbClr val="0000CC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7950"/>
            <a:ext cx="9144000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980728"/>
            <a:ext cx="8208912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27305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Управление </a:t>
            </a:r>
            <a:r>
              <a:rPr lang="ru-RU" sz="2400" b="1" dirty="0">
                <a:solidFill>
                  <a:srgbClr val="000066"/>
                </a:solidFill>
                <a:latin typeface="Bookman Old Style" panose="02050604050505020204" pitchFamily="18" charset="0"/>
              </a:rPr>
              <a:t>образования </a:t>
            </a:r>
            <a:r>
              <a:rPr lang="ru-RU" sz="2400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администрации      г</a:t>
            </a:r>
            <a:r>
              <a:rPr lang="ru-RU" sz="2400" b="1" dirty="0">
                <a:solidFill>
                  <a:srgbClr val="000066"/>
                </a:solidFill>
                <a:latin typeface="Bookman Old Style" panose="02050604050505020204" pitchFamily="18" charset="0"/>
              </a:rPr>
              <a:t>. </a:t>
            </a:r>
            <a:r>
              <a:rPr lang="ru-RU" sz="2400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Трехгорного</a:t>
            </a:r>
          </a:p>
          <a:p>
            <a:pPr marL="355600"/>
            <a:r>
              <a:rPr lang="ru-RU" sz="2400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Тел. 8(35191)6-18-82</a:t>
            </a:r>
          </a:p>
          <a:p>
            <a:pPr marL="355600" indent="0">
              <a:buNone/>
            </a:pPr>
            <a:endParaRPr lang="ru-RU" sz="400" b="1" dirty="0" smtClean="0">
              <a:solidFill>
                <a:srgbClr val="000066"/>
              </a:solidFill>
              <a:latin typeface="Bookman Old Style" panose="02050604050505020204" pitchFamily="18" charset="0"/>
            </a:endParaRPr>
          </a:p>
          <a:p>
            <a:pPr marL="355600" indent="0">
              <a:buNone/>
            </a:pPr>
            <a:r>
              <a:rPr lang="en-US" sz="2400" b="1" dirty="0" smtClean="0">
                <a:solidFill>
                  <a:srgbClr val="000066"/>
                </a:solidFill>
                <a:latin typeface="Bookman Old Style" panose="02050604050505020204" pitchFamily="18" charset="0"/>
                <a:hlinkClick r:id="rId5"/>
              </a:rPr>
              <a:t>http</a:t>
            </a:r>
            <a:r>
              <a:rPr lang="en-US" sz="2400" b="1" dirty="0">
                <a:solidFill>
                  <a:srgbClr val="000066"/>
                </a:solidFill>
                <a:latin typeface="Bookman Old Style" panose="02050604050505020204" pitchFamily="18" charset="0"/>
                <a:hlinkClick r:id="rId5"/>
              </a:rPr>
              <a:t>://</a:t>
            </a:r>
            <a:r>
              <a:rPr lang="en-US" sz="2400" b="1" dirty="0" smtClean="0">
                <a:solidFill>
                  <a:srgbClr val="000066"/>
                </a:solidFill>
                <a:latin typeface="Bookman Old Style" panose="02050604050505020204" pitchFamily="18" charset="0"/>
                <a:hlinkClick r:id="rId5"/>
              </a:rPr>
              <a:t>guotrg.ru</a:t>
            </a:r>
            <a:endParaRPr lang="ru-RU" sz="2400" b="1" dirty="0" smtClean="0">
              <a:solidFill>
                <a:srgbClr val="000066"/>
              </a:solidFill>
              <a:latin typeface="Bookman Old Style" panose="02050604050505020204" pitchFamily="18" charset="0"/>
            </a:endParaRPr>
          </a:p>
          <a:p>
            <a:pPr marL="355600" indent="0">
              <a:buNone/>
            </a:pPr>
            <a:endParaRPr lang="ru-RU" sz="3200" b="1" dirty="0" smtClean="0">
              <a:solidFill>
                <a:srgbClr val="000066"/>
              </a:solidFill>
              <a:latin typeface="Bookman Old Style" panose="02050604050505020204" pitchFamily="18" charset="0"/>
            </a:endParaRPr>
          </a:p>
          <a:p>
            <a:pPr marL="355600" indent="-27305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Муниципальное бюджетное общеобразовательное учреждение </a:t>
            </a:r>
          </a:p>
          <a:p>
            <a:pPr marL="355600">
              <a:tabLst>
                <a:tab pos="712788" algn="l"/>
              </a:tabLst>
            </a:pPr>
            <a:r>
              <a:rPr lang="ru-RU" sz="2400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«Средняя общеобразовательная школа №112»</a:t>
            </a:r>
          </a:p>
          <a:p>
            <a:pPr marL="355600"/>
            <a:r>
              <a:rPr lang="ru-RU" sz="2400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Тел. 8(35191)6-29-32</a:t>
            </a:r>
          </a:p>
          <a:p>
            <a:pPr marL="355600"/>
            <a:endParaRPr lang="ru-RU" sz="500" b="1" dirty="0">
              <a:solidFill>
                <a:srgbClr val="000066"/>
              </a:solidFill>
              <a:latin typeface="Bookman Old Style" panose="02050604050505020204" pitchFamily="18" charset="0"/>
            </a:endParaRPr>
          </a:p>
          <a:p>
            <a:pPr marL="355600" indent="0">
              <a:buNone/>
            </a:pPr>
            <a:r>
              <a:rPr lang="en-US" sz="2400" b="1" dirty="0">
                <a:solidFill>
                  <a:srgbClr val="000066"/>
                </a:solidFill>
                <a:latin typeface="Bookman Old Style" panose="02050604050505020204" pitchFamily="18" charset="0"/>
                <a:hlinkClick r:id="rId6"/>
              </a:rPr>
              <a:t>http://</a:t>
            </a:r>
            <a:r>
              <a:rPr lang="en-US" sz="2400" b="1" dirty="0" smtClean="0">
                <a:solidFill>
                  <a:srgbClr val="000066"/>
                </a:solidFill>
                <a:latin typeface="Bookman Old Style" panose="02050604050505020204" pitchFamily="18" charset="0"/>
                <a:hlinkClick r:id="rId6"/>
              </a:rPr>
              <a:t>www.sch112.trg.ru</a:t>
            </a:r>
            <a:endParaRPr lang="ru-RU" sz="2400" b="1" dirty="0" smtClean="0">
              <a:solidFill>
                <a:srgbClr val="000066"/>
              </a:solidFill>
              <a:latin typeface="Bookman Old Style" panose="02050604050505020204" pitchFamily="18" charset="0"/>
            </a:endParaRPr>
          </a:p>
          <a:p>
            <a:pPr marL="355600" indent="0">
              <a:buNone/>
            </a:pPr>
            <a:endParaRPr lang="ru-RU" b="1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329" y="5481334"/>
            <a:ext cx="1800200" cy="1169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79"/>
          <a:stretch/>
        </p:blipFill>
        <p:spPr bwMode="auto">
          <a:xfrm>
            <a:off x="5508104" y="5466186"/>
            <a:ext cx="1783698" cy="1185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1" b="15273"/>
          <a:stretch/>
        </p:blipFill>
        <p:spPr bwMode="auto">
          <a:xfrm>
            <a:off x="42744" y="5488133"/>
            <a:ext cx="1762305" cy="1185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" b="16146"/>
          <a:stretch/>
        </p:blipFill>
        <p:spPr bwMode="auto">
          <a:xfrm>
            <a:off x="3696028" y="5478061"/>
            <a:ext cx="1774537" cy="1195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5" b="10350"/>
          <a:stretch/>
        </p:blipFill>
        <p:spPr bwMode="auto">
          <a:xfrm>
            <a:off x="7330543" y="5466185"/>
            <a:ext cx="1760951" cy="1185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C:\Documents and Settings\User\Рабочий стол\Чужих остановок не бывает\УмКа\Слайд10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74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26618"/>
            <a:ext cx="9131056" cy="6848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6855438" cy="62068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  <a:latin typeface="Bookman Old Style" panose="02050604050505020204" pitchFamily="18" charset="0"/>
              </a:rPr>
              <a:t>Лидеры и команда проекта</a:t>
            </a:r>
            <a:endParaRPr lang="ru-RU" sz="3200" b="1" dirty="0">
              <a:solidFill>
                <a:srgbClr val="0000C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2130" y="692696"/>
            <a:ext cx="7912278" cy="5802092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err="1" smtClean="0">
                <a:solidFill>
                  <a:srgbClr val="000066"/>
                </a:solidFill>
                <a:latin typeface="Bookman Old Style" panose="02050604050505020204" pitchFamily="18" charset="0"/>
              </a:rPr>
              <a:t>Дмитричева</a:t>
            </a:r>
            <a:r>
              <a:rPr lang="ru-RU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 Светлана Викторовна</a:t>
            </a:r>
            <a:r>
              <a:rPr lang="ru-RU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, </a:t>
            </a:r>
          </a:p>
          <a:p>
            <a:pPr marL="355600" indent="0">
              <a:buNone/>
            </a:pPr>
            <a:r>
              <a:rPr lang="ru-RU" sz="26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заместитель начальника Управления образования </a:t>
            </a:r>
          </a:p>
          <a:p>
            <a:pPr marL="355600" indent="0">
              <a:buNone/>
            </a:pPr>
            <a:r>
              <a:rPr lang="ru-RU" sz="26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администрации г. Трехгорного</a:t>
            </a:r>
          </a:p>
          <a:p>
            <a:pPr marL="0" indent="0">
              <a:buNone/>
            </a:pPr>
            <a:endParaRPr lang="ru-RU" sz="2000" dirty="0" smtClean="0">
              <a:solidFill>
                <a:srgbClr val="000066"/>
              </a:solidFill>
              <a:latin typeface="Bookman Old Style" panose="02050604050505020204" pitchFamily="18" charset="0"/>
            </a:endParaRPr>
          </a:p>
          <a:p>
            <a:r>
              <a:rPr lang="ru-RU" b="1" dirty="0" err="1" smtClean="0">
                <a:solidFill>
                  <a:srgbClr val="000066"/>
                </a:solidFill>
                <a:latin typeface="Bookman Old Style" panose="02050604050505020204" pitchFamily="18" charset="0"/>
              </a:rPr>
              <a:t>Алябушева</a:t>
            </a:r>
            <a:r>
              <a:rPr lang="ru-RU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 Ирина Викторовна</a:t>
            </a:r>
            <a:r>
              <a:rPr lang="ru-RU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, </a:t>
            </a:r>
          </a:p>
          <a:p>
            <a:pPr marL="0" indent="355600">
              <a:buNone/>
            </a:pPr>
            <a:r>
              <a:rPr lang="ru-RU" sz="26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директор МБОУ «СОШ №112» </a:t>
            </a:r>
          </a:p>
          <a:p>
            <a:pPr marL="0" indent="0">
              <a:buNone/>
            </a:pPr>
            <a:endParaRPr lang="ru-RU" sz="2000" dirty="0" smtClean="0">
              <a:solidFill>
                <a:srgbClr val="000066"/>
              </a:solidFill>
              <a:latin typeface="Bookman Old Style" panose="02050604050505020204" pitchFamily="18" charset="0"/>
            </a:endParaRPr>
          </a:p>
          <a:p>
            <a:r>
              <a:rPr lang="ru-RU" b="1" dirty="0" err="1" smtClean="0">
                <a:solidFill>
                  <a:srgbClr val="000066"/>
                </a:solidFill>
                <a:latin typeface="Bookman Old Style" panose="02050604050505020204" pitchFamily="18" charset="0"/>
              </a:rPr>
              <a:t>Липская</a:t>
            </a:r>
            <a:r>
              <a:rPr lang="ru-RU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 Ирина Евгеньевна</a:t>
            </a:r>
            <a:r>
              <a:rPr lang="ru-RU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, </a:t>
            </a:r>
          </a:p>
          <a:p>
            <a:pPr marL="0" indent="355600">
              <a:buNone/>
            </a:pPr>
            <a:r>
              <a:rPr lang="ru-RU" sz="26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заместитель директора МБОУ «СОШ № 112»</a:t>
            </a:r>
          </a:p>
          <a:p>
            <a:pPr marL="0" indent="355600">
              <a:buNone/>
            </a:pPr>
            <a:endParaRPr lang="ru-RU" sz="2200" dirty="0" smtClean="0">
              <a:solidFill>
                <a:srgbClr val="000066"/>
              </a:solidFill>
              <a:latin typeface="Bookman Old Style" panose="02050604050505020204" pitchFamily="18" charset="0"/>
            </a:endParaRPr>
          </a:p>
          <a:p>
            <a:r>
              <a:rPr lang="ru-RU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Пискунова Наталья Александровна</a:t>
            </a:r>
            <a:r>
              <a:rPr lang="ru-RU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, </a:t>
            </a:r>
          </a:p>
          <a:p>
            <a:pPr marL="0" indent="355600">
              <a:buNone/>
            </a:pPr>
            <a:r>
              <a:rPr lang="ru-RU" sz="26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заместитель директора по воспитательной работе </a:t>
            </a:r>
          </a:p>
          <a:p>
            <a:pPr marL="0" indent="355600">
              <a:buNone/>
            </a:pPr>
            <a:r>
              <a:rPr lang="ru-RU" sz="26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МБОУ «СОШ № 112» </a:t>
            </a:r>
          </a:p>
          <a:p>
            <a:pPr marL="0" indent="355600">
              <a:buNone/>
            </a:pPr>
            <a:endParaRPr lang="ru-RU" sz="2200" dirty="0" smtClean="0">
              <a:solidFill>
                <a:srgbClr val="000066"/>
              </a:solidFill>
              <a:latin typeface="Bookman Old Style" panose="02050604050505020204" pitchFamily="18" charset="0"/>
            </a:endParaRPr>
          </a:p>
          <a:p>
            <a:r>
              <a:rPr lang="ru-RU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Педагоги МБОУ «СОШ № 112» </a:t>
            </a:r>
          </a:p>
          <a:p>
            <a:pPr marL="0" indent="0">
              <a:buNone/>
            </a:pPr>
            <a:endParaRPr lang="ru-RU" sz="2200" b="1" dirty="0" smtClean="0">
              <a:solidFill>
                <a:srgbClr val="000066"/>
              </a:solidFill>
              <a:latin typeface="Bookman Old Style" panose="02050604050505020204" pitchFamily="18" charset="0"/>
            </a:endParaRPr>
          </a:p>
          <a:p>
            <a:r>
              <a:rPr lang="ru-RU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Обучающиеся образовательных               организаций г. Трехгорного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6"/>
          <a:stretch/>
        </p:blipFill>
        <p:spPr bwMode="auto">
          <a:xfrm rot="5400000">
            <a:off x="4785686" y="2521416"/>
            <a:ext cx="6831382" cy="1841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\\Server112\sch112\Temp\фото учителей\Дмитричев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99" y="116631"/>
            <a:ext cx="1240576" cy="165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Server112\sch112\Temp\фото учителей\Алябушева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81999" y="1815367"/>
            <a:ext cx="1240576" cy="165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\\Server112\sch112\Temp\фото учителей\Липска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547" y="3501197"/>
            <a:ext cx="1233006" cy="164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\\Server112\sch112\Temp\фото учителей\Пискунов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1998" y="5180942"/>
            <a:ext cx="1267447" cy="165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Documents and Settings\User\Рабочий стол\Чужих остановок не бывает\УмКа\Слайд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47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27"/>
          <a:stretch/>
        </p:blipFill>
        <p:spPr bwMode="auto">
          <a:xfrm rot="10800000">
            <a:off x="0" y="0"/>
            <a:ext cx="9131056" cy="5319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8246" y="0"/>
            <a:ext cx="6552728" cy="620688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>
                <a:solidFill>
                  <a:srgbClr val="0000CC"/>
                </a:solidFill>
                <a:latin typeface="Bookman Old Style" panose="02050604050505020204" pitchFamily="18" charset="0"/>
              </a:rPr>
              <a:t>Цель практики:</a:t>
            </a:r>
            <a:endParaRPr lang="ru-RU" sz="3200" b="1" dirty="0">
              <a:solidFill>
                <a:srgbClr val="0000C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42779"/>
            <a:ext cx="7920879" cy="4176464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0066"/>
                </a:solidFill>
                <a:latin typeface="Bookman Old Style" panose="02050604050505020204" pitchFamily="18" charset="0"/>
              </a:rPr>
              <a:t>Создание эффективных  </a:t>
            </a:r>
            <a:r>
              <a:rPr lang="ru-RU" sz="2800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        условий </a:t>
            </a:r>
            <a:r>
              <a:rPr lang="ru-RU" sz="2800" b="1" dirty="0">
                <a:solidFill>
                  <a:srgbClr val="000066"/>
                </a:solidFill>
                <a:latin typeface="Bookman Old Style" panose="02050604050505020204" pitchFamily="18" charset="0"/>
              </a:rPr>
              <a:t>для повышения конкурентоспособности одаренных детей города Трехгорного на олимпиадах, конкурсах естественно-научной и математической направленности, для освоения ими различных социальных </a:t>
            </a:r>
            <a:r>
              <a:rPr lang="ru-RU" sz="2800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практик</a:t>
            </a:r>
            <a:endParaRPr lang="ru-RU" sz="28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728" y="102612"/>
            <a:ext cx="1968345" cy="1958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 descr="C:\Documents and Settings\User\Рабочий стол\flickr-cover-film-strip-template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5" r="8730" b="16804"/>
          <a:stretch/>
        </p:blipFill>
        <p:spPr bwMode="auto">
          <a:xfrm>
            <a:off x="0" y="5183578"/>
            <a:ext cx="9144000" cy="167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1" y="5469732"/>
            <a:ext cx="1787687" cy="1177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"/>
          <a:stretch/>
        </p:blipFill>
        <p:spPr bwMode="auto">
          <a:xfrm>
            <a:off x="1872222" y="5471640"/>
            <a:ext cx="1752580" cy="118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2" b="8684"/>
          <a:stretch/>
        </p:blipFill>
        <p:spPr bwMode="auto">
          <a:xfrm>
            <a:off x="3646626" y="5469731"/>
            <a:ext cx="1824589" cy="1176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 descr="D:\Documents\Мои документы\Физическая лаборатория\ЛФМШ 2015\Фото ЛФМШ\DSC0020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44"/>
          <a:stretch/>
        </p:blipFill>
        <p:spPr bwMode="auto">
          <a:xfrm>
            <a:off x="5500143" y="5475284"/>
            <a:ext cx="1814531" cy="118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9" r="8396" b="14204"/>
          <a:stretch/>
        </p:blipFill>
        <p:spPr bwMode="auto">
          <a:xfrm>
            <a:off x="7312588" y="5475284"/>
            <a:ext cx="1801098" cy="117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Documents and Settings\User\Рабочий стол\Чужих остановок не бывает\УмКа\Слайд3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11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09"/>
          <a:stretch/>
        </p:blipFill>
        <p:spPr bwMode="auto">
          <a:xfrm rot="10800000">
            <a:off x="-10806" y="14761"/>
            <a:ext cx="9165612" cy="519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8246" y="0"/>
            <a:ext cx="6552728" cy="620688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>
                <a:solidFill>
                  <a:srgbClr val="0000CC"/>
                </a:solidFill>
                <a:latin typeface="Bookman Old Style" panose="02050604050505020204" pitchFamily="18" charset="0"/>
              </a:rPr>
              <a:t>Задачи практики:</a:t>
            </a:r>
            <a:endParaRPr lang="ru-RU" sz="3200" b="1" dirty="0">
              <a:solidFill>
                <a:srgbClr val="0000C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219" y="692696"/>
            <a:ext cx="6768752" cy="1920230"/>
          </a:xfrm>
        </p:spPr>
        <p:txBody>
          <a:bodyPr>
            <a:noAutofit/>
          </a:bodyPr>
          <a:lstStyle/>
          <a:p>
            <a:pPr lvl="0">
              <a:buFont typeface="Symbol"/>
              <a:buChar char=""/>
            </a:pPr>
            <a:r>
              <a:rPr lang="ru-RU" sz="2200" dirty="0">
                <a:solidFill>
                  <a:srgbClr val="000066"/>
                </a:solidFill>
                <a:latin typeface="Bookman Old Style" panose="02050604050505020204" pitchFamily="18" charset="0"/>
                <a:ea typeface="Times New Roman"/>
              </a:rPr>
              <a:t>Выявлять и </a:t>
            </a:r>
            <a:r>
              <a:rPr lang="ru-RU" sz="2200" dirty="0" smtClean="0">
                <a:solidFill>
                  <a:srgbClr val="000066"/>
                </a:solidFill>
                <a:latin typeface="Bookman Old Style" panose="02050604050505020204" pitchFamily="18" charset="0"/>
                <a:ea typeface="Times New Roman"/>
              </a:rPr>
              <a:t>поддерживать </a:t>
            </a:r>
            <a:r>
              <a:rPr lang="ru-RU" sz="2200" dirty="0" smtClean="0">
                <a:solidFill>
                  <a:srgbClr val="000066"/>
                </a:solidFill>
                <a:latin typeface="Bookman Old Style" panose="02050604050505020204" pitchFamily="18" charset="0"/>
                <a:ea typeface="Times New Roman"/>
              </a:rPr>
              <a:t>одаренных детей </a:t>
            </a:r>
            <a:r>
              <a:rPr lang="ru-RU" sz="2200" dirty="0">
                <a:solidFill>
                  <a:srgbClr val="000066"/>
                </a:solidFill>
                <a:latin typeface="Bookman Old Style" panose="02050604050505020204" pitchFamily="18" charset="0"/>
                <a:ea typeface="Times New Roman"/>
              </a:rPr>
              <a:t>в школах </a:t>
            </a:r>
            <a:r>
              <a:rPr lang="ru-RU" sz="2200" dirty="0" smtClean="0">
                <a:solidFill>
                  <a:srgbClr val="000066"/>
                </a:solidFill>
                <a:latin typeface="Bookman Old Style" panose="02050604050505020204" pitchFamily="18" charset="0"/>
                <a:ea typeface="Times New Roman"/>
              </a:rPr>
              <a:t>города</a:t>
            </a:r>
            <a:endParaRPr lang="ru-RU" sz="2200" dirty="0">
              <a:solidFill>
                <a:srgbClr val="000066"/>
              </a:solidFill>
              <a:latin typeface="Bookman Old Style" panose="02050604050505020204" pitchFamily="18" charset="0"/>
              <a:ea typeface="Calibri"/>
            </a:endParaRPr>
          </a:p>
          <a:p>
            <a:pPr marL="0" lvl="0" indent="0">
              <a:buNone/>
            </a:pPr>
            <a:endParaRPr lang="ru-RU" sz="400" dirty="0" smtClean="0">
              <a:solidFill>
                <a:srgbClr val="000066"/>
              </a:solidFill>
              <a:latin typeface="Bookman Old Style" panose="02050604050505020204" pitchFamily="18" charset="0"/>
              <a:ea typeface="Times New Roman"/>
            </a:endParaRPr>
          </a:p>
          <a:p>
            <a:pPr lvl="0">
              <a:buFont typeface="Symbol"/>
              <a:buChar char=""/>
            </a:pPr>
            <a:r>
              <a:rPr lang="ru-RU" sz="2200" dirty="0" smtClean="0">
                <a:solidFill>
                  <a:srgbClr val="000066"/>
                </a:solidFill>
                <a:latin typeface="Bookman Old Style" panose="02050604050505020204" pitchFamily="18" charset="0"/>
                <a:ea typeface="Times New Roman"/>
              </a:rPr>
              <a:t>Способствовать </a:t>
            </a:r>
            <a:r>
              <a:rPr lang="ru-RU" sz="2200" dirty="0">
                <a:solidFill>
                  <a:srgbClr val="000066"/>
                </a:solidFill>
                <a:latin typeface="Bookman Old Style" panose="02050604050505020204" pitchFamily="18" charset="0"/>
                <a:ea typeface="Times New Roman"/>
              </a:rPr>
              <a:t>повышению </a:t>
            </a:r>
            <a:r>
              <a:rPr lang="ru-RU" sz="2200" dirty="0" smtClean="0">
                <a:solidFill>
                  <a:srgbClr val="000066"/>
                </a:solidFill>
                <a:latin typeface="Bookman Old Style" panose="02050604050505020204" pitchFamily="18" charset="0"/>
                <a:ea typeface="Times New Roman"/>
              </a:rPr>
              <a:t>мотивации </a:t>
            </a:r>
            <a:r>
              <a:rPr lang="ru-RU" sz="2200" dirty="0">
                <a:solidFill>
                  <a:srgbClr val="000066"/>
                </a:solidFill>
                <a:latin typeface="Bookman Old Style" panose="02050604050505020204" pitchFamily="18" charset="0"/>
                <a:ea typeface="Times New Roman"/>
              </a:rPr>
              <a:t>обучающихся </a:t>
            </a:r>
            <a:r>
              <a:rPr lang="ru-RU" sz="2200" dirty="0" smtClean="0">
                <a:solidFill>
                  <a:srgbClr val="000066"/>
                </a:solidFill>
                <a:latin typeface="Bookman Old Style" panose="02050604050505020204" pitchFamily="18" charset="0"/>
                <a:ea typeface="Times New Roman"/>
              </a:rPr>
              <a:t>в </a:t>
            </a:r>
            <a:r>
              <a:rPr lang="ru-RU" sz="2200" dirty="0">
                <a:solidFill>
                  <a:srgbClr val="000066"/>
                </a:solidFill>
                <a:latin typeface="Bookman Old Style" panose="02050604050505020204" pitchFamily="18" charset="0"/>
                <a:ea typeface="Times New Roman"/>
              </a:rPr>
              <a:t>достижении предметных, </a:t>
            </a:r>
            <a:r>
              <a:rPr lang="ru-RU" sz="2200" dirty="0" err="1">
                <a:solidFill>
                  <a:srgbClr val="000066"/>
                </a:solidFill>
                <a:latin typeface="Bookman Old Style" panose="02050604050505020204" pitchFamily="18" charset="0"/>
                <a:ea typeface="Times New Roman"/>
              </a:rPr>
              <a:t>метапредметных</a:t>
            </a:r>
            <a:r>
              <a:rPr lang="ru-RU" sz="2200" dirty="0">
                <a:solidFill>
                  <a:srgbClr val="000066"/>
                </a:solidFill>
                <a:latin typeface="Bookman Old Style" panose="02050604050505020204" pitchFamily="18" charset="0"/>
                <a:ea typeface="Times New Roman"/>
              </a:rPr>
              <a:t> и личностных </a:t>
            </a:r>
            <a:r>
              <a:rPr lang="ru-RU" sz="2200" dirty="0" smtClean="0">
                <a:solidFill>
                  <a:srgbClr val="000066"/>
                </a:solidFill>
                <a:latin typeface="Bookman Old Style" panose="02050604050505020204" pitchFamily="18" charset="0"/>
                <a:ea typeface="Times New Roman"/>
              </a:rPr>
              <a:t>результатов</a:t>
            </a:r>
            <a:endParaRPr lang="ru-RU" sz="2200" dirty="0">
              <a:solidFill>
                <a:srgbClr val="000066"/>
              </a:solidFill>
              <a:latin typeface="Bookman Old Style" panose="02050604050505020204" pitchFamily="18" charset="0"/>
              <a:ea typeface="Calibri"/>
            </a:endParaRPr>
          </a:p>
          <a:p>
            <a:pPr marL="0" lvl="0" indent="0" algn="just">
              <a:buNone/>
            </a:pPr>
            <a:endParaRPr lang="ru-RU" sz="400" dirty="0" smtClean="0">
              <a:solidFill>
                <a:srgbClr val="000066"/>
              </a:solidFill>
              <a:latin typeface="Bookman Old Style" panose="02050604050505020204" pitchFamily="18" charset="0"/>
              <a:ea typeface="Times New Roman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816" y="80279"/>
            <a:ext cx="1968345" cy="1958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7950"/>
            <a:ext cx="9144000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4" b="17350"/>
          <a:stretch/>
        </p:blipFill>
        <p:spPr bwMode="auto">
          <a:xfrm>
            <a:off x="5508510" y="5490087"/>
            <a:ext cx="1779635" cy="1160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1" b="8274"/>
          <a:stretch/>
        </p:blipFill>
        <p:spPr bwMode="auto">
          <a:xfrm>
            <a:off x="23032" y="5483891"/>
            <a:ext cx="1824821" cy="115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0" r="11260" b="15289"/>
          <a:stretch/>
        </p:blipFill>
        <p:spPr bwMode="auto">
          <a:xfrm>
            <a:off x="7326995" y="5472285"/>
            <a:ext cx="1783290" cy="117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1" r="9757"/>
          <a:stretch/>
        </p:blipFill>
        <p:spPr bwMode="auto">
          <a:xfrm>
            <a:off x="1871602" y="5472017"/>
            <a:ext cx="1740993" cy="117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80"/>
          <a:stretch/>
        </p:blipFill>
        <p:spPr bwMode="auto">
          <a:xfrm>
            <a:off x="3651705" y="5483893"/>
            <a:ext cx="1821179" cy="116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Объект 2"/>
          <p:cNvSpPr txBox="1">
            <a:spLocks/>
          </p:cNvSpPr>
          <p:nvPr/>
        </p:nvSpPr>
        <p:spPr>
          <a:xfrm>
            <a:off x="278063" y="2443107"/>
            <a:ext cx="8737097" cy="4392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ru-RU" sz="400" dirty="0" smtClean="0">
              <a:solidFill>
                <a:srgbClr val="000066"/>
              </a:solidFill>
              <a:latin typeface="Bookman Old Style" panose="02050604050505020204" pitchFamily="18" charset="0"/>
              <a:ea typeface="Times New Roman"/>
            </a:endParaRPr>
          </a:p>
          <a:p>
            <a:pPr algn="just">
              <a:buFont typeface="Symbol"/>
              <a:buChar char=""/>
            </a:pPr>
            <a:r>
              <a:rPr lang="ru-RU" sz="2200" dirty="0" smtClean="0">
                <a:solidFill>
                  <a:srgbClr val="000066"/>
                </a:solidFill>
                <a:latin typeface="Bookman Old Style" panose="02050604050505020204" pitchFamily="18" charset="0"/>
                <a:ea typeface="Times New Roman"/>
              </a:rPr>
              <a:t>Предоставлять возможность реализации индивидуальных запросов и интересов личности в сфере естественно-научного и математического образования, социального проектирования и профориентации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ru-RU" sz="400" dirty="0" smtClean="0">
              <a:solidFill>
                <a:srgbClr val="000066"/>
              </a:solidFill>
              <a:latin typeface="Bookman Old Style" panose="02050604050505020204" pitchFamily="18" charset="0"/>
              <a:ea typeface="Times New Roman"/>
            </a:endParaRPr>
          </a:p>
          <a:p>
            <a:pPr algn="just">
              <a:buFont typeface="Symbol"/>
              <a:buChar char=""/>
            </a:pPr>
            <a:r>
              <a:rPr lang="ru-RU" sz="2200" dirty="0" smtClean="0">
                <a:solidFill>
                  <a:srgbClr val="000066"/>
                </a:solidFill>
                <a:latin typeface="Bookman Old Style" panose="02050604050505020204" pitchFamily="18" charset="0"/>
                <a:ea typeface="Times New Roman"/>
              </a:rPr>
              <a:t>Создавать условия для оздоровления и развития детей города Трехгорного</a:t>
            </a:r>
            <a:endParaRPr lang="ru-RU" sz="2200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050" name="Picture 2" descr="C:\Documents and Settings\User\Рабочий стол\Чужих остановок не бывает\Росатом УмКа\УмКа презентация\Слайд 4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83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09"/>
          <a:stretch/>
        </p:blipFill>
        <p:spPr bwMode="auto">
          <a:xfrm rot="10800000">
            <a:off x="-10806" y="14761"/>
            <a:ext cx="9165612" cy="519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8246" y="0"/>
            <a:ext cx="6552728" cy="620688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>
                <a:solidFill>
                  <a:srgbClr val="0000CC"/>
                </a:solidFill>
                <a:latin typeface="Bookman Old Style" panose="02050604050505020204" pitchFamily="18" charset="0"/>
              </a:rPr>
              <a:t>Участники практики:</a:t>
            </a:r>
            <a:endParaRPr lang="ru-RU" sz="3200" b="1" dirty="0">
              <a:solidFill>
                <a:srgbClr val="0000CC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728" y="102612"/>
            <a:ext cx="1968345" cy="1958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7950"/>
            <a:ext cx="9144000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1"/>
          <a:stretch/>
        </p:blipFill>
        <p:spPr bwMode="auto">
          <a:xfrm>
            <a:off x="21482" y="5471719"/>
            <a:ext cx="1790463" cy="119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5516" y="631679"/>
            <a:ext cx="892848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0066"/>
                </a:solidFill>
                <a:latin typeface="Bookman Old Style" panose="02050604050505020204" pitchFamily="18" charset="0"/>
              </a:rPr>
              <a:t>Администрация г. Трехгорного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0066"/>
                </a:solidFill>
                <a:latin typeface="Bookman Old Style" panose="02050604050505020204" pitchFamily="18" charset="0"/>
              </a:rPr>
              <a:t>Управление образования </a:t>
            </a:r>
            <a:r>
              <a:rPr lang="ru-RU" sz="28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         администрации </a:t>
            </a:r>
            <a:r>
              <a:rPr lang="ru-RU" sz="2800" dirty="0">
                <a:solidFill>
                  <a:srgbClr val="000066"/>
                </a:solidFill>
                <a:latin typeface="Bookman Old Style" panose="02050604050505020204" pitchFamily="18" charset="0"/>
              </a:rPr>
              <a:t>г. Трехгорного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Педагогический коллектив                       МБОУ </a:t>
            </a:r>
            <a:r>
              <a:rPr lang="ru-RU" sz="2800" dirty="0">
                <a:solidFill>
                  <a:srgbClr val="000066"/>
                </a:solidFill>
                <a:latin typeface="Bookman Old Style" panose="02050604050505020204" pitchFamily="18" charset="0"/>
              </a:rPr>
              <a:t>«СОШ № 112»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0066"/>
                </a:solidFill>
                <a:latin typeface="Bookman Old Style" panose="02050604050505020204" pitchFamily="18" charset="0"/>
              </a:rPr>
              <a:t>ФГУП «ПСЗ»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Вузы Челябинской области</a:t>
            </a:r>
            <a:endParaRPr lang="ru-RU" sz="2800" dirty="0">
              <a:solidFill>
                <a:srgbClr val="000066"/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Учреждения </a:t>
            </a:r>
            <a:r>
              <a:rPr lang="ru-RU" sz="2800" dirty="0">
                <a:solidFill>
                  <a:srgbClr val="000066"/>
                </a:solidFill>
                <a:latin typeface="Bookman Old Style" panose="02050604050505020204" pitchFamily="18" charset="0"/>
              </a:rPr>
              <a:t>культуры и спорта </a:t>
            </a:r>
            <a:r>
              <a:rPr lang="ru-RU" sz="28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г. Трехгорного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ФГБУЗ </a:t>
            </a:r>
            <a:r>
              <a:rPr lang="ru-RU" sz="2800" dirty="0">
                <a:solidFill>
                  <a:srgbClr val="000066"/>
                </a:solidFill>
                <a:latin typeface="Bookman Old Style" panose="02050604050505020204" pitchFamily="18" charset="0"/>
              </a:rPr>
              <a:t>МСЧ №</a:t>
            </a:r>
            <a:r>
              <a:rPr lang="ru-RU" sz="28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72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0066"/>
                </a:solidFill>
                <a:latin typeface="Bookman Old Style" panose="02050604050505020204" pitchFamily="18" charset="0"/>
              </a:rPr>
              <a:t>Организации и предприятия </a:t>
            </a:r>
            <a:r>
              <a:rPr lang="ru-RU" sz="28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г. </a:t>
            </a:r>
            <a:r>
              <a:rPr lang="ru-RU" sz="2800" dirty="0">
                <a:solidFill>
                  <a:srgbClr val="000066"/>
                </a:solidFill>
                <a:latin typeface="Bookman Old Style" panose="02050604050505020204" pitchFamily="18" charset="0"/>
              </a:rPr>
              <a:t>Трехгорного</a:t>
            </a:r>
            <a:endParaRPr lang="ru-RU" sz="2800" dirty="0" smtClean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0" b="27536"/>
          <a:stretch/>
        </p:blipFill>
        <p:spPr bwMode="auto">
          <a:xfrm>
            <a:off x="1835696" y="5471719"/>
            <a:ext cx="1851014" cy="118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7" b="21667"/>
          <a:stretch/>
        </p:blipFill>
        <p:spPr bwMode="auto">
          <a:xfrm>
            <a:off x="3705925" y="5483594"/>
            <a:ext cx="1756724" cy="1166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5" b="7448"/>
          <a:stretch/>
        </p:blipFill>
        <p:spPr bwMode="auto">
          <a:xfrm>
            <a:off x="5486399" y="5483594"/>
            <a:ext cx="1839063" cy="1166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53"/>
          <a:stretch/>
        </p:blipFill>
        <p:spPr bwMode="auto">
          <a:xfrm>
            <a:off x="7346128" y="5483594"/>
            <a:ext cx="1772518" cy="1150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C:\Documents and Settings\User\Рабочий стол\Чужих остановок не бывает\УмКа\Слайд5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58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09"/>
          <a:stretch/>
        </p:blipFill>
        <p:spPr bwMode="auto">
          <a:xfrm rot="10800000">
            <a:off x="-10806" y="88745"/>
            <a:ext cx="9165612" cy="519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8246" y="0"/>
            <a:ext cx="6552728" cy="1081730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>
                <a:solidFill>
                  <a:srgbClr val="0000CC"/>
                </a:solidFill>
                <a:latin typeface="Bookman Old Style" panose="02050604050505020204" pitchFamily="18" charset="0"/>
              </a:rPr>
              <a:t>Образовательные программы лагеря:</a:t>
            </a:r>
            <a:endParaRPr lang="ru-RU" sz="3200" b="1" dirty="0">
              <a:solidFill>
                <a:srgbClr val="0000CC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478" y="102612"/>
            <a:ext cx="1968345" cy="1958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7950"/>
            <a:ext cx="9144000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4"/>
          <a:stretch/>
        </p:blipFill>
        <p:spPr bwMode="auto">
          <a:xfrm>
            <a:off x="39962" y="5491672"/>
            <a:ext cx="1783859" cy="1162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8" b="16143"/>
          <a:stretch/>
        </p:blipFill>
        <p:spPr bwMode="auto">
          <a:xfrm>
            <a:off x="1874903" y="5491673"/>
            <a:ext cx="1770821" cy="1167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9" b="20396"/>
          <a:stretch/>
        </p:blipFill>
        <p:spPr bwMode="auto">
          <a:xfrm>
            <a:off x="7308304" y="5491672"/>
            <a:ext cx="1773099" cy="1160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59763" y="1628800"/>
            <a:ext cx="881981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«Я – естествоиспытатель» (естественно-научное направление)</a:t>
            </a:r>
            <a:endParaRPr lang="ru-RU" sz="2800" dirty="0">
              <a:solidFill>
                <a:srgbClr val="000066"/>
              </a:solidFill>
              <a:latin typeface="Bookman Old Style" panose="02050604050505020204" pitchFamily="18" charset="0"/>
            </a:endParaRPr>
          </a:p>
          <a:p>
            <a:endParaRPr lang="ru-RU" sz="1200" dirty="0" smtClean="0">
              <a:solidFill>
                <a:srgbClr val="000066"/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«Я – конструктор»  (физико-математическое направление)</a:t>
            </a:r>
            <a:endParaRPr lang="ru-RU" sz="2800" dirty="0">
              <a:solidFill>
                <a:srgbClr val="000066"/>
              </a:solidFill>
              <a:latin typeface="Bookman Old Style" panose="02050604050505020204" pitchFamily="18" charset="0"/>
            </a:endParaRPr>
          </a:p>
          <a:p>
            <a:endParaRPr lang="ru-RU" sz="1200" dirty="0" smtClean="0">
              <a:solidFill>
                <a:srgbClr val="000066"/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«Я – инженер» (робототехника и программирование)</a:t>
            </a:r>
          </a:p>
          <a:p>
            <a:endParaRPr lang="ru-RU" sz="1200" dirty="0" smtClean="0">
              <a:solidFill>
                <a:srgbClr val="000066"/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«Я – исследователь» ОТСМ-ТРИЗ</a:t>
            </a:r>
          </a:p>
          <a:p>
            <a:endParaRPr lang="ru-RU" sz="1200" dirty="0" smtClean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12"/>
          <a:stretch/>
        </p:blipFill>
        <p:spPr bwMode="auto">
          <a:xfrm>
            <a:off x="3687933" y="5491673"/>
            <a:ext cx="1760038" cy="1141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4" b="7202"/>
          <a:stretch/>
        </p:blipFill>
        <p:spPr bwMode="auto">
          <a:xfrm>
            <a:off x="5499516" y="5480575"/>
            <a:ext cx="1756284" cy="1152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C:\Documents and Settings\User\Рабочий стол\Чужих остановок не бывает\УмКа\Слайд6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89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09"/>
          <a:stretch/>
        </p:blipFill>
        <p:spPr bwMode="auto">
          <a:xfrm rot="10800000">
            <a:off x="-21612" y="50665"/>
            <a:ext cx="9165612" cy="519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315754" cy="620688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>
                <a:solidFill>
                  <a:srgbClr val="0000CC"/>
                </a:solidFill>
                <a:latin typeface="Bookman Old Style" panose="02050604050505020204" pitchFamily="18" charset="0"/>
              </a:rPr>
              <a:t>Воспитательные программы лагеря:</a:t>
            </a:r>
            <a:endParaRPr lang="ru-RU" sz="3200" b="1" dirty="0">
              <a:solidFill>
                <a:srgbClr val="0000CC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978" y="87204"/>
            <a:ext cx="1968345" cy="1958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7950"/>
            <a:ext cx="9144000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562826"/>
            <a:ext cx="881981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Ноябрь </a:t>
            </a:r>
            <a:r>
              <a:rPr lang="ru-RU" sz="2800" dirty="0">
                <a:solidFill>
                  <a:srgbClr val="000066"/>
                </a:solidFill>
                <a:latin typeface="Bookman Old Style" panose="02050604050505020204" pitchFamily="18" charset="0"/>
              </a:rPr>
              <a:t>2015г. – «Наследники Победы»</a:t>
            </a:r>
          </a:p>
          <a:p>
            <a:endParaRPr lang="ru-RU" sz="1200" dirty="0" smtClean="0">
              <a:solidFill>
                <a:srgbClr val="000066"/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Июнь </a:t>
            </a:r>
            <a:r>
              <a:rPr lang="ru-RU" sz="2800" dirty="0">
                <a:solidFill>
                  <a:srgbClr val="000066"/>
                </a:solidFill>
                <a:latin typeface="Bookman Old Style" panose="02050604050505020204" pitchFamily="18" charset="0"/>
              </a:rPr>
              <a:t>2016г. – «Школа кино»</a:t>
            </a:r>
          </a:p>
          <a:p>
            <a:endParaRPr lang="ru-RU" sz="1200" dirty="0" smtClean="0">
              <a:solidFill>
                <a:srgbClr val="000066"/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Ноябрь </a:t>
            </a:r>
            <a:r>
              <a:rPr lang="ru-RU" sz="2800" dirty="0">
                <a:solidFill>
                  <a:srgbClr val="000066"/>
                </a:solidFill>
                <a:latin typeface="Bookman Old Style" panose="02050604050505020204" pitchFamily="18" charset="0"/>
              </a:rPr>
              <a:t>2016г. – «ПРОФИ-смена»</a:t>
            </a:r>
          </a:p>
          <a:p>
            <a:endParaRPr lang="ru-RU" sz="1200" dirty="0" smtClean="0">
              <a:solidFill>
                <a:srgbClr val="000066"/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Июнь </a:t>
            </a:r>
            <a:r>
              <a:rPr lang="ru-RU" sz="2800" dirty="0">
                <a:solidFill>
                  <a:srgbClr val="000066"/>
                </a:solidFill>
                <a:latin typeface="Bookman Old Style" panose="02050604050505020204" pitchFamily="18" charset="0"/>
              </a:rPr>
              <a:t>2017г. – «</a:t>
            </a:r>
            <a:r>
              <a:rPr lang="ru-RU" sz="2800" dirty="0" err="1">
                <a:solidFill>
                  <a:srgbClr val="000066"/>
                </a:solidFill>
                <a:latin typeface="Bookman Old Style" panose="02050604050505020204" pitchFamily="18" charset="0"/>
              </a:rPr>
              <a:t>Экоград</a:t>
            </a:r>
            <a:r>
              <a:rPr lang="ru-RU" sz="2800" dirty="0">
                <a:solidFill>
                  <a:srgbClr val="000066"/>
                </a:solidFill>
                <a:latin typeface="Bookman Old Style" panose="02050604050505020204" pitchFamily="18" charset="0"/>
              </a:rPr>
              <a:t>»</a:t>
            </a:r>
          </a:p>
          <a:p>
            <a:endParaRPr lang="ru-RU" sz="1200" dirty="0" smtClean="0">
              <a:solidFill>
                <a:srgbClr val="000066"/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Ноябрь </a:t>
            </a:r>
            <a:r>
              <a:rPr lang="ru-RU" sz="2800" dirty="0">
                <a:solidFill>
                  <a:srgbClr val="000066"/>
                </a:solidFill>
                <a:latin typeface="Bookman Old Style" panose="02050604050505020204" pitchFamily="18" charset="0"/>
              </a:rPr>
              <a:t>2017г. – «ПРОФИ-смена»</a:t>
            </a:r>
          </a:p>
          <a:p>
            <a:endParaRPr lang="ru-RU" sz="1200" dirty="0" smtClean="0">
              <a:solidFill>
                <a:srgbClr val="000066"/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Июнь </a:t>
            </a:r>
            <a:r>
              <a:rPr lang="ru-RU" sz="2800" dirty="0">
                <a:solidFill>
                  <a:srgbClr val="000066"/>
                </a:solidFill>
                <a:latin typeface="Bookman Old Style" panose="02050604050505020204" pitchFamily="18" charset="0"/>
              </a:rPr>
              <a:t>2018г. – «</a:t>
            </a:r>
            <a:r>
              <a:rPr lang="ru-RU" sz="2800" dirty="0" err="1">
                <a:solidFill>
                  <a:srgbClr val="000066"/>
                </a:solidFill>
                <a:latin typeface="Bookman Old Style" panose="02050604050505020204" pitchFamily="18" charset="0"/>
              </a:rPr>
              <a:t>Волонтеры.trg</a:t>
            </a:r>
            <a:r>
              <a:rPr lang="ru-RU" sz="2800" dirty="0">
                <a:solidFill>
                  <a:srgbClr val="000066"/>
                </a:solidFill>
                <a:latin typeface="Bookman Old Style" panose="02050604050505020204" pitchFamily="18" charset="0"/>
              </a:rPr>
              <a:t>»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2" b="14063"/>
          <a:stretch/>
        </p:blipFill>
        <p:spPr bwMode="auto">
          <a:xfrm>
            <a:off x="5496229" y="5488503"/>
            <a:ext cx="1763370" cy="114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t="28814" r="10876"/>
          <a:stretch/>
        </p:blipFill>
        <p:spPr bwMode="auto">
          <a:xfrm>
            <a:off x="3647771" y="5488503"/>
            <a:ext cx="1800200" cy="115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5" r="9256" b="7135"/>
          <a:stretch/>
        </p:blipFill>
        <p:spPr bwMode="auto">
          <a:xfrm>
            <a:off x="7289834" y="5488391"/>
            <a:ext cx="1843534" cy="1158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8" t="7385" b="23723"/>
          <a:stretch/>
        </p:blipFill>
        <p:spPr bwMode="auto">
          <a:xfrm>
            <a:off x="1852898" y="5474455"/>
            <a:ext cx="1771123" cy="1175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7"/>
          <a:stretch/>
        </p:blipFill>
        <p:spPr bwMode="auto">
          <a:xfrm>
            <a:off x="29375" y="5488503"/>
            <a:ext cx="1789482" cy="117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Documents and Settings\User\Рабочий стол\Чужих остановок не бывает\УмКа\Слайд7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42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09"/>
          <a:stretch/>
        </p:blipFill>
        <p:spPr bwMode="auto">
          <a:xfrm rot="10800000">
            <a:off x="0" y="102612"/>
            <a:ext cx="9165612" cy="519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8246" y="0"/>
            <a:ext cx="7834194" cy="692696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>
                <a:solidFill>
                  <a:srgbClr val="0000CC"/>
                </a:solidFill>
                <a:latin typeface="Bookman Old Style" panose="02050604050505020204" pitchFamily="18" charset="0"/>
              </a:rPr>
              <a:t>Результаты практики (за 3 года):</a:t>
            </a:r>
            <a:endParaRPr lang="ru-RU" sz="3200" b="1" dirty="0">
              <a:solidFill>
                <a:srgbClr val="0000CC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7950"/>
            <a:ext cx="9144000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247" r="5170" b="7733"/>
          <a:stretch/>
        </p:blipFill>
        <p:spPr bwMode="auto">
          <a:xfrm>
            <a:off x="3674835" y="5471719"/>
            <a:ext cx="1796128" cy="118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0"/>
          <a:stretch/>
        </p:blipFill>
        <p:spPr bwMode="auto">
          <a:xfrm>
            <a:off x="59375" y="5490538"/>
            <a:ext cx="1769547" cy="114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40"/>
          <a:stretch/>
        </p:blipFill>
        <p:spPr bwMode="auto">
          <a:xfrm>
            <a:off x="1880295" y="5471719"/>
            <a:ext cx="1737676" cy="1180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5" b="20091"/>
          <a:stretch/>
        </p:blipFill>
        <p:spPr bwMode="auto">
          <a:xfrm>
            <a:off x="5498708" y="5471719"/>
            <a:ext cx="1828368" cy="118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2" b="1"/>
          <a:stretch/>
        </p:blipFill>
        <p:spPr bwMode="auto">
          <a:xfrm>
            <a:off x="7353896" y="5472296"/>
            <a:ext cx="1787438" cy="1185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687220"/>
            <a:ext cx="8784976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0066"/>
                </a:solidFill>
                <a:latin typeface="Bookman Old Style" panose="02050604050505020204" pitchFamily="18" charset="0"/>
              </a:rPr>
              <a:t>Количество детей г. Трехгорного – воспитанников оздоровительного лагеря </a:t>
            </a:r>
            <a:r>
              <a:rPr lang="ru-RU" sz="22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«Умные каникулы» </a:t>
            </a:r>
            <a:r>
              <a:rPr lang="ru-RU" sz="2200" dirty="0">
                <a:solidFill>
                  <a:srgbClr val="000066"/>
                </a:solidFill>
                <a:latin typeface="Bookman Old Style" panose="02050604050505020204" pitchFamily="18" charset="0"/>
              </a:rPr>
              <a:t>– </a:t>
            </a:r>
            <a:r>
              <a:rPr lang="ru-RU" sz="22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517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0066"/>
                </a:solidFill>
                <a:latin typeface="Bookman Old Style" panose="02050604050505020204" pitchFamily="18" charset="0"/>
              </a:rPr>
              <a:t>Количество учителей МБОУ «СОШ №112» – преподавателей </a:t>
            </a:r>
            <a:r>
              <a:rPr lang="ru-RU" sz="22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лагеря – 14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0066"/>
                </a:solidFill>
                <a:latin typeface="Bookman Old Style" panose="02050604050505020204" pitchFamily="18" charset="0"/>
              </a:rPr>
              <a:t>Количество преподавателей </a:t>
            </a:r>
            <a:r>
              <a:rPr lang="ru-RU" sz="22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вузов – 15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0066"/>
                </a:solidFill>
                <a:latin typeface="Bookman Old Style" panose="02050604050505020204" pitchFamily="18" charset="0"/>
              </a:rPr>
              <a:t>Количество созданных программ деятельности </a:t>
            </a:r>
            <a:r>
              <a:rPr lang="ru-RU" sz="22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лагеря – 6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0066"/>
                </a:solidFill>
                <a:latin typeface="Bookman Old Style" panose="02050604050505020204" pitchFamily="18" charset="0"/>
              </a:rPr>
              <a:t>Количество культурно-досуговых </a:t>
            </a:r>
            <a:r>
              <a:rPr lang="ru-RU" sz="22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мероприятий – 51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0066"/>
                </a:solidFill>
                <a:latin typeface="Bookman Old Style" panose="02050604050505020204" pitchFamily="18" charset="0"/>
              </a:rPr>
              <a:t>Количество спортивно-массовых мероприятий </a:t>
            </a:r>
            <a:r>
              <a:rPr lang="ru-RU" sz="22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– 44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0066"/>
                </a:solidFill>
                <a:latin typeface="Bookman Old Style" panose="02050604050505020204" pitchFamily="18" charset="0"/>
              </a:rPr>
              <a:t>Количество интеллектуальных игр, проведенных в </a:t>
            </a:r>
            <a:r>
              <a:rPr lang="ru-RU" sz="22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лагере – 26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0066"/>
                </a:solidFill>
                <a:latin typeface="Bookman Old Style" panose="02050604050505020204" pitchFamily="18" charset="0"/>
              </a:rPr>
              <a:t>Количество </a:t>
            </a:r>
            <a:r>
              <a:rPr lang="ru-RU" sz="2200" dirty="0" err="1">
                <a:solidFill>
                  <a:srgbClr val="000066"/>
                </a:solidFill>
                <a:latin typeface="Bookman Old Style" panose="02050604050505020204" pitchFamily="18" charset="0"/>
              </a:rPr>
              <a:t>профориентационных</a:t>
            </a:r>
            <a:r>
              <a:rPr lang="ru-RU" sz="2200" dirty="0">
                <a:solidFill>
                  <a:srgbClr val="000066"/>
                </a:solidFill>
                <a:latin typeface="Bookman Old Style" panose="02050604050505020204" pitchFamily="18" charset="0"/>
              </a:rPr>
              <a:t> мероприятий, социальных практик в рамках воспитательного модуля программ деятельности </a:t>
            </a:r>
            <a:r>
              <a:rPr lang="ru-RU" sz="22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лагеря – 142 </a:t>
            </a:r>
            <a:endParaRPr lang="ru-RU" sz="2200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125" name="Picture 5" descr="C:\Documents and Settings\User\Рабочий стол\Чужих остановок не бывает\УмКа\Слайд8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01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09"/>
          <a:stretch/>
        </p:blipFill>
        <p:spPr bwMode="auto">
          <a:xfrm rot="10800000">
            <a:off x="-10806" y="67041"/>
            <a:ext cx="9165612" cy="519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8246" y="0"/>
            <a:ext cx="6552728" cy="1081730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>
                <a:solidFill>
                  <a:srgbClr val="0000CC"/>
                </a:solidFill>
                <a:latin typeface="Bookman Old Style" panose="02050604050505020204" pitchFamily="18" charset="0"/>
              </a:rPr>
              <a:t>Перспективы развития практики:</a:t>
            </a:r>
            <a:endParaRPr lang="ru-RU" sz="3200" b="1" dirty="0">
              <a:solidFill>
                <a:srgbClr val="0000CC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7950"/>
            <a:ext cx="9144000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813" y="5473171"/>
            <a:ext cx="1751805" cy="1170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7" b="20330"/>
          <a:stretch/>
        </p:blipFill>
        <p:spPr bwMode="auto">
          <a:xfrm>
            <a:off x="1837356" y="5485046"/>
            <a:ext cx="1816907" cy="117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79512" y="1124744"/>
            <a:ext cx="878497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Расширение направлений работы лагеря (</a:t>
            </a:r>
            <a:r>
              <a:rPr lang="ru-RU" sz="22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открытие 3</a:t>
            </a:r>
            <a:r>
              <a:rPr lang="en-US" sz="22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D</a:t>
            </a:r>
            <a:r>
              <a:rPr lang="ru-RU" sz="22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-лаборатории и гуманитарного </a:t>
            </a:r>
            <a:r>
              <a:rPr lang="ru-RU" sz="22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профиля)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Применение модульного и проектного обучения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Предоставление воспитанникам лагеря широкого  спектра профессиональных проб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Усовершенствование материально-технической базы (создание технопарка, метапредметной лаборатории)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Создание условий для повышение квалификации педагогического состава лагеря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Расширение сети социальных партнеров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Обмен опытом с профильными лагерями Челябинской области</a:t>
            </a:r>
          </a:p>
        </p:txBody>
      </p:sp>
      <p:pic>
        <p:nvPicPr>
          <p:cNvPr id="3086" name="Picture 1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3" b="21762"/>
          <a:stretch/>
        </p:blipFill>
        <p:spPr bwMode="auto">
          <a:xfrm>
            <a:off x="23750" y="5482299"/>
            <a:ext cx="1776624" cy="117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3" t="128" b="23965"/>
          <a:stretch/>
        </p:blipFill>
        <p:spPr bwMode="auto">
          <a:xfrm>
            <a:off x="5502118" y="5487232"/>
            <a:ext cx="1792592" cy="1155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591" y="5487232"/>
            <a:ext cx="1773833" cy="1155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Documents and Settings\User\Рабочий стол\Чужих остановок не бывает\Росатом УмКа\УмКа презентация\УмКа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39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1063</TotalTime>
  <Words>490</Words>
  <Application>Microsoft Office PowerPoint</Application>
  <PresentationFormat>Экран (4:3)</PresentationFormat>
  <Paragraphs>100</Paragraphs>
  <Slides>10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Конкурс лучших муниципальных практик и инициатив в муниципальных образованиях  на территории присутствия  Госкорпорации «Росатом»</vt:lpstr>
      <vt:lpstr>Лидеры и команда проекта</vt:lpstr>
      <vt:lpstr>Цель практики:</vt:lpstr>
      <vt:lpstr>Задачи практики:</vt:lpstr>
      <vt:lpstr>Участники практики:</vt:lpstr>
      <vt:lpstr>Образовательные программы лагеря:</vt:lpstr>
      <vt:lpstr>Воспитательные программы лагеря:</vt:lpstr>
      <vt:lpstr>Результаты практики (за 3 года):</vt:lpstr>
      <vt:lpstr>Перспективы развития практики:</vt:lpstr>
      <vt:lpstr>Мы открыты для сотрудничества!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Study215</dc:creator>
  <cp:lastModifiedBy>Study215</cp:lastModifiedBy>
  <cp:revision>46</cp:revision>
  <dcterms:created xsi:type="dcterms:W3CDTF">2018-06-22T09:06:36Z</dcterms:created>
  <dcterms:modified xsi:type="dcterms:W3CDTF">2018-06-29T10:22:59Z</dcterms:modified>
</cp:coreProperties>
</file>