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7" r:id="rId6"/>
    <p:sldId id="268" r:id="rId7"/>
    <p:sldId id="277" r:id="rId8"/>
    <p:sldId id="281" r:id="rId9"/>
    <p:sldId id="282" r:id="rId10"/>
    <p:sldId id="275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65" autoAdjust="0"/>
  </p:normalViewPr>
  <p:slideViewPr>
    <p:cSldViewPr>
      <p:cViewPr>
        <p:scale>
          <a:sx n="70" d="100"/>
          <a:sy n="70" d="100"/>
        </p:scale>
        <p:origin x="-437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1AA71-C7F2-4676-B771-0C4DE8EB9FA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6D8A-CCAD-4399-9B17-017FABD41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84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435AA-C65C-4F91-A9AE-C0BED70B21DA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534DF-637A-4F57-AF6E-39EAFDBEA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8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4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9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14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67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18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Брусовская</a:t>
            </a:r>
            <a:r>
              <a:rPr lang="ru-RU" dirty="0" smtClean="0"/>
              <a:t> библиотека старается ежегодно проводить акцию «Экологических десант. </a:t>
            </a:r>
            <a:r>
              <a:rPr lang="ru-RU" dirty="0" err="1" smtClean="0"/>
              <a:t>Деревяжиха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1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203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6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F85AB3-629C-4CF2-9CF3-04CCAEFEF33C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0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20486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cap="none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МКУК «Удомельская </a:t>
            </a:r>
            <a:r>
              <a:rPr lang="ru-RU" sz="2000" cap="none" spc="150" dirty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ЦБС»</a:t>
            </a:r>
            <a:br>
              <a:rPr lang="ru-RU" sz="2000" cap="none" spc="150" dirty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Центральная </a:t>
            </a:r>
            <a:r>
              <a:rPr lang="ru-RU" sz="2000" cap="none" spc="150" dirty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библиотека</a:t>
            </a:r>
            <a:r>
              <a:rPr lang="ru-RU" sz="3600" cap="none" spc="150" dirty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3600" cap="none" spc="150" dirty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br>
              <a:rPr lang="ru-RU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2520280"/>
          </a:xfrm>
        </p:spPr>
        <p:txBody>
          <a:bodyPr>
            <a:normAutofit fontScale="8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sz="1200" b="1" spc="150" dirty="0" smtClean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2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2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изитная карточка библиотеки - </a:t>
            </a:r>
          </a:p>
          <a:p>
            <a:r>
              <a:rPr lang="ru-RU" sz="42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культурно-исторический символ</a:t>
            </a:r>
          </a:p>
          <a:p>
            <a:r>
              <a:rPr lang="ru-RU" sz="4200" b="1" spc="150" dirty="0" err="1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Удомельского</a:t>
            </a:r>
            <a:r>
              <a:rPr lang="ru-RU" sz="42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края»</a:t>
            </a:r>
            <a:endParaRPr lang="ru-RU" sz="4200" b="1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707037" y="3222471"/>
            <a:ext cx="3744416" cy="3240360"/>
            <a:chOff x="116921550" y="109800300"/>
            <a:chExt cx="7560000" cy="6785057"/>
          </a:xfrm>
        </p:grpSpPr>
        <p:pic>
          <p:nvPicPr>
            <p:cNvPr id="1033" name="Picture 9" descr="карт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921550" y="109800300"/>
              <a:ext cx="7560000" cy="678505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00781" y="111945810"/>
              <a:ext cx="1249495" cy="154047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611165" y="112746305"/>
              <a:ext cx="1381154" cy="13562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1355781" y="114056205"/>
              <a:ext cx="1464925" cy="146653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7503088" y="112891849"/>
              <a:ext cx="1393095" cy="107417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9102319" y="111654721"/>
              <a:ext cx="1212564" cy="154047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0047319" y="110854227"/>
              <a:ext cx="1155621" cy="145544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2736935" y="113401255"/>
              <a:ext cx="1515643" cy="113988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9657550" y="114048300"/>
              <a:ext cx="1471471" cy="164964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1283088" y="114022113"/>
              <a:ext cx="1464924" cy="146653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735796" y="2988931"/>
            <a:ext cx="3672408" cy="3312368"/>
            <a:chOff x="2840314" y="3032956"/>
            <a:chExt cx="3672408" cy="3312368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840314" y="3032956"/>
              <a:ext cx="3672408" cy="3312368"/>
              <a:chOff x="116921550" y="109800300"/>
              <a:chExt cx="7560000" cy="6785057"/>
            </a:xfrm>
          </p:grpSpPr>
          <p:pic>
            <p:nvPicPr>
              <p:cNvPr id="5" name="Picture 9" descr="карта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6921550" y="109800300"/>
                <a:ext cx="7560000" cy="6785057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2300781" y="111945810"/>
                <a:ext cx="1249495" cy="1540479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355781" y="114056205"/>
                <a:ext cx="1464925" cy="1466536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1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7503088" y="112891849"/>
                <a:ext cx="1393095" cy="1074179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19102319" y="111654721"/>
                <a:ext cx="1212564" cy="1540479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1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0047319" y="110854227"/>
                <a:ext cx="1155621" cy="1455444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2736935" y="113401255"/>
                <a:ext cx="1515643" cy="1139889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19657550" y="114048300"/>
                <a:ext cx="1471471" cy="164964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283088" y="114022113"/>
                <a:ext cx="1464924" cy="1466536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5" name="Picture 16" descr="Файл:Удомля. В.К. Бялыницкий-Бируля.jpg"/>
            <p:cNvPicPr>
              <a:picLocks noChangeAspect="1" noChangeArrowheads="1"/>
            </p:cNvPicPr>
            <p:nvPr/>
          </p:nvPicPr>
          <p:blipFill>
            <a:blip r:embed="rId11" cstate="print"/>
            <a:srcRect l="7485" r="7684" b="22511"/>
            <a:stretch>
              <a:fillRect/>
            </a:stretch>
          </p:blipFill>
          <p:spPr bwMode="auto">
            <a:xfrm>
              <a:off x="4526773" y="4293096"/>
              <a:ext cx="656854" cy="79208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" name="Овал 20"/>
            <p:cNvSpPr/>
            <p:nvPr/>
          </p:nvSpPr>
          <p:spPr>
            <a:xfrm>
              <a:off x="5396816" y="4080363"/>
              <a:ext cx="720080" cy="792088"/>
            </a:xfrm>
            <a:prstGeom prst="ellipse">
              <a:avLst/>
            </a:pr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Заголовок 1"/>
          <p:cNvSpPr txBox="1">
            <a:spLocks/>
          </p:cNvSpPr>
          <p:nvPr/>
        </p:nvSpPr>
        <p:spPr>
          <a:xfrm>
            <a:off x="457200" y="0"/>
            <a:ext cx="8229600" cy="105273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Перспективы работы по проекту:</a:t>
            </a:r>
            <a:endParaRPr kumimoji="0" lang="ru-RU" sz="41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1944216"/>
          </a:xfrm>
        </p:spPr>
        <p:txBody>
          <a:bodyPr>
            <a:normAutofit/>
          </a:bodyPr>
          <a:lstStyle/>
          <a:p>
            <a:pPr marL="85725" indent="0" algn="ctr">
              <a:buNone/>
            </a:pP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создание электронного ресурса: </a:t>
            </a:r>
          </a:p>
          <a:p>
            <a:pPr marL="85725" indent="0" algn="ctr">
              <a:buNone/>
            </a:pP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Культурно–исторические 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символы </a:t>
            </a:r>
          </a:p>
          <a:p>
            <a:pPr marL="85725" indent="0" algn="ctr">
              <a:buNone/>
            </a:pPr>
            <a:r>
              <a:rPr lang="ru-RU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Удомельского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края»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Цель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328632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Укрепление положительного имиджа 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библиотек</a:t>
            </a:r>
          </a:p>
          <a:p>
            <a:pPr marL="137160" indent="0">
              <a:buNone/>
            </a:pP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как 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учреждений, пропагандирующих </a:t>
            </a:r>
            <a:endParaRPr lang="ru-RU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137160" indent="0">
              <a:buNone/>
            </a:pP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культурно-историческое 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наследие </a:t>
            </a:r>
            <a:r>
              <a:rPr lang="ru-RU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Удомельского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края.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4" name="Picture 6" descr="http://starina.tverlib.ru/image/us-0041-01.jpg"/>
          <p:cNvPicPr>
            <a:picLocks noChangeAspect="1" noChangeArrowheads="1"/>
          </p:cNvPicPr>
          <p:nvPr/>
        </p:nvPicPr>
        <p:blipFill>
          <a:blip r:embed="rId3" cstate="print"/>
          <a:srcRect b="18585"/>
          <a:stretch>
            <a:fillRect/>
          </a:stretch>
        </p:blipFill>
        <p:spPr bwMode="auto">
          <a:xfrm>
            <a:off x="3131840" y="3284984"/>
            <a:ext cx="2736304" cy="2896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dic.academic.ru/pictures/wiki/files/73/Isaac_Levitan_selfportrait1880.jpg"/>
          <p:cNvPicPr>
            <a:picLocks noChangeAspect="1" noChangeArrowheads="1"/>
          </p:cNvPicPr>
          <p:nvPr/>
        </p:nvPicPr>
        <p:blipFill>
          <a:blip r:embed="rId4" cstate="print"/>
          <a:srcRect t="9206" b="11010"/>
          <a:stretch>
            <a:fillRect/>
          </a:stretch>
        </p:blipFill>
        <p:spPr bwMode="auto">
          <a:xfrm>
            <a:off x="6156176" y="3212976"/>
            <a:ext cx="2736304" cy="2955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nearyou.ru/venetsian/img/self.jpg"/>
          <p:cNvPicPr>
            <a:picLocks noChangeAspect="1" noChangeArrowheads="1"/>
          </p:cNvPicPr>
          <p:nvPr/>
        </p:nvPicPr>
        <p:blipFill>
          <a:blip r:embed="rId5" cstate="print"/>
          <a:srcRect t="6250" r="7417" b="18750"/>
          <a:stretch>
            <a:fillRect/>
          </a:stretch>
        </p:blipFill>
        <p:spPr bwMode="auto">
          <a:xfrm>
            <a:off x="179512" y="3212976"/>
            <a:ext cx="2706301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11260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ыявление и определение культурно – исторического символа на территории библиотечного обслуживания. </a:t>
            </a:r>
          </a:p>
          <a:p>
            <a:pPr lvl="0"/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изучение и поиск документальных источников, связанных с 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культурно–историческим 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символом;</a:t>
            </a:r>
          </a:p>
          <a:p>
            <a:pPr lvl="0"/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взаимодействие с краеведами, общественными организациями и муниципальными учреждениями культуры </a:t>
            </a:r>
            <a:r>
              <a:rPr lang="ru-RU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Удомельского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городского округа;</a:t>
            </a:r>
            <a:endParaRPr lang="ru-RU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lvl="0"/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популяризация историко-культурного наследия Удомельского края;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формирование потребности в чтении краеведческой литературы;</a:t>
            </a:r>
          </a:p>
          <a:p>
            <a:pPr lvl="0">
              <a:buNone/>
            </a:pPr>
            <a:endParaRPr lang="ru-RU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Этапы реализации 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54726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Первый этап: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подготовка исторической справки – обоснования историко-культурного бренда библиотеки.</a:t>
            </a:r>
          </a:p>
          <a:p>
            <a:endParaRPr lang="ru-RU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Второй этап: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подготовка и издание 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информационно-библиографической 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продукции  библиотек с целью продвижения бренда.</a:t>
            </a:r>
          </a:p>
          <a:p>
            <a:endParaRPr lang="ru-RU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Третий этап: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организация выставок, в том числе электронных выставок – презентаций, музейных экспозиций, краеведческих уголков, проведение массовых мероприятий, разработка туристических маршрутов с целью усиления уникальности 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историко-культурного символа, привлечения 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новых читателей и пользователей.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Историческая справка - обоснование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«Певец крестьянского труда» Зареченская сельская библиотека</a:t>
            </a:r>
          </a:p>
          <a:p>
            <a:pPr>
              <a:lnSpc>
                <a:spcPct val="160000"/>
              </a:lnSpc>
            </a:pP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«Ученик и последователь великого Пржевальского» Выскодненская сельская библиотека</a:t>
            </a:r>
          </a:p>
          <a:p>
            <a:pPr>
              <a:lnSpc>
                <a:spcPct val="160000"/>
              </a:lnSpc>
            </a:pP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20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Мстинские</a:t>
            </a: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Курганы» Казикинская сельская библиотека</a:t>
            </a:r>
          </a:p>
          <a:p>
            <a:pPr>
              <a:lnSpc>
                <a:spcPct val="160000"/>
              </a:lnSpc>
            </a:pP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20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Соловьевские</a:t>
            </a: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чтения» Молдинская сельская библиотека</a:t>
            </a:r>
          </a:p>
          <a:p>
            <a:pPr>
              <a:lnSpc>
                <a:spcPct val="160000"/>
              </a:lnSpc>
            </a:pP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«Святыни родного края. </a:t>
            </a:r>
            <a:r>
              <a:rPr lang="ru-RU" sz="20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Деревяжиха</a:t>
            </a: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» Брусовская сельская библиотека</a:t>
            </a:r>
          </a:p>
          <a:p>
            <a:pPr>
              <a:lnSpc>
                <a:spcPct val="160000"/>
              </a:lnSpc>
            </a:pP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«Писатель и популяризатор русской охоты » Кузьминская сельская библиотека</a:t>
            </a:r>
          </a:p>
          <a:p>
            <a:pPr>
              <a:lnSpc>
                <a:spcPct val="160000"/>
              </a:lnSpc>
            </a:pP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20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Удомельское</a:t>
            </a: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вдохновение И.И. Левитана» Порожкинская сельская библиотека</a:t>
            </a:r>
          </a:p>
          <a:p>
            <a:pPr>
              <a:lnSpc>
                <a:spcPct val="160000"/>
              </a:lnSpc>
            </a:pP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«Деревенский заступник» Мишневская сельская библиотека</a:t>
            </a:r>
          </a:p>
          <a:p>
            <a:pPr>
              <a:lnSpc>
                <a:spcPct val="160000"/>
              </a:lnSpc>
            </a:pP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20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Лубенкино</a:t>
            </a: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С.П. </a:t>
            </a:r>
            <a:r>
              <a:rPr lang="ru-RU" sz="20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Рябушинского</a:t>
            </a: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» Рядская сельская библиотека</a:t>
            </a:r>
          </a:p>
          <a:p>
            <a:pPr>
              <a:lnSpc>
                <a:spcPct val="160000"/>
              </a:lnSpc>
            </a:pP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«Земский врач» Еремковская сельская библиотека</a:t>
            </a:r>
          </a:p>
          <a:p>
            <a:pPr>
              <a:lnSpc>
                <a:spcPct val="160000"/>
              </a:lnSpc>
            </a:pP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20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Молдинский</a:t>
            </a: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соловей» Михайловская сельская библиотека</a:t>
            </a:r>
          </a:p>
          <a:p>
            <a:pPr>
              <a:lnSpc>
                <a:spcPct val="160000"/>
              </a:lnSpc>
            </a:pP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«Мастер русского лирического пейзажа» Касковская сельская библиотека</a:t>
            </a:r>
          </a:p>
          <a:p>
            <a:pPr>
              <a:lnSpc>
                <a:spcPct val="160000"/>
              </a:lnSpc>
            </a:pP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«Герой отечественной войны 1812 года – Александр Петрович Филисов» Куровская сельская библиотека</a:t>
            </a:r>
          </a:p>
          <a:p>
            <a:pPr>
              <a:lnSpc>
                <a:spcPct val="160000"/>
              </a:lnSpc>
            </a:pP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«Солдатская слава Баскакова Сергея Андреевича» Копачевская сельская библиотека </a:t>
            </a:r>
          </a:p>
          <a:p>
            <a:pPr>
              <a:buNone/>
            </a:pPr>
            <a:endParaRPr lang="ru-RU" sz="1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Рекомендательная библиография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4668" t="9559" r="4029" b="6358"/>
          <a:stretch>
            <a:fillRect/>
          </a:stretch>
        </p:blipFill>
        <p:spPr bwMode="auto">
          <a:xfrm>
            <a:off x="107504" y="764704"/>
            <a:ext cx="1944216" cy="40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 l="65850" t="8579" r="3438" b="8735"/>
          <a:stretch>
            <a:fillRect/>
          </a:stretch>
        </p:blipFill>
        <p:spPr bwMode="auto">
          <a:xfrm>
            <a:off x="6732240" y="1911759"/>
            <a:ext cx="2160240" cy="465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64377" t="22148" r="11998" b="12012"/>
          <a:stretch>
            <a:fillRect/>
          </a:stretch>
        </p:blipFill>
        <p:spPr bwMode="auto">
          <a:xfrm>
            <a:off x="4438898" y="1644360"/>
            <a:ext cx="2016224" cy="4495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3" t="31976" r="3284" b="24864"/>
          <a:stretch/>
        </p:blipFill>
        <p:spPr bwMode="auto">
          <a:xfrm>
            <a:off x="2192977" y="1268760"/>
            <a:ext cx="20217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j-ea"/>
                <a:cs typeface="+mj-cs"/>
              </a:rPr>
              <a:t>Краеведческие экспозиции, </a:t>
            </a:r>
            <a:br>
              <a:rPr kumimoji="0" lang="ru-RU" sz="36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6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j-ea"/>
                <a:cs typeface="+mj-cs"/>
              </a:rPr>
              <a:t>уголки, выставки</a:t>
            </a:r>
            <a:endParaRPr kumimoji="0" lang="ru-RU" sz="3600" b="1" i="0" u="none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3" b="13692"/>
          <a:stretch/>
        </p:blipFill>
        <p:spPr>
          <a:xfrm>
            <a:off x="180339" y="1228299"/>
            <a:ext cx="4391661" cy="26091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90" y="1077486"/>
            <a:ext cx="3679910" cy="55198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9"/>
          <a:stretch/>
        </p:blipFill>
        <p:spPr>
          <a:xfrm>
            <a:off x="251520" y="3971499"/>
            <a:ext cx="4130691" cy="2739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8223532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5155438" y="700934"/>
            <a:ext cx="3990826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01943" lvl="1" indent="0">
              <a:buNone/>
            </a:pPr>
            <a:r>
              <a:rPr lang="ru-RU" sz="2800" b="1" spc="50" dirty="0" smtClean="0">
                <a:ln w="11430"/>
                <a:solidFill>
                  <a:srgbClr val="55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          </a:t>
            </a:r>
          </a:p>
          <a:p>
            <a:pPr marL="301943" lvl="1" indent="0">
              <a:buNone/>
            </a:pPr>
            <a:endParaRPr lang="ru-RU" sz="28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779912" y="879211"/>
            <a:ext cx="4824536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900" b="1" spc="50" dirty="0" smtClean="0">
                <a:ln w="11430"/>
                <a:solidFill>
                  <a:srgbClr val="55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sz="33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3596" y="5062688"/>
            <a:ext cx="9289032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3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0934"/>
            <a:ext cx="3384375" cy="2679642"/>
          </a:xfrm>
          <a:prstGeom prst="rect">
            <a:avLst/>
          </a:prstGeom>
          <a:noFill/>
          <a:ln w="28575">
            <a:solidFill>
              <a:srgbClr val="B9C5A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61" y="817467"/>
            <a:ext cx="4230687" cy="2828925"/>
          </a:xfrm>
          <a:prstGeom prst="rect">
            <a:avLst/>
          </a:prstGeom>
          <a:noFill/>
          <a:ln w="28575">
            <a:solidFill>
              <a:srgbClr val="6475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74" y="3320426"/>
            <a:ext cx="3660011" cy="2730825"/>
          </a:xfrm>
          <a:prstGeom prst="rect">
            <a:avLst/>
          </a:prstGeom>
          <a:noFill/>
          <a:ln w="28575">
            <a:solidFill>
              <a:srgbClr val="B9C5A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571973"/>
            <a:ext cx="2992366" cy="2386540"/>
          </a:xfrm>
          <a:prstGeom prst="rect">
            <a:avLst/>
          </a:prstGeom>
          <a:noFill/>
          <a:ln w="28575">
            <a:solidFill>
              <a:srgbClr val="7F956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323551" y="0"/>
            <a:ext cx="4794047" cy="40466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Мероприятия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6205954"/>
            <a:ext cx="64807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«Экологический десант. </a:t>
            </a:r>
            <a:r>
              <a:rPr lang="ru-RU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Деревяжиха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» </a:t>
            </a:r>
            <a:r>
              <a:rPr lang="ru-RU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Брусовская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библиотека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480955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5155438" y="700934"/>
            <a:ext cx="3990826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01943" lvl="1" indent="0">
              <a:buNone/>
            </a:pPr>
            <a:r>
              <a:rPr lang="ru-RU" sz="2800" b="1" spc="50" dirty="0" smtClean="0">
                <a:ln w="11430"/>
                <a:solidFill>
                  <a:srgbClr val="55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          </a:t>
            </a:r>
          </a:p>
          <a:p>
            <a:pPr marL="301943" lvl="1" indent="0">
              <a:buNone/>
            </a:pPr>
            <a:endParaRPr lang="ru-RU" sz="28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779912" y="879211"/>
            <a:ext cx="4824536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900" b="1" spc="50" dirty="0" smtClean="0">
                <a:ln w="11430"/>
                <a:solidFill>
                  <a:srgbClr val="55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sz="33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3596" y="5062688"/>
            <a:ext cx="9289032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3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0"/>
            <a:ext cx="8280919" cy="40466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Туристический маршрут</a:t>
            </a:r>
            <a:endParaRPr lang="ru-RU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8" t="17406" r="21848" b="6197"/>
          <a:stretch/>
        </p:blipFill>
        <p:spPr bwMode="auto">
          <a:xfrm>
            <a:off x="323528" y="654157"/>
            <a:ext cx="49524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9208" y="732577"/>
            <a:ext cx="36847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Касковский</a:t>
            </a:r>
            <a:r>
              <a:rPr lang="ru-RU" sz="1200" dirty="0" smtClean="0"/>
              <a:t> сельский филиал </a:t>
            </a:r>
          </a:p>
          <a:p>
            <a:r>
              <a:rPr lang="ru-RU" sz="1200" dirty="0"/>
              <a:t>в</a:t>
            </a:r>
            <a:r>
              <a:rPr lang="ru-RU" sz="1200" dirty="0" smtClean="0"/>
              <a:t>елосипедная экскурсия «Памятные места </a:t>
            </a:r>
            <a:r>
              <a:rPr lang="ru-RU" sz="1200" dirty="0" err="1" smtClean="0"/>
              <a:t>Каскова</a:t>
            </a:r>
            <a:r>
              <a:rPr lang="ru-RU" sz="1200" dirty="0" smtClean="0"/>
              <a:t>»</a:t>
            </a:r>
          </a:p>
          <a:p>
            <a:endParaRPr lang="ru-RU" sz="1200" dirty="0"/>
          </a:p>
          <a:p>
            <a:r>
              <a:rPr lang="ru-RU" sz="1200" dirty="0" err="1" smtClean="0"/>
              <a:t>Мишневский</a:t>
            </a:r>
            <a:r>
              <a:rPr lang="ru-RU" sz="1200" dirty="0" smtClean="0"/>
              <a:t> сельский филиал</a:t>
            </a:r>
          </a:p>
          <a:p>
            <a:r>
              <a:rPr lang="ru-RU" sz="1200" dirty="0"/>
              <a:t>в</a:t>
            </a:r>
            <a:r>
              <a:rPr lang="ru-RU" sz="1200" dirty="0" smtClean="0"/>
              <a:t>елосипедная </a:t>
            </a:r>
            <a:r>
              <a:rPr lang="ru-RU" sz="1200" dirty="0"/>
              <a:t>краеведческая </a:t>
            </a:r>
            <a:r>
              <a:rPr lang="ru-RU" sz="1200" dirty="0" smtClean="0"/>
              <a:t>экскурсия</a:t>
            </a:r>
            <a:endParaRPr lang="ru-RU" sz="1200" dirty="0"/>
          </a:p>
          <a:p>
            <a:r>
              <a:rPr lang="ru-RU" sz="1200" dirty="0" smtClean="0"/>
              <a:t>«</a:t>
            </a:r>
            <a:r>
              <a:rPr lang="ru-RU" sz="1200" dirty="0"/>
              <a:t>Малая родина. Исторические места</a:t>
            </a:r>
            <a:r>
              <a:rPr lang="ru-RU" sz="1200" dirty="0" smtClean="0"/>
              <a:t>»</a:t>
            </a:r>
          </a:p>
          <a:p>
            <a:endParaRPr lang="ru-RU" sz="1200" dirty="0"/>
          </a:p>
          <a:p>
            <a:r>
              <a:rPr lang="ru-RU" sz="1200" dirty="0" err="1" smtClean="0"/>
              <a:t>Рядский</a:t>
            </a:r>
            <a:r>
              <a:rPr lang="ru-RU" sz="1200" dirty="0" smtClean="0"/>
              <a:t> сельский филиал</a:t>
            </a:r>
          </a:p>
          <a:p>
            <a:r>
              <a:rPr lang="ru-RU" sz="1200" dirty="0" smtClean="0"/>
              <a:t>«Рядские  </a:t>
            </a:r>
            <a:r>
              <a:rPr lang="ru-RU" sz="1200" dirty="0"/>
              <a:t>сокровища»</a:t>
            </a:r>
          </a:p>
          <a:p>
            <a:r>
              <a:rPr lang="ru-RU" sz="1200" dirty="0" err="1" smtClean="0"/>
              <a:t>автобусно</a:t>
            </a:r>
            <a:r>
              <a:rPr lang="ru-RU" sz="1200" dirty="0" smtClean="0"/>
              <a:t>-пешеходная</a:t>
            </a:r>
            <a:r>
              <a:rPr lang="ru-RU" sz="1200" dirty="0"/>
              <a:t>.</a:t>
            </a:r>
          </a:p>
          <a:p>
            <a:endParaRPr lang="ru-RU" sz="1200" dirty="0" smtClean="0"/>
          </a:p>
          <a:p>
            <a:r>
              <a:rPr lang="ru-RU" sz="1200" dirty="0" err="1" smtClean="0"/>
              <a:t>Котлованский</a:t>
            </a:r>
            <a:r>
              <a:rPr lang="ru-RU" sz="1200" dirty="0" smtClean="0"/>
              <a:t> сельский филиал</a:t>
            </a:r>
          </a:p>
          <a:p>
            <a:r>
              <a:rPr lang="ru-RU" sz="1200" dirty="0" smtClean="0"/>
              <a:t>«По </a:t>
            </a:r>
            <a:r>
              <a:rPr lang="ru-RU" sz="1200" dirty="0" err="1" smtClean="0"/>
              <a:t>зворыкинским</a:t>
            </a:r>
            <a:r>
              <a:rPr lang="ru-RU" sz="1200" dirty="0" smtClean="0"/>
              <a:t> местам» пешеходная</a:t>
            </a:r>
          </a:p>
          <a:p>
            <a:endParaRPr lang="ru-RU" sz="1200" dirty="0"/>
          </a:p>
          <a:p>
            <a:r>
              <a:rPr lang="ru-RU" sz="1200" dirty="0" err="1" smtClean="0"/>
              <a:t>Еремковский</a:t>
            </a:r>
            <a:r>
              <a:rPr lang="ru-RU" sz="1200" dirty="0" smtClean="0"/>
              <a:t> сельский филиал «Исторические </a:t>
            </a:r>
            <a:r>
              <a:rPr lang="ru-RU" sz="1200" dirty="0"/>
              <a:t>прогулки по селу </a:t>
            </a:r>
            <a:r>
              <a:rPr lang="ru-RU" sz="1200" dirty="0" err="1" smtClean="0"/>
              <a:t>Еремково</a:t>
            </a:r>
            <a:r>
              <a:rPr lang="ru-RU" sz="1200" dirty="0" smtClean="0"/>
              <a:t>» пешеходная</a:t>
            </a:r>
          </a:p>
          <a:p>
            <a:endParaRPr lang="ru-RU" sz="1200" dirty="0"/>
          </a:p>
          <a:p>
            <a:r>
              <a:rPr lang="ru-RU" sz="1200" dirty="0" err="1" smtClean="0"/>
              <a:t>Выскодненский</a:t>
            </a:r>
            <a:r>
              <a:rPr lang="ru-RU" sz="1200" dirty="0" smtClean="0"/>
              <a:t> </a:t>
            </a:r>
            <a:r>
              <a:rPr lang="ru-RU" sz="1200" dirty="0"/>
              <a:t>сельский филиал «Имя в истории </a:t>
            </a:r>
            <a:r>
              <a:rPr lang="ru-RU" sz="1200" dirty="0" err="1"/>
              <a:t>Удомельского</a:t>
            </a:r>
            <a:r>
              <a:rPr lang="ru-RU" sz="1200" dirty="0"/>
              <a:t> края: В.И. </a:t>
            </a:r>
            <a:r>
              <a:rPr lang="ru-RU" sz="1200" dirty="0" err="1"/>
              <a:t>Роборовский</a:t>
            </a:r>
            <a:r>
              <a:rPr lang="ru-RU" sz="1200" dirty="0" smtClean="0"/>
              <a:t>» пешеходная</a:t>
            </a:r>
          </a:p>
          <a:p>
            <a:endParaRPr lang="ru-RU" sz="1200" dirty="0"/>
          </a:p>
          <a:p>
            <a:r>
              <a:rPr lang="ru-RU" sz="1200" dirty="0" err="1" smtClean="0"/>
              <a:t>Брусовский</a:t>
            </a:r>
            <a:r>
              <a:rPr lang="ru-RU" sz="1200" dirty="0" smtClean="0"/>
              <a:t> сельский филиал «Святыня </a:t>
            </a:r>
            <a:r>
              <a:rPr lang="ru-RU" sz="1200" dirty="0" err="1" smtClean="0"/>
              <a:t>удомельского</a:t>
            </a:r>
            <a:r>
              <a:rPr lang="ru-RU" sz="1200" dirty="0" smtClean="0"/>
              <a:t> края – </a:t>
            </a:r>
            <a:r>
              <a:rPr lang="ru-RU" sz="1200" dirty="0" err="1" smtClean="0"/>
              <a:t>Деревяжиха</a:t>
            </a:r>
            <a:r>
              <a:rPr lang="ru-RU" sz="1200" dirty="0" smtClean="0"/>
              <a:t>» пешеходная</a:t>
            </a:r>
          </a:p>
          <a:p>
            <a:endParaRPr lang="ru-RU" sz="1200" dirty="0"/>
          </a:p>
          <a:p>
            <a:r>
              <a:rPr lang="ru-RU" sz="1200" dirty="0" smtClean="0"/>
              <a:t>Зареченский </a:t>
            </a:r>
            <a:r>
              <a:rPr lang="ru-RU" sz="1200" dirty="0"/>
              <a:t>сельский филиал </a:t>
            </a:r>
            <a:r>
              <a:rPr lang="ru-RU" sz="1200" dirty="0" smtClean="0"/>
              <a:t>«Художник</a:t>
            </a:r>
            <a:endParaRPr lang="ru-RU" sz="1200" dirty="0"/>
          </a:p>
          <a:p>
            <a:r>
              <a:rPr lang="ru-RU" sz="1200" dirty="0" smtClean="0"/>
              <a:t>А.Г. Венецианов – </a:t>
            </a:r>
            <a:r>
              <a:rPr lang="ru-RU" sz="1200" dirty="0"/>
              <a:t>гордость земли </a:t>
            </a:r>
            <a:r>
              <a:rPr lang="ru-RU" sz="1200" dirty="0" smtClean="0"/>
              <a:t>Зареченской»</a:t>
            </a:r>
          </a:p>
          <a:p>
            <a:r>
              <a:rPr lang="ru-RU" sz="1200" dirty="0" smtClean="0"/>
              <a:t>автобусная</a:t>
            </a:r>
          </a:p>
          <a:p>
            <a:endParaRPr lang="ru-RU" sz="1200" b="1" dirty="0" smtClean="0"/>
          </a:p>
          <a:p>
            <a:r>
              <a:rPr lang="ru-RU" sz="1200" dirty="0" err="1" smtClean="0"/>
              <a:t>Казикинский</a:t>
            </a:r>
            <a:r>
              <a:rPr lang="ru-RU" sz="1200" dirty="0" smtClean="0"/>
              <a:t> </a:t>
            </a:r>
            <a:r>
              <a:rPr lang="ru-RU" sz="1200" dirty="0"/>
              <a:t>сельский филиал «Памятные места Мстинского </a:t>
            </a:r>
            <a:r>
              <a:rPr lang="ru-RU" sz="1200" dirty="0" smtClean="0"/>
              <a:t>края» автобусная</a:t>
            </a:r>
            <a:endParaRPr lang="ru-RU" sz="1200" dirty="0"/>
          </a:p>
          <a:p>
            <a:endParaRPr lang="ru-RU" sz="1200" b="1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43622152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1429</TotalTime>
  <Words>358</Words>
  <Application>Microsoft Office PowerPoint</Application>
  <PresentationFormat>Экран (4:3)</PresentationFormat>
  <Paragraphs>94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МКУК «Удомельская ЦБС» Центральная библиотека   </vt:lpstr>
      <vt:lpstr>Цель</vt:lpstr>
      <vt:lpstr>Задачи</vt:lpstr>
      <vt:lpstr>Этапы реализации </vt:lpstr>
      <vt:lpstr>Историческая справка - обоснование</vt:lpstr>
      <vt:lpstr>Рекомендательная библиография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Retired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МКУК «Удомельская ЦБС» Межпоселенческая центральная библиотека   </dc:title>
  <dc:creator>RWT</dc:creator>
  <cp:lastModifiedBy>Metodist</cp:lastModifiedBy>
  <cp:revision>131</cp:revision>
  <cp:lastPrinted>2017-10-09T13:05:50Z</cp:lastPrinted>
  <dcterms:created xsi:type="dcterms:W3CDTF">2015-03-25T11:18:55Z</dcterms:created>
  <dcterms:modified xsi:type="dcterms:W3CDTF">2018-06-29T08:01:32Z</dcterms:modified>
</cp:coreProperties>
</file>