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324" r:id="rId2"/>
    <p:sldId id="353" r:id="rId3"/>
    <p:sldId id="354" r:id="rId4"/>
    <p:sldId id="355" r:id="rId5"/>
    <p:sldId id="356" r:id="rId6"/>
    <p:sldId id="358" r:id="rId7"/>
    <p:sldId id="348" r:id="rId8"/>
    <p:sldId id="360" r:id="rId9"/>
    <p:sldId id="359" r:id="rId10"/>
    <p:sldId id="361" r:id="rId11"/>
    <p:sldId id="31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7C80"/>
    <a:srgbClr val="CCFFCC"/>
    <a:srgbClr val="CCFFFF"/>
    <a:srgbClr val="FF6699"/>
    <a:srgbClr val="00FFFF"/>
    <a:srgbClr val="CF4419"/>
    <a:srgbClr val="996633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evastyanova\Documents\&#1054;&#1090;&#1076;&#1077;&#1083;%20&#1087;&#1086;%20&#1048;&#1055;&#1080;&#1069;\&#1057;&#1083;&#1072;&#1081;&#1076;&#1099;\&#1054;&#1073;&#1085;&#1080;&#1085;&#1089;&#1082;%20&#1060;&#1050;&#1056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evastyanova\Documents\&#1054;&#1090;&#1076;&#1077;&#1083;%20&#1087;&#1086;%20&#1048;&#1055;&#1080;&#1069;\&#1057;&#1083;&#1072;&#1081;&#1076;&#1099;\&#1054;&#1073;&#1085;&#1080;&#1085;&#1089;&#1082;%20&#1060;&#1050;&#1056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Лист1!$B$4</c:f>
              <c:strCache>
                <c:ptCount val="1"/>
                <c:pt idx="0">
                  <c:v>Количество МКД</c:v>
                </c:pt>
              </c:strCache>
            </c:strRef>
          </c:tx>
          <c:spPr>
            <a:solidFill>
              <a:srgbClr val="99FF66"/>
            </a:solidFill>
          </c:spPr>
          <c:dLbls>
            <c:spPr>
              <a:gradFill rotWithShape="1">
                <a:gsLst>
                  <a:gs pos="0">
                    <a:schemeClr val="accent1">
                      <a:tint val="25000"/>
                      <a:satMod val="125000"/>
                    </a:schemeClr>
                  </a:gs>
                  <a:gs pos="40000">
                    <a:schemeClr val="accent1">
                      <a:tint val="55000"/>
                      <a:satMod val="130000"/>
                    </a:schemeClr>
                  </a:gs>
                  <a:gs pos="50000">
                    <a:schemeClr val="accent1">
                      <a:tint val="59000"/>
                      <a:satMod val="130000"/>
                    </a:schemeClr>
                  </a:gs>
                  <a:gs pos="65000">
                    <a:schemeClr val="accent1">
                      <a:tint val="55000"/>
                      <a:satMod val="130000"/>
                    </a:schemeClr>
                  </a:gs>
                  <a:gs pos="100000">
                    <a:schemeClr val="accent1">
                      <a:tint val="20000"/>
                      <a:satMod val="125000"/>
                    </a:schemeClr>
                  </a:gs>
                </a:gsLst>
                <a:lin ang="5400000" scaled="0"/>
              </a:gradFill>
              <a:ln w="12000" cap="flat" cmpd="sng" algn="ctr">
                <a:solidFill>
                  <a:schemeClr val="accent1"/>
                </a:solidFill>
                <a:prstDash val="solid"/>
              </a:ln>
              <a:effectLst>
                <a:glow rad="63500">
                  <a:schemeClr val="accent1">
                    <a:alpha val="45000"/>
                    <a:satMod val="120000"/>
                  </a:schemeClr>
                </a:glo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Лист1!$A$5:$A$7</c:f>
              <c:strCache>
                <c:ptCount val="3"/>
                <c:pt idx="0">
                  <c:v>2014-2015</c:v>
                </c:pt>
                <c:pt idx="1">
                  <c:v>2016-2017</c:v>
                </c:pt>
                <c:pt idx="2">
                  <c:v>2018-2019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4</c:v>
                </c:pt>
                <c:pt idx="1">
                  <c:v>18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Сумма, млн. 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2"/>
              <c:layout>
                <c:manualLayout>
                  <c:x val="0"/>
                  <c:y val="-1.0853494910821875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4">
                      <a:tint val="25000"/>
                      <a:satMod val="125000"/>
                    </a:schemeClr>
                  </a:gs>
                  <a:gs pos="40000">
                    <a:schemeClr val="accent4">
                      <a:tint val="55000"/>
                      <a:satMod val="130000"/>
                    </a:schemeClr>
                  </a:gs>
                  <a:gs pos="50000">
                    <a:schemeClr val="accent4">
                      <a:tint val="59000"/>
                      <a:satMod val="130000"/>
                    </a:schemeClr>
                  </a:gs>
                  <a:gs pos="65000">
                    <a:schemeClr val="accent4">
                      <a:tint val="55000"/>
                      <a:satMod val="130000"/>
                    </a:schemeClr>
                  </a:gs>
                  <a:gs pos="100000">
                    <a:schemeClr val="accent4">
                      <a:tint val="20000"/>
                      <a:satMod val="125000"/>
                    </a:schemeClr>
                  </a:gs>
                </a:gsLst>
                <a:lin ang="5400000" scaled="0"/>
              </a:gradFill>
              <a:ln w="12000" cap="flat" cmpd="sng" algn="ctr">
                <a:solidFill>
                  <a:schemeClr val="accent4"/>
                </a:solidFill>
                <a:prstDash val="solid"/>
              </a:ln>
              <a:effectLst>
                <a:glow rad="63500">
                  <a:schemeClr val="accent4">
                    <a:alpha val="45000"/>
                    <a:satMod val="120000"/>
                  </a:schemeClr>
                </a:glo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Лист1!$A$5:$A$7</c:f>
              <c:strCache>
                <c:ptCount val="3"/>
                <c:pt idx="0">
                  <c:v>2014-2015</c:v>
                </c:pt>
                <c:pt idx="1">
                  <c:v>2016-2017</c:v>
                </c:pt>
                <c:pt idx="2">
                  <c:v>2018-2019</c:v>
                </c:pt>
              </c:strCache>
            </c:str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19</c:v>
                </c:pt>
                <c:pt idx="1">
                  <c:v>123</c:v>
                </c:pt>
                <c:pt idx="2">
                  <c:v>240</c:v>
                </c:pt>
              </c:numCache>
            </c:numRef>
          </c:val>
        </c:ser>
        <c:axId val="54699904"/>
        <c:axId val="54717440"/>
      </c:barChart>
      <c:catAx>
        <c:axId val="54699904"/>
        <c:scaling>
          <c:orientation val="minMax"/>
        </c:scaling>
        <c:axPos val="b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400" baseline="0"/>
            </a:pPr>
            <a:endParaRPr lang="ru-RU"/>
          </a:p>
        </c:txPr>
        <c:crossAx val="54717440"/>
        <c:crosses val="autoZero"/>
        <c:auto val="1"/>
        <c:lblAlgn val="ctr"/>
        <c:lblOffset val="100"/>
      </c:catAx>
      <c:valAx>
        <c:axId val="5471744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/>
            </a:solidFill>
          </a:ln>
        </c:spPr>
        <c:crossAx val="546999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200" baseline="0"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Лист1!$B$27</c:f>
              <c:strCache>
                <c:ptCount val="1"/>
                <c:pt idx="0">
                  <c:v>Количество лифтов</c:v>
                </c:pt>
              </c:strCache>
            </c:strRef>
          </c:tx>
          <c:spPr>
            <a:solidFill>
              <a:srgbClr val="99FF66"/>
            </a:solidFill>
          </c:spPr>
          <c:dLbls>
            <c:spPr>
              <a:gradFill rotWithShape="1">
                <a:gsLst>
                  <a:gs pos="0">
                    <a:schemeClr val="accent1">
                      <a:tint val="25000"/>
                      <a:satMod val="125000"/>
                    </a:schemeClr>
                  </a:gs>
                  <a:gs pos="40000">
                    <a:schemeClr val="accent1">
                      <a:tint val="55000"/>
                      <a:satMod val="130000"/>
                    </a:schemeClr>
                  </a:gs>
                  <a:gs pos="50000">
                    <a:schemeClr val="accent1">
                      <a:tint val="59000"/>
                      <a:satMod val="130000"/>
                    </a:schemeClr>
                  </a:gs>
                  <a:gs pos="65000">
                    <a:schemeClr val="accent1">
                      <a:tint val="55000"/>
                      <a:satMod val="130000"/>
                    </a:schemeClr>
                  </a:gs>
                  <a:gs pos="100000">
                    <a:schemeClr val="accent1">
                      <a:tint val="20000"/>
                      <a:satMod val="125000"/>
                    </a:schemeClr>
                  </a:gs>
                </a:gsLst>
                <a:lin ang="5400000" scaled="0"/>
              </a:gradFill>
              <a:ln w="12000" cap="flat" cmpd="sng" algn="ctr">
                <a:solidFill>
                  <a:schemeClr val="accent1"/>
                </a:solidFill>
                <a:prstDash val="solid"/>
              </a:ln>
              <a:effectLst>
                <a:glow rad="63500">
                  <a:schemeClr val="accent1">
                    <a:alpha val="45000"/>
                    <a:satMod val="120000"/>
                  </a:schemeClr>
                </a:glo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Лист1!$A$28:$A$30</c:f>
              <c:strCache>
                <c:ptCount val="3"/>
                <c:pt idx="0">
                  <c:v>2014-2015</c:v>
                </c:pt>
                <c:pt idx="1">
                  <c:v>2016-2017</c:v>
                </c:pt>
                <c:pt idx="2">
                  <c:v>2018-2019</c:v>
                </c:pt>
              </c:strCache>
            </c:strRef>
          </c:cat>
          <c:val>
            <c:numRef>
              <c:f>Лист1!$B$28:$B$30</c:f>
              <c:numCache>
                <c:formatCode>General</c:formatCode>
                <c:ptCount val="3"/>
                <c:pt idx="0">
                  <c:v>8</c:v>
                </c:pt>
                <c:pt idx="1">
                  <c:v>32</c:v>
                </c:pt>
                <c:pt idx="2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Лист1!$C$27</c:f>
              <c:strCache>
                <c:ptCount val="1"/>
                <c:pt idx="0">
                  <c:v>Сумма, млн. 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spPr>
                <a:gradFill rotWithShape="1">
                  <a:gsLst>
                    <a:gs pos="0">
                      <a:schemeClr val="accent4">
                        <a:tint val="25000"/>
                        <a:satMod val="125000"/>
                      </a:schemeClr>
                    </a:gs>
                    <a:gs pos="40000">
                      <a:schemeClr val="accent4">
                        <a:tint val="55000"/>
                        <a:satMod val="130000"/>
                      </a:schemeClr>
                    </a:gs>
                    <a:gs pos="50000">
                      <a:schemeClr val="accent4">
                        <a:tint val="59000"/>
                        <a:satMod val="130000"/>
                      </a:schemeClr>
                    </a:gs>
                    <a:gs pos="65000">
                      <a:schemeClr val="accent4">
                        <a:tint val="55000"/>
                        <a:satMod val="130000"/>
                      </a:schemeClr>
                    </a:gs>
                    <a:gs pos="100000">
                      <a:schemeClr val="accent4">
                        <a:tint val="20000"/>
                        <a:satMod val="125000"/>
                      </a:schemeClr>
                    </a:gs>
                  </a:gsLst>
                  <a:lin ang="5400000" scaled="0"/>
                </a:gradFill>
                <a:ln w="12000" cap="flat" cmpd="sng" algn="ctr">
                  <a:solidFill>
                    <a:schemeClr val="accent4"/>
                  </a:solidFill>
                  <a:prstDash val="solid"/>
                </a:ln>
                <a:effectLst>
                  <a:glow rad="63500">
                    <a:schemeClr val="accent4">
                      <a:alpha val="45000"/>
                      <a:satMod val="12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gradFill rotWithShape="1">
                  <a:gsLst>
                    <a:gs pos="0">
                      <a:schemeClr val="accent4">
                        <a:tint val="25000"/>
                        <a:satMod val="125000"/>
                      </a:schemeClr>
                    </a:gs>
                    <a:gs pos="40000">
                      <a:schemeClr val="accent4">
                        <a:tint val="55000"/>
                        <a:satMod val="130000"/>
                      </a:schemeClr>
                    </a:gs>
                    <a:gs pos="50000">
                      <a:schemeClr val="accent4">
                        <a:tint val="59000"/>
                        <a:satMod val="130000"/>
                      </a:schemeClr>
                    </a:gs>
                    <a:gs pos="65000">
                      <a:schemeClr val="accent4">
                        <a:tint val="55000"/>
                        <a:satMod val="130000"/>
                      </a:schemeClr>
                    </a:gs>
                    <a:gs pos="100000">
                      <a:schemeClr val="accent4">
                        <a:tint val="20000"/>
                        <a:satMod val="125000"/>
                      </a:schemeClr>
                    </a:gs>
                  </a:gsLst>
                  <a:lin ang="5400000" scaled="0"/>
                </a:gradFill>
                <a:ln w="12000" cap="flat" cmpd="sng" algn="ctr">
                  <a:solidFill>
                    <a:schemeClr val="accent4"/>
                  </a:solidFill>
                  <a:prstDash val="solid"/>
                </a:ln>
                <a:effectLst>
                  <a:glow rad="63500">
                    <a:schemeClr val="accent4">
                      <a:alpha val="45000"/>
                      <a:satMod val="12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gradFill rotWithShape="1">
                  <a:gsLst>
                    <a:gs pos="0">
                      <a:schemeClr val="accent4">
                        <a:tint val="25000"/>
                        <a:satMod val="125000"/>
                      </a:schemeClr>
                    </a:gs>
                    <a:gs pos="40000">
                      <a:schemeClr val="accent4">
                        <a:tint val="55000"/>
                        <a:satMod val="130000"/>
                      </a:schemeClr>
                    </a:gs>
                    <a:gs pos="50000">
                      <a:schemeClr val="accent4">
                        <a:tint val="59000"/>
                        <a:satMod val="130000"/>
                      </a:schemeClr>
                    </a:gs>
                    <a:gs pos="65000">
                      <a:schemeClr val="accent4">
                        <a:tint val="55000"/>
                        <a:satMod val="130000"/>
                      </a:schemeClr>
                    </a:gs>
                    <a:gs pos="100000">
                      <a:schemeClr val="accent4">
                        <a:tint val="20000"/>
                        <a:satMod val="125000"/>
                      </a:schemeClr>
                    </a:gs>
                  </a:gsLst>
                  <a:lin ang="5400000" scaled="0"/>
                </a:gradFill>
                <a:ln w="12000" cap="flat" cmpd="sng" algn="ctr">
                  <a:solidFill>
                    <a:schemeClr val="accent4"/>
                  </a:solidFill>
                  <a:prstDash val="solid"/>
                </a:ln>
                <a:effectLst>
                  <a:glow rad="63500">
                    <a:schemeClr val="accent4">
                      <a:alpha val="45000"/>
                      <a:satMod val="12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gradFill rotWithShape="1">
                <a:gsLst>
                  <a:gs pos="0">
                    <a:schemeClr val="accent1">
                      <a:tint val="25000"/>
                      <a:satMod val="125000"/>
                    </a:schemeClr>
                  </a:gs>
                  <a:gs pos="40000">
                    <a:schemeClr val="accent1">
                      <a:tint val="55000"/>
                      <a:satMod val="130000"/>
                    </a:schemeClr>
                  </a:gs>
                  <a:gs pos="50000">
                    <a:schemeClr val="accent1">
                      <a:tint val="59000"/>
                      <a:satMod val="130000"/>
                    </a:schemeClr>
                  </a:gs>
                  <a:gs pos="65000">
                    <a:schemeClr val="accent1">
                      <a:tint val="55000"/>
                      <a:satMod val="130000"/>
                    </a:schemeClr>
                  </a:gs>
                  <a:gs pos="100000">
                    <a:schemeClr val="accent1">
                      <a:tint val="20000"/>
                      <a:satMod val="125000"/>
                    </a:schemeClr>
                  </a:gs>
                </a:gsLst>
                <a:lin ang="5400000" scaled="0"/>
              </a:gradFill>
              <a:ln w="12000" cap="flat" cmpd="sng" algn="ctr">
                <a:solidFill>
                  <a:schemeClr val="accent1"/>
                </a:solidFill>
                <a:prstDash val="solid"/>
              </a:ln>
              <a:effectLst>
                <a:glow rad="63500">
                  <a:schemeClr val="accent1">
                    <a:alpha val="45000"/>
                    <a:satMod val="120000"/>
                  </a:schemeClr>
                </a:glo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Лист1!$A$28:$A$30</c:f>
              <c:strCache>
                <c:ptCount val="3"/>
                <c:pt idx="0">
                  <c:v>2014-2015</c:v>
                </c:pt>
                <c:pt idx="1">
                  <c:v>2016-2017</c:v>
                </c:pt>
                <c:pt idx="2">
                  <c:v>2018-2019</c:v>
                </c:pt>
              </c:strCache>
            </c:strRef>
          </c:cat>
          <c:val>
            <c:numRef>
              <c:f>Лист1!$C$28:$C$30</c:f>
              <c:numCache>
                <c:formatCode>General</c:formatCode>
                <c:ptCount val="3"/>
                <c:pt idx="0">
                  <c:v>15</c:v>
                </c:pt>
                <c:pt idx="1">
                  <c:v>69</c:v>
                </c:pt>
                <c:pt idx="2">
                  <c:v>204</c:v>
                </c:pt>
              </c:numCache>
            </c:numRef>
          </c:val>
        </c:ser>
        <c:axId val="59984128"/>
        <c:axId val="60123392"/>
      </c:barChart>
      <c:catAx>
        <c:axId val="59984128"/>
        <c:scaling>
          <c:orientation val="minMax"/>
        </c:scaling>
        <c:axPos val="b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400" baseline="0"/>
            </a:pPr>
            <a:endParaRPr lang="ru-RU"/>
          </a:p>
        </c:txPr>
        <c:crossAx val="60123392"/>
        <c:crosses val="autoZero"/>
        <c:auto val="1"/>
        <c:lblAlgn val="ctr"/>
        <c:lblOffset val="100"/>
      </c:catAx>
      <c:valAx>
        <c:axId val="60123392"/>
        <c:scaling>
          <c:orientation val="minMax"/>
        </c:scaling>
        <c:axPos val="l"/>
        <c:majorGridlines>
          <c:spPr>
            <a:ln>
              <a:solidFill>
                <a:prstClr val="black"/>
              </a:solidFill>
            </a:ln>
          </c:spPr>
        </c:majorGridlines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599841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200" baseline="0">
          <a:solidFill>
            <a:schemeClr val="bg1"/>
          </a:solidFill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21E6D-C09F-47AB-85BB-B9145807AFF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A3DF3-F4B8-4620-BEB3-3D504965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8C9233-D661-4C3E-B7B1-5800C9F1568D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25C3B8-98CE-48F5-8BAD-05C65F45D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092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5C3B8-98CE-48F5-8BAD-05C65F45DA5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D088B-207D-4D70-B1D3-5C750079B9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D088B-207D-4D70-B1D3-5C750079B9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D088B-207D-4D70-B1D3-5C750079B9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D088B-207D-4D70-B1D3-5C750079B9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90539F7-B8BC-4B30-9881-DE030ED31449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4F11E0-0EAB-4122-A5F6-DBB5A9C91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D2FB-0E0E-43F3-9100-0B1B5C3EA467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3D99-B465-4B47-9414-75BDA76CD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E9D9-243A-4CCF-B5C7-554AA640AC00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4D63-5B94-4F64-8A29-F75FF6F43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CC0E0-3B76-4772-B70F-394C583ECA22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D657-4F03-4367-AEDE-998AF51AC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2970-595F-4E6A-8106-0225B8E35987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0758-B6BA-4171-882D-C55369A0E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E0D0-001A-496A-8178-E37BAF431368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79726-B087-435B-A9BB-0261B1D12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F5971-EF1A-44EC-AA50-7734CE39FA66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82210F0-D70C-4209-8F6E-DD6418F3E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C8A3-4D7E-42EB-A902-7A09AC219FB4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43E2-403B-40C9-8B3C-CA2E604C4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E540-241E-4204-A019-30CD75AE8CE0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A90C-CD3D-41EA-AD24-4CD8AF159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85A6BF2-F991-462D-856A-8E99729C8BE0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1403F1B-5C61-4DC8-A95B-51E1C2938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1463A98-4536-4861-BC72-022FA58A2EA4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8607A15-02CF-4110-B4B7-2F720886F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A6D00-B3FE-4CD0-AC82-39F13D2FDC6E}" type="datetimeFigureOut">
              <a:rPr lang="ru-RU"/>
              <a:pPr>
                <a:defRPr/>
              </a:pPr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ED1C4F-F3C6-4CE8-A771-F9BAD66BE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0" r:id="rId4"/>
    <p:sldLayoutId id="2147483728" r:id="rId5"/>
    <p:sldLayoutId id="2147483721" r:id="rId6"/>
    <p:sldLayoutId id="2147483722" r:id="rId7"/>
    <p:sldLayoutId id="2147483729" r:id="rId8"/>
    <p:sldLayoutId id="2147483730" r:id="rId9"/>
    <p:sldLayoutId id="2147483723" r:id="rId10"/>
    <p:sldLayoutId id="2147483724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65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88832" cy="1872208"/>
          </a:xfrm>
        </p:spPr>
        <p:txBody>
          <a:bodyPr>
            <a:noAutofit/>
          </a:bodyPr>
          <a:lstStyle/>
          <a:p>
            <a:pPr algn="ctr"/>
            <a:r>
              <a:rPr lang="ru-RU" sz="1550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Опыт взаимодействия с Фондом капитального ремонта многоквартирных домов Воронежской области. Комплексное благоустройство придомовых территорий в рамках реализации муниципальной составляющей регионального проекта Воронежской области «Формирование комфортной городской среды». </a:t>
            </a:r>
            <a:r>
              <a:rPr lang="ru-RU" sz="1600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7C80"/>
                </a:solidFill>
                <a:effectLst/>
                <a:cs typeface="Times New Roman" pitchFamily="18" charset="0"/>
              </a:rPr>
              <a:t>Доклад главы администрации  городского округа город </a:t>
            </a:r>
            <a:r>
              <a:rPr lang="ru-RU" sz="1600" b="1" dirty="0" smtClean="0">
                <a:solidFill>
                  <a:srgbClr val="FF7C80"/>
                </a:solidFill>
                <a:effectLst/>
                <a:cs typeface="Times New Roman" pitchFamily="18" charset="0"/>
              </a:rPr>
              <a:t> Нововоронеж </a:t>
            </a:r>
            <a:r>
              <a:rPr lang="ru-RU" sz="1600" b="1" dirty="0" err="1" smtClean="0">
                <a:solidFill>
                  <a:srgbClr val="FF7C80"/>
                </a:solidFill>
                <a:effectLst/>
                <a:cs typeface="Times New Roman" pitchFamily="18" charset="0"/>
              </a:rPr>
              <a:t>Лещенко</a:t>
            </a:r>
            <a:r>
              <a:rPr lang="ru-RU" sz="1600" b="1" dirty="0" smtClean="0">
                <a:solidFill>
                  <a:srgbClr val="FF7C80"/>
                </a:solidFill>
                <a:effectLst/>
                <a:cs typeface="Times New Roman" pitchFamily="18" charset="0"/>
              </a:rPr>
              <a:t> Владимира Викторовича</a:t>
            </a:r>
            <a:endParaRPr lang="ru-RU" sz="1600" dirty="0">
              <a:solidFill>
                <a:srgbClr val="FF7C80"/>
              </a:solidFill>
              <a:effectLst/>
            </a:endParaRPr>
          </a:p>
        </p:txBody>
      </p:sp>
      <p:pic>
        <p:nvPicPr>
          <p:cNvPr id="4" name="Picture 120" descr="F:\Герб_вольн_часть.tif"/>
          <p:cNvPicPr>
            <a:picLocks noChangeAspect="1"/>
          </p:cNvPicPr>
          <p:nvPr/>
        </p:nvPicPr>
        <p:blipFill>
          <a:blip r:embed="rId2" cstate="print"/>
          <a:srcRect b="9386"/>
          <a:stretch>
            <a:fillRect/>
          </a:stretch>
        </p:blipFill>
        <p:spPr bwMode="auto">
          <a:xfrm>
            <a:off x="-1" y="0"/>
            <a:ext cx="1259633" cy="137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252374346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3203848" cy="2348880"/>
          </a:xfrm>
          <a:prstGeom prst="rect">
            <a:avLst/>
          </a:prstGeom>
          <a:ln w="38100">
            <a:solidFill>
              <a:srgbClr val="FF7C80"/>
            </a:solidFill>
          </a:ln>
        </p:spPr>
      </p:pic>
      <p:pic>
        <p:nvPicPr>
          <p:cNvPr id="7" name="Рисунок 6" descr="283e9803362200511484509be3b3a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1632" y="2132856"/>
            <a:ext cx="3312368" cy="2376264"/>
          </a:xfrm>
          <a:prstGeom prst="rect">
            <a:avLst/>
          </a:prstGeom>
          <a:ln w="38100">
            <a:solidFill>
              <a:srgbClr val="FF7C80"/>
            </a:solidFill>
          </a:ln>
        </p:spPr>
      </p:pic>
      <p:pic>
        <p:nvPicPr>
          <p:cNvPr id="13" name="Рисунок 12" descr="Рисунок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60848"/>
            <a:ext cx="3311352" cy="2520280"/>
          </a:xfrm>
          <a:prstGeom prst="rect">
            <a:avLst/>
          </a:prstGeom>
          <a:ln>
            <a:solidFill>
              <a:srgbClr val="FF6699"/>
            </a:solidFill>
          </a:ln>
        </p:spPr>
      </p:pic>
      <p:pic>
        <p:nvPicPr>
          <p:cNvPr id="11" name="Рисунок 10" descr="IMG_69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509120"/>
            <a:ext cx="3203848" cy="2348880"/>
          </a:xfrm>
          <a:prstGeom prst="rect">
            <a:avLst/>
          </a:prstGeom>
          <a:ln w="38100">
            <a:solidFill>
              <a:srgbClr val="FF7C80"/>
            </a:solidFill>
          </a:ln>
        </p:spPr>
      </p:pic>
      <p:pic>
        <p:nvPicPr>
          <p:cNvPr id="12" name="Рисунок 11" descr="памятник первостроителя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2348880"/>
            <a:ext cx="2880320" cy="4009192"/>
          </a:xfrm>
          <a:prstGeom prst="rect">
            <a:avLst/>
          </a:prstGeom>
          <a:ln w="38100">
            <a:solidFill>
              <a:srgbClr val="FF7C8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563888" y="6353944"/>
            <a:ext cx="20162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 </a:t>
            </a:r>
            <a:r>
              <a:rPr lang="ru-RU" sz="2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ru-RU" sz="20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rcRect t="9999" b="4994"/>
          <a:stretch>
            <a:fillRect/>
          </a:stretch>
        </p:blipFill>
        <p:spPr bwMode="auto">
          <a:xfrm>
            <a:off x="4860032" y="1772816"/>
            <a:ext cx="4032448" cy="482453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179512" y="116632"/>
            <a:ext cx="8712968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2. Комплексное благоустройство придомовых территорий</a:t>
            </a:r>
            <a:r>
              <a:rPr kumimoji="0" lang="ru-RU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в рамках р</a:t>
            </a: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еализация </a:t>
            </a: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муниципальной составляющей регионального проекта Воронежской области «Формирование комфортной городской среды»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602" name="AutoShape 2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D:\esevastyanova\Documents\Отдел по ИПиЭ\Слайды\3 Форум городов\Дворы 2019 КГС\IMG_3830-11-04-19-13-41.jpg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tretch>
            <a:fillRect/>
          </a:stretch>
        </p:blipFill>
        <p:spPr bwMode="auto">
          <a:xfrm>
            <a:off x="251520" y="1772816"/>
            <a:ext cx="4176464" cy="482453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483768" y="6165304"/>
            <a:ext cx="45365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Ежегодный конкурс «Уютный двор»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1268760"/>
            <a:ext cx="381642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финансирования составляет 33,0 млн. руб.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D:\esevastyanova\Documents\Отдел по ИПиЭ\Слайды\Обнинск ФКР\Фото для доклада\IMG_8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51454" y="2965570"/>
            <a:ext cx="3177596" cy="4248472"/>
          </a:xfrm>
          <a:prstGeom prst="rect">
            <a:avLst/>
          </a:prstGeom>
          <a:noFill/>
        </p:spPr>
      </p:pic>
      <p:pic>
        <p:nvPicPr>
          <p:cNvPr id="23556" name="Picture 4" descr="D:\esevastyanova\Documents\Отдел по ИПиЭ\Слайды\Обнинск ФКР\Фото для доклада\IMG_8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5576" y="2924944"/>
            <a:ext cx="3168352" cy="4320480"/>
          </a:xfrm>
          <a:prstGeom prst="rect">
            <a:avLst/>
          </a:prstGeom>
          <a:noFill/>
        </p:spPr>
      </p:pic>
      <p:pic>
        <p:nvPicPr>
          <p:cNvPr id="23555" name="Picture 3" descr="D:\esevastyanova\Documents\Отдел по ИПиЭ\Слайды\Обнинск ФКР\Фото для доклада\Двор после ремонта\IMG_8189.JPG"/>
          <p:cNvPicPr>
            <a:picLocks noChangeAspect="1" noChangeArrowheads="1"/>
          </p:cNvPicPr>
          <p:nvPr/>
        </p:nvPicPr>
        <p:blipFill>
          <a:blip r:embed="rId4" cstate="print">
            <a:lum bright="14000"/>
          </a:blip>
          <a:srcRect/>
          <a:stretch>
            <a:fillRect/>
          </a:stretch>
        </p:blipFill>
        <p:spPr bwMode="auto">
          <a:xfrm>
            <a:off x="4716016" y="116632"/>
            <a:ext cx="4224711" cy="3168352"/>
          </a:xfrm>
          <a:prstGeom prst="rect">
            <a:avLst/>
          </a:prstGeom>
          <a:noFill/>
        </p:spPr>
      </p:pic>
      <p:pic>
        <p:nvPicPr>
          <p:cNvPr id="23554" name="Picture 2" descr="D:\esevastyanova\Documents\Отдел по ИПиЭ\Слайды\Обнинск ФКР\Фото для доклада\Двор после ремонта\IMG_8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4320479" cy="3168352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195736" y="3068960"/>
            <a:ext cx="4752528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Благодарю за внимание!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 txBox="1">
            <a:spLocks/>
          </p:cNvSpPr>
          <p:nvPr/>
        </p:nvSpPr>
        <p:spPr>
          <a:xfrm>
            <a:off x="1259632" y="188640"/>
            <a:ext cx="7488832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Основные задачи в сфере создания условия для благоприятного проживания населения в городском округе город Нововоронеж:</a:t>
            </a:r>
            <a:endParaRPr kumimoji="0" lang="ru-RU" sz="2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2843808" y="1772816"/>
            <a:ext cx="6120680" cy="10801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1. Реализация на территории города региональной программы капитального ремонта общего имущества многоквартирных домов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2843808" y="4581128"/>
            <a:ext cx="6120680" cy="10081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2. Комплексное благоустройство придомовых территорий многоквартирных домов и общественных мест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2282816" cy="17281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4149080"/>
            <a:ext cx="2304256" cy="1800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esevastyanova\Documents\Отдел по ИПиЭ\Слайды\Изображения\Виды города\Фото квадрокоптер\IMG_20180910_161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39489"/>
            <a:ext cx="8784976" cy="572987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1. </a:t>
            </a:r>
            <a:r>
              <a:rPr lang="ru-RU" sz="19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Реализация на территории города региональной программы капитального ремонта общего имущества многоквартирных </a:t>
            </a:r>
            <a:r>
              <a:rPr lang="ru-RU" sz="19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домов</a:t>
            </a:r>
            <a:endParaRPr lang="ru-RU" sz="20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4251325" y="44450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 eaLnBrk="0" hangingPunct="0">
              <a:buFontTx/>
              <a:buChar char="•"/>
            </a:pPr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5536" y="1268760"/>
          <a:ext cx="5472608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754"/>
                <a:gridCol w="184885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Общая информация о МКД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домов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228 шт.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площадь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1028,4 тыс. кв. 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физический износ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более 50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управляющих организаций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них: </a:t>
                      </a:r>
                    </a:p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– УК;</a:t>
                      </a:r>
                    </a:p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– ТСЖ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собираемости взносов на капитальный ремонт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98,6%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1. </a:t>
            </a:r>
            <a:r>
              <a:rPr lang="ru-RU" sz="1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Реализация на территории города региональной программы капитального ремонта общего имущества многоквартирных </a:t>
            </a:r>
            <a:r>
              <a:rPr lang="ru-RU" sz="1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домов</a:t>
            </a:r>
            <a:endParaRPr lang="ru-RU" sz="22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4251325" y="44450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 eaLnBrk="0" hangingPunct="0">
              <a:buFontTx/>
              <a:buChar char="•"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980728"/>
            <a:ext cx="3744416" cy="5760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Капитальный ремонт МКД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51520" y="1772816"/>
          <a:ext cx="39243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292080" y="980728"/>
            <a:ext cx="3600400" cy="5760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Замена лифтов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4932040" y="1772816"/>
          <a:ext cx="400278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esevastyanova\Documents\Отдел по ИПиЭ\Слайды\Обнинск ФКР\Фото для доклада\Лифты\IMG_6060-25-06-19-16-16.jpeg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179512" y="908720"/>
            <a:ext cx="4158462" cy="5760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483" name="Picture 3" descr="D:\esevastyanova\Documents\Отдел по ИПиЭ\Слайды\Обнинск ФКР\Фото для доклада\Лифты\IMG_6063-25-06-19-16-16.jpeg"/>
          <p:cNvPicPr>
            <a:picLocks noChangeAspect="1" noChangeArrowheads="1"/>
          </p:cNvPicPr>
          <p:nvPr/>
        </p:nvPicPr>
        <p:blipFill>
          <a:blip r:embed="rId4" cstate="print">
            <a:lum bright="14000"/>
          </a:blip>
          <a:srcRect/>
          <a:stretch>
            <a:fillRect/>
          </a:stretch>
        </p:blipFill>
        <p:spPr bwMode="auto">
          <a:xfrm>
            <a:off x="4644008" y="908720"/>
            <a:ext cx="4320480" cy="576064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1. </a:t>
            </a:r>
            <a:r>
              <a:rPr lang="ru-RU" sz="1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Реализация на территории города региональной программы капитального ремонта общего имущества многоквартирных </a:t>
            </a:r>
            <a:r>
              <a:rPr lang="ru-RU" sz="1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домов</a:t>
            </a:r>
            <a:endParaRPr lang="ru-RU" sz="22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4251325" y="44450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 eaLnBrk="0" hangingPunct="0">
              <a:buFontTx/>
              <a:buChar char="•"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6021288"/>
            <a:ext cx="8784976" cy="5760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За период с 2017 по 2019 годы заменено 117 лифтов – 95% общего числа лифтов, подлежащих замене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1. </a:t>
            </a:r>
            <a:r>
              <a:rPr lang="ru-RU" sz="1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Реализация на территории города региональной программы капитального ремонта общего имущества многоквартирных </a:t>
            </a:r>
            <a:r>
              <a:rPr lang="ru-RU" sz="1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cs typeface="Arial" pitchFamily="34" charset="0"/>
              </a:rPr>
              <a:t>домов</a:t>
            </a:r>
            <a:endParaRPr lang="ru-RU" sz="22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4251325" y="44450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 eaLnBrk="0" hangingPunct="0">
              <a:buFontTx/>
              <a:buChar char="•"/>
            </a:pPr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323528" y="2132856"/>
            <a:ext cx="8568952" cy="86409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Непосредственное </a:t>
            </a:r>
            <a:r>
              <a:rPr lang="ru-RU" dirty="0" smtClean="0"/>
              <a:t>участие управляющих компаний  в проектировании, контроле проведения работ и их приемке совместно с жителями. 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323528" y="980728"/>
            <a:ext cx="8568952" cy="86409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Постоянная </a:t>
            </a:r>
            <a:r>
              <a:rPr lang="ru-RU" dirty="0" smtClean="0"/>
              <a:t>совместная работа администрации города, депутатов, управляющих компаний, старших по домам 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323528" y="3356992"/>
            <a:ext cx="8568952" cy="86409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Осуществление полной замены инженерных сетей, ремонт крыш, фасадов, замена лифтов, ремонт балконов, а также обязательная замена вводов инженерных сетей </a:t>
            </a:r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323528" y="4581128"/>
            <a:ext cx="8568952" cy="86409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Реализация комплексного подхода при выполнении работ в результате обоснованного и согласованного с Фондом переноса сроков проведения отдельных видов работ на более ранние сроки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323528" y="5733256"/>
            <a:ext cx="8568952" cy="86409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 Осуществление администрацией городского округа город Нововоронеж сбора недоимки с неплательщиков по взносам на капитальный ремонт по доверенности Фонда.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 txBox="1">
            <a:spLocks/>
          </p:cNvSpPr>
          <p:nvPr/>
        </p:nvSpPr>
        <p:spPr>
          <a:xfrm>
            <a:off x="179512" y="0"/>
            <a:ext cx="8712968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2. Комплексное благоустройство придомовых территорий</a:t>
            </a:r>
            <a:r>
              <a:rPr kumimoji="0" lang="ru-RU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в рамках р</a:t>
            </a: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еализация </a:t>
            </a: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муниципальной составляющей регионального проекта Воронежской области «Формирование комфортной городской среды»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602" name="AutoShape 2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D:\esevastyanova\Documents\Отдел по ИПиЭ\Слайды\Обнинск ФКР\Фото для доклада\Двор до ремонта\IMG_7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07" y="1268760"/>
            <a:ext cx="4800533" cy="3600400"/>
          </a:xfrm>
          <a:prstGeom prst="rect">
            <a:avLst/>
          </a:prstGeom>
          <a:noFill/>
        </p:spPr>
      </p:pic>
      <p:pic>
        <p:nvPicPr>
          <p:cNvPr id="22532" name="Picture 4" descr="D:\esevastyanova\Documents\Отдел по ИПиЭ\Слайды\Обнинск ФКР\Фото для доклада\Двор после ремонта\IMG_8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079" y="2753544"/>
            <a:ext cx="5293409" cy="391581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4365104"/>
            <a:ext cx="1728192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6309320"/>
            <a:ext cx="1728192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0072" y="1412776"/>
            <a:ext cx="36004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Дворовые территории, благоустроенные в 2017-2018 гг.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 txBox="1">
            <a:spLocks/>
          </p:cNvSpPr>
          <p:nvPr/>
        </p:nvSpPr>
        <p:spPr>
          <a:xfrm>
            <a:off x="179512" y="0"/>
            <a:ext cx="8712968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2. Комплексное благоустройство придомовых территорий</a:t>
            </a:r>
            <a:r>
              <a:rPr kumimoji="0" lang="ru-RU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в рамках р</a:t>
            </a: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еализация </a:t>
            </a: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муниципальной составляющей регионального проекта Воронежской области «Формирование комфортной городской среды»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602" name="AutoShape 2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D:\esevastyanova\Documents\Отдел по ИПиЭ\Слайды\Обнинск ФКР\Фото для доклада\Двор до ремонта\IMG_788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1507" y="1268760"/>
            <a:ext cx="4800533" cy="3600399"/>
          </a:xfrm>
          <a:prstGeom prst="rect">
            <a:avLst/>
          </a:prstGeom>
          <a:noFill/>
        </p:spPr>
      </p:pic>
      <p:pic>
        <p:nvPicPr>
          <p:cNvPr id="22532" name="Picture 4" descr="D:\esevastyanova\Documents\Отдел по ИПиЭ\Слайды\Обнинск ФКР\Фото для доклада\Двор после ремонта\IMG_819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07239" y="2753544"/>
            <a:ext cx="5221088" cy="391581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4365104"/>
            <a:ext cx="1728192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6309320"/>
            <a:ext cx="1728192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0072" y="1268760"/>
            <a:ext cx="36004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Дворовые территории, благоустроенные в 2017-2018 гг.</a:t>
            </a:r>
          </a:p>
          <a:p>
            <a:pPr algn="ctr"/>
            <a:r>
              <a:rPr lang="ru-RU" dirty="0" smtClean="0"/>
              <a:t>Объем финансирования – 15,0 млн. руб.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 txBox="1">
            <a:spLocks/>
          </p:cNvSpPr>
          <p:nvPr/>
        </p:nvSpPr>
        <p:spPr>
          <a:xfrm>
            <a:off x="179512" y="116632"/>
            <a:ext cx="8712968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2. Комплексное благоустройство придомовых территорий</a:t>
            </a:r>
            <a:r>
              <a:rPr kumimoji="0" lang="ru-RU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в рамках р</a:t>
            </a: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еализация </a:t>
            </a:r>
            <a:r>
              <a:rPr kumimoji="0" lang="ru-RU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муниципальной составляющей регионального проекта Воронежской области «Формирование комфортной городской среды»</a:t>
            </a:r>
            <a:endParaRPr kumimoji="0" lang="ru-RU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602" name="AutoShape 2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ÐÐ°ÑÑÐ¸Ð½ÐºÐ¸ Ð¿Ð¾ Ð·Ð°Ð¿ÑÐ¾ÑÑ ÐÐ°ÑÐ¸Ð¾Ð½Ð°Ð»ÑÐ½ÑÐµ Ð¿ÑÐ¾ÐµÐºÑÑ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D:\esevastyanova\Documents\Отдел по ИПиЭ\Слайды\3 Форум городов\Дворы 2019 КГС\IMG_3830-11-04-19-13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4320480" cy="4896544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6627" name="Picture 3" descr="D:\esevastyanova\Documents\Отдел по ИПиЭ\Слайды\3 Форум городов\Дворы 2019 КГС\IMG_3823-11-04-19-13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320480" cy="4896544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31640" y="6093296"/>
            <a:ext cx="69847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Дворовые территории, подлежащие благоустройству в 2019 году 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1268760"/>
            <a:ext cx="381642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финансирования составляет 33,0 млн. руб.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</TotalTime>
  <Words>458</Words>
  <Application>Microsoft Office PowerPoint</Application>
  <PresentationFormat>Экран (4:3)</PresentationFormat>
  <Paragraphs>52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Опыт взаимодействия с Фондом капитального ремонта многоквартирных домов Воронежской области. Комплексное благоустройство придомовых территорий в рамках реализации муниципальной составляющей регионального проекта Воронежской области «Формирование комфортной городской среды».    Доклад главы администрации  городского округа город  Нововоронеж Лещенко Владимира Викторовича</vt:lpstr>
      <vt:lpstr>Слайд 2</vt:lpstr>
      <vt:lpstr>1. Реализация на территории города региональной программы капитального ремонта общего имущества многоквартирных домов</vt:lpstr>
      <vt:lpstr>1. Реализация на территории города региональной программы капитального ремонта общего имущества многоквартирных домов</vt:lpstr>
      <vt:lpstr>1. Реализация на территории города региональной программы капитального ремонта общего имущества многоквартирных домов</vt:lpstr>
      <vt:lpstr>1. Реализация на территории города региональной программы капитального ремонта общего имущества многоквартирных домов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главы администрации городского округа город Нововоронеж за 2015 год</dc:title>
  <dc:creator>Тулинова</dc:creator>
  <cp:lastModifiedBy>Севастьянова</cp:lastModifiedBy>
  <cp:revision>819</cp:revision>
  <dcterms:created xsi:type="dcterms:W3CDTF">2016-02-16T14:33:20Z</dcterms:created>
  <dcterms:modified xsi:type="dcterms:W3CDTF">2019-06-25T15:07:11Z</dcterms:modified>
</cp:coreProperties>
</file>