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7" r:id="rId5"/>
    <p:sldId id="262" r:id="rId6"/>
    <p:sldId id="261" r:id="rId7"/>
    <p:sldId id="266" r:id="rId8"/>
    <p:sldId id="267" r:id="rId9"/>
    <p:sldId id="269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8EA"/>
    <a:srgbClr val="CBDAEB"/>
    <a:srgbClr val="CFD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ADFD4-66A4-4CB2-9F64-E1207133C9D1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F4408E7-C8BE-4320-95AB-D1ED5830AD75}">
      <dgm:prSet phldrT="[Текст]" phldr="1" custT="1"/>
      <dgm:spPr/>
      <dgm:t>
        <a:bodyPr/>
        <a:lstStyle/>
        <a:p>
          <a:endParaRPr lang="ru-RU" sz="500" dirty="0">
            <a:latin typeface="+mj-lt"/>
          </a:endParaRPr>
        </a:p>
      </dgm:t>
    </dgm:pt>
    <dgm:pt modelId="{6DB9462C-DC78-45EF-9667-3BB0639B9D23}" type="parTrans" cxnId="{35D62CDC-8210-445F-91AE-F8A4E044159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D7E90265-891B-4E87-A4EB-2EE4291D6162}" type="sibTrans" cxnId="{35D62CDC-8210-445F-91AE-F8A4E044159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D729843B-9955-4FD5-938D-064CC1C79508}">
      <dgm:prSet phldrT="[Текст]" phldr="1" custT="1"/>
      <dgm:spPr/>
      <dgm:t>
        <a:bodyPr/>
        <a:lstStyle/>
        <a:p>
          <a:endParaRPr lang="ru-RU" sz="800" dirty="0">
            <a:latin typeface="+mj-lt"/>
          </a:endParaRPr>
        </a:p>
      </dgm:t>
    </dgm:pt>
    <dgm:pt modelId="{F09AEFB3-C272-42B8-9216-C34A30B254A3}" type="parTrans" cxnId="{A84A2417-3099-40B9-A47B-2E109C81C3F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423D1B16-DC41-4350-931C-1E5E2FCA0ADA}" type="sibTrans" cxnId="{A84A2417-3099-40B9-A47B-2E109C81C3F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4A6BED20-1556-44E3-9F04-ABA2C8179808}">
      <dgm:prSet phldrT="[Текст]" custT="1"/>
      <dgm:spPr/>
      <dgm:t>
        <a:bodyPr/>
        <a:lstStyle/>
        <a:p>
          <a:r>
            <a:rPr lang="ru-RU" sz="1600" dirty="0" smtClean="0">
              <a:latin typeface="+mj-lt"/>
            </a:rPr>
            <a:t>Повышение учебной мотивации, возможность углубленного изучения отдельных предметов, </a:t>
          </a:r>
          <a:endParaRPr lang="ru-RU" sz="1600" dirty="0">
            <a:latin typeface="+mj-lt"/>
          </a:endParaRPr>
        </a:p>
      </dgm:t>
    </dgm:pt>
    <dgm:pt modelId="{C63D78A0-CD6D-42C9-B378-D36906574738}" type="parTrans" cxnId="{03EA3303-894B-41E5-9F26-F3C74848F8D2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80F1BD58-69F1-4708-9A7E-FC68FC6B24E6}" type="sibTrans" cxnId="{03EA3303-894B-41E5-9F26-F3C74848F8D2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827884A-1806-417E-B3FD-AF7E9C3B5119}">
      <dgm:prSet phldrT="[Текст]" custT="1"/>
      <dgm:spPr/>
      <dgm:t>
        <a:bodyPr/>
        <a:lstStyle/>
        <a:p>
          <a:endParaRPr lang="ru-RU" sz="1400" dirty="0">
            <a:latin typeface="+mj-lt"/>
          </a:endParaRPr>
        </a:p>
      </dgm:t>
    </dgm:pt>
    <dgm:pt modelId="{6A407A72-ECA7-4D32-B9EA-2533FB7CAFD2}" type="parTrans" cxnId="{69345BC8-0B06-4C82-BC11-328545FE080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D31C2CED-2A9B-4558-9847-3EB08ADF2A87}" type="sibTrans" cxnId="{69345BC8-0B06-4C82-BC11-328545FE080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D6C0F640-E91D-461C-8F34-8234092D69B7}">
      <dgm:prSet phldrT="[Текст]" custT="1"/>
      <dgm:spPr/>
      <dgm:t>
        <a:bodyPr/>
        <a:lstStyle/>
        <a:p>
          <a:r>
            <a:rPr lang="ru-RU" sz="1600" dirty="0" smtClean="0">
              <a:latin typeface="+mj-lt"/>
            </a:rPr>
            <a:t>Профессиональная ориентация старшеклассников</a:t>
          </a:r>
          <a:endParaRPr lang="ru-RU" sz="1600" dirty="0">
            <a:latin typeface="+mj-lt"/>
          </a:endParaRPr>
        </a:p>
      </dgm:t>
    </dgm:pt>
    <dgm:pt modelId="{994D4822-909B-4047-80E9-4D86C2D25A97}" type="parTrans" cxnId="{566ABE1A-3BC2-4B84-93A9-AF15944359D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07481E7-521B-46D9-A7A0-53D63AD2AF28}" type="sibTrans" cxnId="{566ABE1A-3BC2-4B84-93A9-AF15944359D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2E4CEB2-9B22-4FD5-B60D-4EDCFC9F5CC4}">
      <dgm:prSet phldrT="[Текст]" custT="1"/>
      <dgm:spPr/>
      <dgm:t>
        <a:bodyPr/>
        <a:lstStyle/>
        <a:p>
          <a:r>
            <a:rPr lang="ru-RU" sz="1600" dirty="0" smtClean="0">
              <a:latin typeface="+mj-lt"/>
            </a:rPr>
            <a:t>Создание благоприятных условий для развития детей и молодежи, развитие единого образовательного пространства городского округа. </a:t>
          </a:r>
          <a:endParaRPr lang="ru-RU" sz="1600" dirty="0">
            <a:latin typeface="+mj-lt"/>
          </a:endParaRPr>
        </a:p>
      </dgm:t>
    </dgm:pt>
    <dgm:pt modelId="{C48529E7-E078-4ABB-9CBF-7CBFAAC86945}" type="sibTrans" cxnId="{3E61F2BF-21BF-4C57-8342-58D51F9E66E0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9F8C163D-A5A4-4091-8D77-4A12180FF95E}" type="parTrans" cxnId="{3E61F2BF-21BF-4C57-8342-58D51F9E66E0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44DB855B-D6D0-4A85-8F8C-D5E8F3A5E7B0}">
      <dgm:prSet custT="1"/>
      <dgm:spPr/>
      <dgm:t>
        <a:bodyPr/>
        <a:lstStyle/>
        <a:p>
          <a:r>
            <a:rPr lang="ru-RU" sz="1600" dirty="0" smtClean="0">
              <a:latin typeface="+mj-lt"/>
            </a:rPr>
            <a:t>Развитие системы взаимодействия и социального партнерства учреждений общего, дополнительного, профессионального образования, предприятий и организаций с целью профессионального самоопределения молодежи</a:t>
          </a:r>
          <a:endParaRPr lang="ru-RU" sz="1600" dirty="0">
            <a:latin typeface="+mj-lt"/>
          </a:endParaRPr>
        </a:p>
      </dgm:t>
    </dgm:pt>
    <dgm:pt modelId="{1722A3D6-8731-4D38-A1AA-A95357127123}" type="parTrans" cxnId="{30347DEC-25FC-4D58-BE7F-D79E08584570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96CF6D3B-E450-4D57-83B0-28C008EDF3F7}" type="sibTrans" cxnId="{30347DEC-25FC-4D58-BE7F-D79E08584570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4C51403-3A6D-4272-896C-240312D88B9C}">
      <dgm:prSet custT="1"/>
      <dgm:spPr/>
      <dgm:t>
        <a:bodyPr/>
        <a:lstStyle/>
        <a:p>
          <a:r>
            <a:rPr lang="ru-RU" sz="1600" dirty="0" smtClean="0">
              <a:latin typeface="+mj-lt"/>
            </a:rPr>
            <a:t>Формирование и развитие </a:t>
          </a:r>
          <a:r>
            <a:rPr lang="en-US" sz="1600" dirty="0" smtClean="0">
              <a:latin typeface="+mj-lt"/>
            </a:rPr>
            <a:t>soft skills</a:t>
          </a:r>
          <a:r>
            <a:rPr lang="ru-RU" sz="1600" dirty="0" smtClean="0">
              <a:latin typeface="+mj-lt"/>
            </a:rPr>
            <a:t> (личных качеств) и </a:t>
          </a:r>
          <a:r>
            <a:rPr lang="en-US" sz="1600" dirty="0" smtClean="0">
              <a:latin typeface="+mj-lt"/>
            </a:rPr>
            <a:t>hard skills</a:t>
          </a:r>
          <a:r>
            <a:rPr lang="ru-RU" sz="1600" dirty="0" smtClean="0">
              <a:latin typeface="+mj-lt"/>
            </a:rPr>
            <a:t> (технических навыков) через групповое решение </a:t>
          </a:r>
          <a:r>
            <a:rPr lang="ru-RU" sz="1600" dirty="0" err="1" smtClean="0">
              <a:latin typeface="+mj-lt"/>
            </a:rPr>
            <a:t>кейсовых</a:t>
          </a:r>
          <a:r>
            <a:rPr lang="ru-RU" sz="1600" dirty="0" smtClean="0">
              <a:latin typeface="+mj-lt"/>
            </a:rPr>
            <a:t> заданий</a:t>
          </a:r>
          <a:endParaRPr lang="ru-RU" sz="1600" dirty="0">
            <a:latin typeface="+mj-lt"/>
          </a:endParaRPr>
        </a:p>
      </dgm:t>
    </dgm:pt>
    <dgm:pt modelId="{C17E6F99-3976-4251-A068-EDE127E78908}" type="parTrans" cxnId="{EAF87D13-1081-4F3B-8FE7-DACA56AB945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E4E87018-78E7-4890-9C53-5E64035FBFB2}" type="sibTrans" cxnId="{EAF87D13-1081-4F3B-8FE7-DACA56AB945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40BB816-AEC2-42D7-8440-22F69DAAFBE6}">
      <dgm:prSet custT="1"/>
      <dgm:spPr/>
      <dgm:t>
        <a:bodyPr/>
        <a:lstStyle/>
        <a:p>
          <a:r>
            <a:rPr lang="ru-RU" sz="1600" dirty="0" smtClean="0">
              <a:latin typeface="+mj-lt"/>
            </a:rPr>
            <a:t>Расширение ориентиров будущей профессиональной деятельности, осознание перспектив получения профессионального образования и трудоустройства на территории ГО «Город Лесной»</a:t>
          </a:r>
          <a:endParaRPr lang="ru-RU" sz="1600" dirty="0">
            <a:latin typeface="+mj-lt"/>
          </a:endParaRPr>
        </a:p>
      </dgm:t>
    </dgm:pt>
    <dgm:pt modelId="{72FEA5CC-D029-419C-9E62-EFFD5B6A433B}" type="parTrans" cxnId="{6E8D1403-3D55-483E-A800-6B8111400B5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6715A90-89A3-4AD3-9EE0-210A1F481342}" type="sibTrans" cxnId="{6E8D1403-3D55-483E-A800-6B8111400B5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4786DDA-BDBE-4795-928C-3A8B9405A341}" type="pres">
      <dgm:prSet presAssocID="{879ADFD4-66A4-4CB2-9F64-E1207133C9D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BBCED1-C40C-42CD-876B-34CD29AE3447}" type="pres">
      <dgm:prSet presAssocID="{0F4408E7-C8BE-4320-95AB-D1ED5830AD75}" presName="comp" presStyleCnt="0"/>
      <dgm:spPr/>
    </dgm:pt>
    <dgm:pt modelId="{169B27CD-1909-4456-AC39-750587EC57D5}" type="pres">
      <dgm:prSet presAssocID="{0F4408E7-C8BE-4320-95AB-D1ED5830AD75}" presName="box" presStyleLbl="node1" presStyleIdx="0" presStyleCnt="3"/>
      <dgm:spPr/>
      <dgm:t>
        <a:bodyPr/>
        <a:lstStyle/>
        <a:p>
          <a:endParaRPr lang="ru-RU"/>
        </a:p>
      </dgm:t>
    </dgm:pt>
    <dgm:pt modelId="{B0A7FF05-ABC4-4A0F-B369-0D87F93C4606}" type="pres">
      <dgm:prSet presAssocID="{0F4408E7-C8BE-4320-95AB-D1ED5830AD75}" presName="img" presStyleLbl="fgImgPlace1" presStyleIdx="0" presStyleCnt="3" custLinFactNeighborX="-636" custLinFactNeighborY="3"/>
      <dgm:spPr/>
    </dgm:pt>
    <dgm:pt modelId="{988582EF-7BF1-40E2-940A-4DBB90EFBE7E}" type="pres">
      <dgm:prSet presAssocID="{0F4408E7-C8BE-4320-95AB-D1ED5830AD7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470BC-0964-4E65-8CA8-798D83CA794F}" type="pres">
      <dgm:prSet presAssocID="{D7E90265-891B-4E87-A4EB-2EE4291D6162}" presName="spacer" presStyleCnt="0"/>
      <dgm:spPr/>
    </dgm:pt>
    <dgm:pt modelId="{E93CACDC-5A76-44B9-96D4-FB6B8D2837B6}" type="pres">
      <dgm:prSet presAssocID="{D729843B-9955-4FD5-938D-064CC1C79508}" presName="comp" presStyleCnt="0"/>
      <dgm:spPr/>
    </dgm:pt>
    <dgm:pt modelId="{47119D6E-522F-46E1-A212-FA3F9CE40878}" type="pres">
      <dgm:prSet presAssocID="{D729843B-9955-4FD5-938D-064CC1C79508}" presName="box" presStyleLbl="node1" presStyleIdx="1" presStyleCnt="3" custScaleY="128444"/>
      <dgm:spPr/>
      <dgm:t>
        <a:bodyPr/>
        <a:lstStyle/>
        <a:p>
          <a:endParaRPr lang="ru-RU"/>
        </a:p>
      </dgm:t>
    </dgm:pt>
    <dgm:pt modelId="{72F9368E-BA35-4F8F-B680-6FA0635265F0}" type="pres">
      <dgm:prSet presAssocID="{D729843B-9955-4FD5-938D-064CC1C79508}" presName="img" presStyleLbl="fgImgPlace1" presStyleIdx="1" presStyleCnt="3"/>
      <dgm:spPr/>
    </dgm:pt>
    <dgm:pt modelId="{6F5E6062-4836-4B7C-A077-69225D6EDA04}" type="pres">
      <dgm:prSet presAssocID="{D729843B-9955-4FD5-938D-064CC1C7950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25B26-264A-4225-BB52-0090F5326C65}" type="pres">
      <dgm:prSet presAssocID="{423D1B16-DC41-4350-931C-1E5E2FCA0ADA}" presName="spacer" presStyleCnt="0"/>
      <dgm:spPr/>
    </dgm:pt>
    <dgm:pt modelId="{A9C11965-F8FE-4073-8D1E-0C0042E3D0B6}" type="pres">
      <dgm:prSet presAssocID="{A827884A-1806-417E-B3FD-AF7E9C3B5119}" presName="comp" presStyleCnt="0"/>
      <dgm:spPr/>
    </dgm:pt>
    <dgm:pt modelId="{FC39B326-59A0-4919-BCE4-F3A955D9C8A2}" type="pres">
      <dgm:prSet presAssocID="{A827884A-1806-417E-B3FD-AF7E9C3B5119}" presName="box" presStyleLbl="node1" presStyleIdx="2" presStyleCnt="3" custScaleY="60343"/>
      <dgm:spPr/>
      <dgm:t>
        <a:bodyPr/>
        <a:lstStyle/>
        <a:p>
          <a:endParaRPr lang="ru-RU"/>
        </a:p>
      </dgm:t>
    </dgm:pt>
    <dgm:pt modelId="{04A223FF-1504-4181-B7A5-6FA20977FAB5}" type="pres">
      <dgm:prSet presAssocID="{A827884A-1806-417E-B3FD-AF7E9C3B5119}" presName="img" presStyleLbl="fgImgPlace1" presStyleIdx="2" presStyleCnt="3" custScaleX="103413" custScaleY="56963"/>
      <dgm:spPr/>
    </dgm:pt>
    <dgm:pt modelId="{A47AFACD-0D90-490C-8472-4D62C3522C56}" type="pres">
      <dgm:prSet presAssocID="{A827884A-1806-417E-B3FD-AF7E9C3B511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61F2BF-21BF-4C57-8342-58D51F9E66E0}" srcId="{0F4408E7-C8BE-4320-95AB-D1ED5830AD75}" destId="{12E4CEB2-9B22-4FD5-B60D-4EDCFC9F5CC4}" srcOrd="0" destOrd="0" parTransId="{9F8C163D-A5A4-4091-8D77-4A12180FF95E}" sibTransId="{C48529E7-E078-4ABB-9CBF-7CBFAAC86945}"/>
    <dgm:cxn modelId="{70CACA77-02C2-4934-9795-D76537C9E2F5}" type="presOf" srcId="{12E4CEB2-9B22-4FD5-B60D-4EDCFC9F5CC4}" destId="{988582EF-7BF1-40E2-940A-4DBB90EFBE7E}" srcOrd="1" destOrd="1" presId="urn:microsoft.com/office/officeart/2005/8/layout/vList4"/>
    <dgm:cxn modelId="{35D62CDC-8210-445F-91AE-F8A4E0441596}" srcId="{879ADFD4-66A4-4CB2-9F64-E1207133C9D1}" destId="{0F4408E7-C8BE-4320-95AB-D1ED5830AD75}" srcOrd="0" destOrd="0" parTransId="{6DB9462C-DC78-45EF-9667-3BB0639B9D23}" sibTransId="{D7E90265-891B-4E87-A4EB-2EE4291D6162}"/>
    <dgm:cxn modelId="{6334A3EE-71F2-4DBF-81C2-DB7AD7291115}" type="presOf" srcId="{74C51403-3A6D-4272-896C-240312D88B9C}" destId="{47119D6E-522F-46E1-A212-FA3F9CE40878}" srcOrd="0" destOrd="2" presId="urn:microsoft.com/office/officeart/2005/8/layout/vList4"/>
    <dgm:cxn modelId="{566ABE1A-3BC2-4B84-93A9-AF15944359DC}" srcId="{A827884A-1806-417E-B3FD-AF7E9C3B5119}" destId="{D6C0F640-E91D-461C-8F34-8234092D69B7}" srcOrd="0" destOrd="0" parTransId="{994D4822-909B-4047-80E9-4D86C2D25A97}" sibTransId="{307481E7-521B-46D9-A7A0-53D63AD2AF28}"/>
    <dgm:cxn modelId="{3453A43D-92DC-4C31-AFB9-1DC51A59BDE0}" type="presOf" srcId="{D729843B-9955-4FD5-938D-064CC1C79508}" destId="{6F5E6062-4836-4B7C-A077-69225D6EDA04}" srcOrd="1" destOrd="0" presId="urn:microsoft.com/office/officeart/2005/8/layout/vList4"/>
    <dgm:cxn modelId="{FCC99CA8-EC50-499D-9671-9312756190C4}" type="presOf" srcId="{B40BB816-AEC2-42D7-8440-22F69DAAFBE6}" destId="{47119D6E-522F-46E1-A212-FA3F9CE40878}" srcOrd="0" destOrd="3" presId="urn:microsoft.com/office/officeart/2005/8/layout/vList4"/>
    <dgm:cxn modelId="{AACB192C-15D4-44CC-8D75-99AB95A89388}" type="presOf" srcId="{D6C0F640-E91D-461C-8F34-8234092D69B7}" destId="{FC39B326-59A0-4919-BCE4-F3A955D9C8A2}" srcOrd="0" destOrd="1" presId="urn:microsoft.com/office/officeart/2005/8/layout/vList4"/>
    <dgm:cxn modelId="{03EA3303-894B-41E5-9F26-F3C74848F8D2}" srcId="{D729843B-9955-4FD5-938D-064CC1C79508}" destId="{4A6BED20-1556-44E3-9F04-ABA2C8179808}" srcOrd="0" destOrd="0" parTransId="{C63D78A0-CD6D-42C9-B378-D36906574738}" sibTransId="{80F1BD58-69F1-4708-9A7E-FC68FC6B24E6}"/>
    <dgm:cxn modelId="{1996D995-F4F0-4757-9924-FCE7C704793B}" type="presOf" srcId="{44DB855B-D6D0-4A85-8F8C-D5E8F3A5E7B0}" destId="{988582EF-7BF1-40E2-940A-4DBB90EFBE7E}" srcOrd="1" destOrd="2" presId="urn:microsoft.com/office/officeart/2005/8/layout/vList4"/>
    <dgm:cxn modelId="{48C881CE-AEF3-4D91-BE9B-CC5C857C8EBB}" type="presOf" srcId="{D6C0F640-E91D-461C-8F34-8234092D69B7}" destId="{A47AFACD-0D90-490C-8472-4D62C3522C56}" srcOrd="1" destOrd="1" presId="urn:microsoft.com/office/officeart/2005/8/layout/vList4"/>
    <dgm:cxn modelId="{9AEC7035-60D3-4F0A-97EB-FCE48544DEFA}" type="presOf" srcId="{12E4CEB2-9B22-4FD5-B60D-4EDCFC9F5CC4}" destId="{169B27CD-1909-4456-AC39-750587EC57D5}" srcOrd="0" destOrd="1" presId="urn:microsoft.com/office/officeart/2005/8/layout/vList4"/>
    <dgm:cxn modelId="{9946947F-BD90-4B85-ADDA-6A060327740E}" type="presOf" srcId="{879ADFD4-66A4-4CB2-9F64-E1207133C9D1}" destId="{A4786DDA-BDBE-4795-928C-3A8B9405A341}" srcOrd="0" destOrd="0" presId="urn:microsoft.com/office/officeart/2005/8/layout/vList4"/>
    <dgm:cxn modelId="{30347DEC-25FC-4D58-BE7F-D79E08584570}" srcId="{0F4408E7-C8BE-4320-95AB-D1ED5830AD75}" destId="{44DB855B-D6D0-4A85-8F8C-D5E8F3A5E7B0}" srcOrd="1" destOrd="0" parTransId="{1722A3D6-8731-4D38-A1AA-A95357127123}" sibTransId="{96CF6D3B-E450-4D57-83B0-28C008EDF3F7}"/>
    <dgm:cxn modelId="{55FD4CA5-3888-4758-BF09-A6A3038027CD}" type="presOf" srcId="{0F4408E7-C8BE-4320-95AB-D1ED5830AD75}" destId="{169B27CD-1909-4456-AC39-750587EC57D5}" srcOrd="0" destOrd="0" presId="urn:microsoft.com/office/officeart/2005/8/layout/vList4"/>
    <dgm:cxn modelId="{A84A2417-3099-40B9-A47B-2E109C81C3F6}" srcId="{879ADFD4-66A4-4CB2-9F64-E1207133C9D1}" destId="{D729843B-9955-4FD5-938D-064CC1C79508}" srcOrd="1" destOrd="0" parTransId="{F09AEFB3-C272-42B8-9216-C34A30B254A3}" sibTransId="{423D1B16-DC41-4350-931C-1E5E2FCA0ADA}"/>
    <dgm:cxn modelId="{6DF0CE2C-C1A4-4A9F-934B-2B5742669E7E}" type="presOf" srcId="{4A6BED20-1556-44E3-9F04-ABA2C8179808}" destId="{47119D6E-522F-46E1-A212-FA3F9CE40878}" srcOrd="0" destOrd="1" presId="urn:microsoft.com/office/officeart/2005/8/layout/vList4"/>
    <dgm:cxn modelId="{3A66C2AA-8049-43A5-86D2-30748FEEEB32}" type="presOf" srcId="{B40BB816-AEC2-42D7-8440-22F69DAAFBE6}" destId="{6F5E6062-4836-4B7C-A077-69225D6EDA04}" srcOrd="1" destOrd="3" presId="urn:microsoft.com/office/officeart/2005/8/layout/vList4"/>
    <dgm:cxn modelId="{EAF87D13-1081-4F3B-8FE7-DACA56AB9456}" srcId="{D729843B-9955-4FD5-938D-064CC1C79508}" destId="{74C51403-3A6D-4272-896C-240312D88B9C}" srcOrd="1" destOrd="0" parTransId="{C17E6F99-3976-4251-A068-EDE127E78908}" sibTransId="{E4E87018-78E7-4890-9C53-5E64035FBFB2}"/>
    <dgm:cxn modelId="{5D923E46-BFC4-410D-9E60-8C0A05B3F02B}" type="presOf" srcId="{74C51403-3A6D-4272-896C-240312D88B9C}" destId="{6F5E6062-4836-4B7C-A077-69225D6EDA04}" srcOrd="1" destOrd="2" presId="urn:microsoft.com/office/officeart/2005/8/layout/vList4"/>
    <dgm:cxn modelId="{34F00810-33B0-4E11-82D2-DE49F9FFB302}" type="presOf" srcId="{A827884A-1806-417E-B3FD-AF7E9C3B5119}" destId="{A47AFACD-0D90-490C-8472-4D62C3522C56}" srcOrd="1" destOrd="0" presId="urn:microsoft.com/office/officeart/2005/8/layout/vList4"/>
    <dgm:cxn modelId="{15E7060C-AAF9-4B22-8D24-D3872476D554}" type="presOf" srcId="{A827884A-1806-417E-B3FD-AF7E9C3B5119}" destId="{FC39B326-59A0-4919-BCE4-F3A955D9C8A2}" srcOrd="0" destOrd="0" presId="urn:microsoft.com/office/officeart/2005/8/layout/vList4"/>
    <dgm:cxn modelId="{BC0316C5-CC8B-4DA3-A3C1-1905B1D68FF9}" type="presOf" srcId="{D729843B-9955-4FD5-938D-064CC1C79508}" destId="{47119D6E-522F-46E1-A212-FA3F9CE40878}" srcOrd="0" destOrd="0" presId="urn:microsoft.com/office/officeart/2005/8/layout/vList4"/>
    <dgm:cxn modelId="{69345BC8-0B06-4C82-BC11-328545FE0809}" srcId="{879ADFD4-66A4-4CB2-9F64-E1207133C9D1}" destId="{A827884A-1806-417E-B3FD-AF7E9C3B5119}" srcOrd="2" destOrd="0" parTransId="{6A407A72-ECA7-4D32-B9EA-2533FB7CAFD2}" sibTransId="{D31C2CED-2A9B-4558-9847-3EB08ADF2A87}"/>
    <dgm:cxn modelId="{8CADB956-FCF9-4F64-A3A5-29B36B512540}" type="presOf" srcId="{4A6BED20-1556-44E3-9F04-ABA2C8179808}" destId="{6F5E6062-4836-4B7C-A077-69225D6EDA04}" srcOrd="1" destOrd="1" presId="urn:microsoft.com/office/officeart/2005/8/layout/vList4"/>
    <dgm:cxn modelId="{D8262B83-39AE-49E2-A5DC-4424885B859C}" type="presOf" srcId="{44DB855B-D6D0-4A85-8F8C-D5E8F3A5E7B0}" destId="{169B27CD-1909-4456-AC39-750587EC57D5}" srcOrd="0" destOrd="2" presId="urn:microsoft.com/office/officeart/2005/8/layout/vList4"/>
    <dgm:cxn modelId="{A10186A0-F83C-471D-B4F3-8395F758F530}" type="presOf" srcId="{0F4408E7-C8BE-4320-95AB-D1ED5830AD75}" destId="{988582EF-7BF1-40E2-940A-4DBB90EFBE7E}" srcOrd="1" destOrd="0" presId="urn:microsoft.com/office/officeart/2005/8/layout/vList4"/>
    <dgm:cxn modelId="{6E8D1403-3D55-483E-A800-6B8111400B55}" srcId="{D729843B-9955-4FD5-938D-064CC1C79508}" destId="{B40BB816-AEC2-42D7-8440-22F69DAAFBE6}" srcOrd="2" destOrd="0" parTransId="{72FEA5CC-D029-419C-9E62-EFFD5B6A433B}" sibTransId="{C6715A90-89A3-4AD3-9EE0-210A1F481342}"/>
    <dgm:cxn modelId="{340A72B2-BE49-4ABB-8103-D63144B4C038}" type="presParOf" srcId="{A4786DDA-BDBE-4795-928C-3A8B9405A341}" destId="{A1BBCED1-C40C-42CD-876B-34CD29AE3447}" srcOrd="0" destOrd="0" presId="urn:microsoft.com/office/officeart/2005/8/layout/vList4"/>
    <dgm:cxn modelId="{E46B2872-7F0F-47A0-956D-A9DC5B04BB4C}" type="presParOf" srcId="{A1BBCED1-C40C-42CD-876B-34CD29AE3447}" destId="{169B27CD-1909-4456-AC39-750587EC57D5}" srcOrd="0" destOrd="0" presId="urn:microsoft.com/office/officeart/2005/8/layout/vList4"/>
    <dgm:cxn modelId="{3349C5DF-CEAA-45BD-9391-70CE1251DCD9}" type="presParOf" srcId="{A1BBCED1-C40C-42CD-876B-34CD29AE3447}" destId="{B0A7FF05-ABC4-4A0F-B369-0D87F93C4606}" srcOrd="1" destOrd="0" presId="urn:microsoft.com/office/officeart/2005/8/layout/vList4"/>
    <dgm:cxn modelId="{22C7E979-E84F-40D5-96F7-FF8A9A8037C0}" type="presParOf" srcId="{A1BBCED1-C40C-42CD-876B-34CD29AE3447}" destId="{988582EF-7BF1-40E2-940A-4DBB90EFBE7E}" srcOrd="2" destOrd="0" presId="urn:microsoft.com/office/officeart/2005/8/layout/vList4"/>
    <dgm:cxn modelId="{5591BF9A-715F-4AF0-B01C-1D6D26FAC634}" type="presParOf" srcId="{A4786DDA-BDBE-4795-928C-3A8B9405A341}" destId="{B38470BC-0964-4E65-8CA8-798D83CA794F}" srcOrd="1" destOrd="0" presId="urn:microsoft.com/office/officeart/2005/8/layout/vList4"/>
    <dgm:cxn modelId="{0E9732EF-EE5A-4C5F-A115-CC17A15AF3CC}" type="presParOf" srcId="{A4786DDA-BDBE-4795-928C-3A8B9405A341}" destId="{E93CACDC-5A76-44B9-96D4-FB6B8D2837B6}" srcOrd="2" destOrd="0" presId="urn:microsoft.com/office/officeart/2005/8/layout/vList4"/>
    <dgm:cxn modelId="{4B21640D-CCB4-43F9-A6B8-E149B920373D}" type="presParOf" srcId="{E93CACDC-5A76-44B9-96D4-FB6B8D2837B6}" destId="{47119D6E-522F-46E1-A212-FA3F9CE40878}" srcOrd="0" destOrd="0" presId="urn:microsoft.com/office/officeart/2005/8/layout/vList4"/>
    <dgm:cxn modelId="{E86D990E-133E-428A-B0E2-B918B8A5E814}" type="presParOf" srcId="{E93CACDC-5A76-44B9-96D4-FB6B8D2837B6}" destId="{72F9368E-BA35-4F8F-B680-6FA0635265F0}" srcOrd="1" destOrd="0" presId="urn:microsoft.com/office/officeart/2005/8/layout/vList4"/>
    <dgm:cxn modelId="{63D06917-AC4F-4394-8340-0803F20FC2DB}" type="presParOf" srcId="{E93CACDC-5A76-44B9-96D4-FB6B8D2837B6}" destId="{6F5E6062-4836-4B7C-A077-69225D6EDA04}" srcOrd="2" destOrd="0" presId="urn:microsoft.com/office/officeart/2005/8/layout/vList4"/>
    <dgm:cxn modelId="{F7E37B53-B268-4EBD-984A-6F944772233C}" type="presParOf" srcId="{A4786DDA-BDBE-4795-928C-3A8B9405A341}" destId="{54325B26-264A-4225-BB52-0090F5326C65}" srcOrd="3" destOrd="0" presId="urn:microsoft.com/office/officeart/2005/8/layout/vList4"/>
    <dgm:cxn modelId="{06E9133D-E040-4F6E-8547-0456522043FD}" type="presParOf" srcId="{A4786DDA-BDBE-4795-928C-3A8B9405A341}" destId="{A9C11965-F8FE-4073-8D1E-0C0042E3D0B6}" srcOrd="4" destOrd="0" presId="urn:microsoft.com/office/officeart/2005/8/layout/vList4"/>
    <dgm:cxn modelId="{FBA9D525-8B86-411A-B06E-8560FCB88342}" type="presParOf" srcId="{A9C11965-F8FE-4073-8D1E-0C0042E3D0B6}" destId="{FC39B326-59A0-4919-BCE4-F3A955D9C8A2}" srcOrd="0" destOrd="0" presId="urn:microsoft.com/office/officeart/2005/8/layout/vList4"/>
    <dgm:cxn modelId="{0B0911B1-FAF5-485C-B2CC-A5F228EE8FCB}" type="presParOf" srcId="{A9C11965-F8FE-4073-8D1E-0C0042E3D0B6}" destId="{04A223FF-1504-4181-B7A5-6FA20977FAB5}" srcOrd="1" destOrd="0" presId="urn:microsoft.com/office/officeart/2005/8/layout/vList4"/>
    <dgm:cxn modelId="{DCF95621-EE32-47F0-8017-91D063792711}" type="presParOf" srcId="{A9C11965-F8FE-4073-8D1E-0C0042E3D0B6}" destId="{A47AFACD-0D90-490C-8472-4D62C3522C5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9ADFD4-66A4-4CB2-9F64-E1207133C9D1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F4408E7-C8BE-4320-95AB-D1ED5830AD75}">
      <dgm:prSet phldrT="[Текст]" phldr="1" custT="1"/>
      <dgm:spPr/>
      <dgm:t>
        <a:bodyPr/>
        <a:lstStyle/>
        <a:p>
          <a:endParaRPr lang="ru-RU" sz="600" dirty="0">
            <a:latin typeface="+mj-lt"/>
          </a:endParaRPr>
        </a:p>
      </dgm:t>
    </dgm:pt>
    <dgm:pt modelId="{6DB9462C-DC78-45EF-9667-3BB0639B9D23}" type="parTrans" cxnId="{35D62CDC-8210-445F-91AE-F8A4E044159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D7E90265-891B-4E87-A4EB-2EE4291D6162}" type="sibTrans" cxnId="{35D62CDC-8210-445F-91AE-F8A4E044159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D729843B-9955-4FD5-938D-064CC1C79508}">
      <dgm:prSet phldrT="[Текст]" custT="1"/>
      <dgm:spPr/>
      <dgm:t>
        <a:bodyPr/>
        <a:lstStyle/>
        <a:p>
          <a:r>
            <a:rPr lang="ru-RU" sz="1600" dirty="0" smtClean="0">
              <a:latin typeface="+mj-lt"/>
            </a:rPr>
            <a:t>Опосредованный эффект через внедрение (использование) результатов работы участников выездных смен.  Например, </a:t>
          </a:r>
        </a:p>
      </dgm:t>
    </dgm:pt>
    <dgm:pt modelId="{F09AEFB3-C272-42B8-9216-C34A30B254A3}" type="parTrans" cxnId="{A84A2417-3099-40B9-A47B-2E109C81C3F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423D1B16-DC41-4350-931C-1E5E2FCA0ADA}" type="sibTrans" cxnId="{A84A2417-3099-40B9-A47B-2E109C81C3F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827884A-1806-417E-B3FD-AF7E9C3B5119}">
      <dgm:prSet phldrT="[Текст]" custT="1"/>
      <dgm:spPr/>
      <dgm:t>
        <a:bodyPr/>
        <a:lstStyle/>
        <a:p>
          <a:endParaRPr lang="ru-RU" sz="1000" dirty="0">
            <a:latin typeface="+mj-lt"/>
          </a:endParaRPr>
        </a:p>
      </dgm:t>
    </dgm:pt>
    <dgm:pt modelId="{6A407A72-ECA7-4D32-B9EA-2533FB7CAFD2}" type="parTrans" cxnId="{69345BC8-0B06-4C82-BC11-328545FE080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D31C2CED-2A9B-4558-9847-3EB08ADF2A87}" type="sibTrans" cxnId="{69345BC8-0B06-4C82-BC11-328545FE080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D6C0F640-E91D-461C-8F34-8234092D69B7}">
      <dgm:prSet phldrT="[Текст]" custT="1"/>
      <dgm:spPr/>
      <dgm:t>
        <a:bodyPr/>
        <a:lstStyle/>
        <a:p>
          <a:r>
            <a:rPr lang="ru-RU" sz="1600" dirty="0" smtClean="0">
              <a:latin typeface="+mj-lt"/>
            </a:rPr>
            <a:t>Организованный отдых детей в каникулярное время. </a:t>
          </a:r>
          <a:endParaRPr lang="ru-RU" sz="1600" dirty="0">
            <a:latin typeface="+mj-lt"/>
          </a:endParaRPr>
        </a:p>
      </dgm:t>
    </dgm:pt>
    <dgm:pt modelId="{994D4822-909B-4047-80E9-4D86C2D25A97}" type="parTrans" cxnId="{566ABE1A-3BC2-4B84-93A9-AF15944359D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07481E7-521B-46D9-A7A0-53D63AD2AF28}" type="sibTrans" cxnId="{566ABE1A-3BC2-4B84-93A9-AF15944359DC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2E4CEB2-9B22-4FD5-B60D-4EDCFC9F5CC4}">
      <dgm:prSet phldrT="[Текст]" custT="1"/>
      <dgm:spPr/>
      <dgm:t>
        <a:bodyPr/>
        <a:lstStyle/>
        <a:p>
          <a:r>
            <a:rPr lang="ru-RU" sz="1600" dirty="0" smtClean="0">
              <a:latin typeface="+mj-lt"/>
            </a:rPr>
            <a:t>Модернизация процессов управления в соответствии с идеями индивидуализации образования. </a:t>
          </a:r>
          <a:endParaRPr lang="ru-RU" sz="1600" dirty="0">
            <a:latin typeface="+mj-lt"/>
          </a:endParaRPr>
        </a:p>
      </dgm:t>
    </dgm:pt>
    <dgm:pt modelId="{C48529E7-E078-4ABB-9CBF-7CBFAAC86945}" type="sibTrans" cxnId="{3E61F2BF-21BF-4C57-8342-58D51F9E66E0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9F8C163D-A5A4-4091-8D77-4A12180FF95E}" type="parTrans" cxnId="{3E61F2BF-21BF-4C57-8342-58D51F9E66E0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33C2528C-ACA6-418A-9141-A42AC7806307}">
      <dgm:prSet custT="1"/>
      <dgm:spPr/>
      <dgm:t>
        <a:bodyPr/>
        <a:lstStyle/>
        <a:p>
          <a:r>
            <a:rPr lang="ru-RU" sz="1600" dirty="0" smtClean="0">
              <a:latin typeface="+mj-lt"/>
            </a:rPr>
            <a:t>Внедрение и апробация модели педагогического сопровождения индивидуальных образовательных маршрутов обучающихся </a:t>
          </a:r>
          <a:endParaRPr lang="ru-RU" sz="1600" dirty="0">
            <a:latin typeface="+mj-lt"/>
          </a:endParaRPr>
        </a:p>
      </dgm:t>
    </dgm:pt>
    <dgm:pt modelId="{A2B1B629-14F3-457B-9252-ED80FD1F0A49}" type="parTrans" cxnId="{FF062B32-F7FF-4EE5-BC4A-6EC1152DC74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F77C1C9-A17F-4C97-B118-861A5CF22114}" type="sibTrans" cxnId="{FF062B32-F7FF-4EE5-BC4A-6EC1152DC748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F4F146A-B174-463F-B98A-0FADDC29AD50}">
      <dgm:prSet custT="1"/>
      <dgm:spPr/>
      <dgm:t>
        <a:bodyPr/>
        <a:lstStyle/>
        <a:p>
          <a:r>
            <a:rPr lang="ru-RU" sz="1600" dirty="0" smtClean="0">
              <a:latin typeface="+mj-lt"/>
            </a:rPr>
            <a:t>Профессиональное самоопределение обучающихся в условиях профильного обучения.</a:t>
          </a:r>
          <a:endParaRPr lang="ru-RU" sz="1600" dirty="0">
            <a:latin typeface="+mj-lt"/>
          </a:endParaRPr>
        </a:p>
      </dgm:t>
    </dgm:pt>
    <dgm:pt modelId="{448BC92A-2B7C-4655-9DEB-9CD2CFF2D655}" type="parTrans" cxnId="{53A39332-D596-4896-8DA0-F33FF0F68B8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C2732F9-8B1B-463E-8008-927D1ED677E6}" type="sibTrans" cxnId="{53A39332-D596-4896-8DA0-F33FF0F68B89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74C51403-3A6D-4272-896C-240312D88B9C}">
      <dgm:prSet custT="1"/>
      <dgm:spPr/>
      <dgm:t>
        <a:bodyPr/>
        <a:lstStyle/>
        <a:p>
          <a:r>
            <a:rPr lang="ru-RU" sz="1600" dirty="0" smtClean="0">
              <a:latin typeface="+mj-lt"/>
            </a:rPr>
            <a:t>решение </a:t>
          </a:r>
          <a:r>
            <a:rPr lang="ru-RU" sz="1600" dirty="0" err="1" smtClean="0">
              <a:latin typeface="+mj-lt"/>
            </a:rPr>
            <a:t>кейсового</a:t>
          </a:r>
          <a:r>
            <a:rPr lang="ru-RU" sz="1600" dirty="0" smtClean="0">
              <a:latin typeface="+mj-lt"/>
            </a:rPr>
            <a:t> задания «</a:t>
          </a:r>
          <a:r>
            <a:rPr lang="ru-RU" sz="1600" dirty="0" err="1" smtClean="0">
              <a:latin typeface="+mj-lt"/>
            </a:rPr>
            <a:t>Уouth</a:t>
          </a:r>
          <a:r>
            <a:rPr lang="ru-RU" sz="1600" dirty="0" smtClean="0">
              <a:latin typeface="+mj-lt"/>
            </a:rPr>
            <a:t> </a:t>
          </a:r>
          <a:r>
            <a:rPr lang="ru-RU" sz="1600" dirty="0" err="1" smtClean="0">
              <a:latin typeface="+mj-lt"/>
            </a:rPr>
            <a:t>cultural</a:t>
          </a:r>
          <a:r>
            <a:rPr lang="ru-RU" sz="1600" dirty="0" smtClean="0">
              <a:latin typeface="+mj-lt"/>
            </a:rPr>
            <a:t> </a:t>
          </a:r>
          <a:r>
            <a:rPr lang="ru-RU" sz="1600" dirty="0" err="1" smtClean="0">
              <a:latin typeface="+mj-lt"/>
            </a:rPr>
            <a:t>space</a:t>
          </a:r>
          <a:r>
            <a:rPr lang="ru-RU" sz="1600" dirty="0" smtClean="0">
              <a:latin typeface="+mj-lt"/>
            </a:rPr>
            <a:t>: молодежное культурное пространство» участниками смены «Надежды </a:t>
          </a:r>
          <a:r>
            <a:rPr lang="ru-RU" sz="1600" dirty="0" err="1" smtClean="0">
              <a:latin typeface="+mj-lt"/>
            </a:rPr>
            <a:t>Росатома</a:t>
          </a:r>
          <a:r>
            <a:rPr lang="ru-RU" sz="1600" dirty="0" smtClean="0">
              <a:latin typeface="+mj-lt"/>
            </a:rPr>
            <a:t>» реализовано в Центральной городской библиотеке им. П.П. Бажова;</a:t>
          </a:r>
          <a:endParaRPr lang="ru-RU" sz="1600" dirty="0">
            <a:latin typeface="+mj-lt"/>
          </a:endParaRPr>
        </a:p>
      </dgm:t>
    </dgm:pt>
    <dgm:pt modelId="{E4E87018-78E7-4890-9C53-5E64035FBFB2}" type="sibTrans" cxnId="{EAF87D13-1081-4F3B-8FE7-DACA56AB945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17E6F99-3976-4251-A068-EDE127E78908}" type="parTrans" cxnId="{EAF87D13-1081-4F3B-8FE7-DACA56AB9456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C7339032-1D2F-4A3B-AA1B-E9CEEF38C2E2}">
      <dgm:prSet custT="1"/>
      <dgm:spPr/>
      <dgm:t>
        <a:bodyPr/>
        <a:lstStyle/>
        <a:p>
          <a:r>
            <a:rPr lang="ru-RU" sz="1600" dirty="0" smtClean="0">
              <a:latin typeface="+mj-lt"/>
            </a:rPr>
            <a:t>решение </a:t>
          </a:r>
          <a:r>
            <a:rPr lang="ru-RU" sz="1600" dirty="0" err="1" smtClean="0">
              <a:latin typeface="+mj-lt"/>
            </a:rPr>
            <a:t>кейсового</a:t>
          </a:r>
          <a:r>
            <a:rPr lang="ru-RU" sz="1600" dirty="0" smtClean="0">
              <a:latin typeface="+mj-lt"/>
            </a:rPr>
            <a:t> задания «Система автоматизации учета питания» внедрена в МАОУ «Лицей» и т.д.</a:t>
          </a:r>
          <a:endParaRPr lang="ru-RU" sz="1600" dirty="0">
            <a:latin typeface="+mj-lt"/>
          </a:endParaRPr>
        </a:p>
      </dgm:t>
    </dgm:pt>
    <dgm:pt modelId="{86DFA6ED-5FF1-498A-A7CC-69C7263F50A6}" type="parTrans" cxnId="{86CB14AB-42B4-470D-82AF-89B02D7AE8F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2D03A6B-C2EA-4785-81DA-430103450F52}" type="sibTrans" cxnId="{86CB14AB-42B4-470D-82AF-89B02D7AE8F4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F77DDBB5-B140-4D26-AA65-8B86CA05D146}">
      <dgm:prSet custT="1"/>
      <dgm:spPr/>
      <dgm:t>
        <a:bodyPr/>
        <a:lstStyle/>
        <a:p>
          <a:r>
            <a:rPr lang="ru-RU" sz="1600" dirty="0" smtClean="0">
              <a:latin typeface="+mj-lt"/>
            </a:rPr>
            <a:t>Образование, воспитание и развитие детей</a:t>
          </a:r>
          <a:endParaRPr lang="ru-RU" sz="1600" dirty="0">
            <a:latin typeface="+mj-lt"/>
          </a:endParaRPr>
        </a:p>
      </dgm:t>
    </dgm:pt>
    <dgm:pt modelId="{BC5D5211-7590-4C55-853B-A342FCB1B391}" type="parTrans" cxnId="{E7850B43-1D9F-4BEC-B5C3-BACA25FB663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5B869388-F867-4873-A05D-588E5166ABE8}" type="sibTrans" cxnId="{E7850B43-1D9F-4BEC-B5C3-BACA25FB663D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A4786DDA-BDBE-4795-928C-3A8B9405A341}" type="pres">
      <dgm:prSet presAssocID="{879ADFD4-66A4-4CB2-9F64-E1207133C9D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BBCED1-C40C-42CD-876B-34CD29AE3447}" type="pres">
      <dgm:prSet presAssocID="{0F4408E7-C8BE-4320-95AB-D1ED5830AD75}" presName="comp" presStyleCnt="0"/>
      <dgm:spPr/>
    </dgm:pt>
    <dgm:pt modelId="{169B27CD-1909-4456-AC39-750587EC57D5}" type="pres">
      <dgm:prSet presAssocID="{0F4408E7-C8BE-4320-95AB-D1ED5830AD75}" presName="box" presStyleLbl="node1" presStyleIdx="0" presStyleCnt="3"/>
      <dgm:spPr/>
      <dgm:t>
        <a:bodyPr/>
        <a:lstStyle/>
        <a:p>
          <a:endParaRPr lang="ru-RU"/>
        </a:p>
      </dgm:t>
    </dgm:pt>
    <dgm:pt modelId="{B0A7FF05-ABC4-4A0F-B369-0D87F93C4606}" type="pres">
      <dgm:prSet presAssocID="{0F4408E7-C8BE-4320-95AB-D1ED5830AD75}" presName="img" presStyleLbl="fgImgPlace1" presStyleIdx="0" presStyleCnt="3"/>
      <dgm:spPr/>
    </dgm:pt>
    <dgm:pt modelId="{988582EF-7BF1-40E2-940A-4DBB90EFBE7E}" type="pres">
      <dgm:prSet presAssocID="{0F4408E7-C8BE-4320-95AB-D1ED5830AD7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470BC-0964-4E65-8CA8-798D83CA794F}" type="pres">
      <dgm:prSet presAssocID="{D7E90265-891B-4E87-A4EB-2EE4291D6162}" presName="spacer" presStyleCnt="0"/>
      <dgm:spPr/>
    </dgm:pt>
    <dgm:pt modelId="{E93CACDC-5A76-44B9-96D4-FB6B8D2837B6}" type="pres">
      <dgm:prSet presAssocID="{D729843B-9955-4FD5-938D-064CC1C79508}" presName="comp" presStyleCnt="0"/>
      <dgm:spPr/>
    </dgm:pt>
    <dgm:pt modelId="{47119D6E-522F-46E1-A212-FA3F9CE40878}" type="pres">
      <dgm:prSet presAssocID="{D729843B-9955-4FD5-938D-064CC1C79508}" presName="box" presStyleLbl="node1" presStyleIdx="1" presStyleCnt="3" custScaleY="128444"/>
      <dgm:spPr/>
      <dgm:t>
        <a:bodyPr/>
        <a:lstStyle/>
        <a:p>
          <a:endParaRPr lang="ru-RU"/>
        </a:p>
      </dgm:t>
    </dgm:pt>
    <dgm:pt modelId="{72F9368E-BA35-4F8F-B680-6FA0635265F0}" type="pres">
      <dgm:prSet presAssocID="{D729843B-9955-4FD5-938D-064CC1C79508}" presName="img" presStyleLbl="fgImgPlace1" presStyleIdx="1" presStyleCnt="3"/>
      <dgm:spPr/>
    </dgm:pt>
    <dgm:pt modelId="{6F5E6062-4836-4B7C-A077-69225D6EDA04}" type="pres">
      <dgm:prSet presAssocID="{D729843B-9955-4FD5-938D-064CC1C7950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25B26-264A-4225-BB52-0090F5326C65}" type="pres">
      <dgm:prSet presAssocID="{423D1B16-DC41-4350-931C-1E5E2FCA0ADA}" presName="spacer" presStyleCnt="0"/>
      <dgm:spPr/>
    </dgm:pt>
    <dgm:pt modelId="{A9C11965-F8FE-4073-8D1E-0C0042E3D0B6}" type="pres">
      <dgm:prSet presAssocID="{A827884A-1806-417E-B3FD-AF7E9C3B5119}" presName="comp" presStyleCnt="0"/>
      <dgm:spPr/>
    </dgm:pt>
    <dgm:pt modelId="{FC39B326-59A0-4919-BCE4-F3A955D9C8A2}" type="pres">
      <dgm:prSet presAssocID="{A827884A-1806-417E-B3FD-AF7E9C3B5119}" presName="box" presStyleLbl="node1" presStyleIdx="2" presStyleCnt="3" custScaleY="60343"/>
      <dgm:spPr/>
      <dgm:t>
        <a:bodyPr/>
        <a:lstStyle/>
        <a:p>
          <a:endParaRPr lang="ru-RU"/>
        </a:p>
      </dgm:t>
    </dgm:pt>
    <dgm:pt modelId="{04A223FF-1504-4181-B7A5-6FA20977FAB5}" type="pres">
      <dgm:prSet presAssocID="{A827884A-1806-417E-B3FD-AF7E9C3B5119}" presName="img" presStyleLbl="fgImgPlace1" presStyleIdx="2" presStyleCnt="3" custScaleX="103413" custScaleY="56963"/>
      <dgm:spPr/>
    </dgm:pt>
    <dgm:pt modelId="{A47AFACD-0D90-490C-8472-4D62C3522C56}" type="pres">
      <dgm:prSet presAssocID="{A827884A-1806-417E-B3FD-AF7E9C3B511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CB14AB-42B4-470D-82AF-89B02D7AE8F4}" srcId="{D729843B-9955-4FD5-938D-064CC1C79508}" destId="{C7339032-1D2F-4A3B-AA1B-E9CEEF38C2E2}" srcOrd="1" destOrd="0" parTransId="{86DFA6ED-5FF1-498A-A7CC-69C7263F50A6}" sibTransId="{F2D03A6B-C2EA-4785-81DA-430103450F52}"/>
    <dgm:cxn modelId="{5A7F6C80-DB74-4AD9-9A2F-B368A24B045B}" type="presOf" srcId="{33C2528C-ACA6-418A-9141-A42AC7806307}" destId="{988582EF-7BF1-40E2-940A-4DBB90EFBE7E}" srcOrd="1" destOrd="2" presId="urn:microsoft.com/office/officeart/2005/8/layout/vList4"/>
    <dgm:cxn modelId="{59C08D8D-866D-4692-BEF1-8431D0E9DA5B}" type="presOf" srcId="{D6C0F640-E91D-461C-8F34-8234092D69B7}" destId="{A47AFACD-0D90-490C-8472-4D62C3522C56}" srcOrd="1" destOrd="1" presId="urn:microsoft.com/office/officeart/2005/8/layout/vList4"/>
    <dgm:cxn modelId="{53A39332-D596-4896-8DA0-F33FF0F68B89}" srcId="{0F4408E7-C8BE-4320-95AB-D1ED5830AD75}" destId="{CF4F146A-B174-463F-B98A-0FADDC29AD50}" srcOrd="2" destOrd="0" parTransId="{448BC92A-2B7C-4655-9DEB-9CD2CFF2D655}" sibTransId="{7C2732F9-8B1B-463E-8008-927D1ED677E6}"/>
    <dgm:cxn modelId="{35D62CDC-8210-445F-91AE-F8A4E0441596}" srcId="{879ADFD4-66A4-4CB2-9F64-E1207133C9D1}" destId="{0F4408E7-C8BE-4320-95AB-D1ED5830AD75}" srcOrd="0" destOrd="0" parTransId="{6DB9462C-DC78-45EF-9667-3BB0639B9D23}" sibTransId="{D7E90265-891B-4E87-A4EB-2EE4291D6162}"/>
    <dgm:cxn modelId="{2E6916AA-AF0B-4EEE-90F6-4692F2751B8A}" type="presOf" srcId="{0F4408E7-C8BE-4320-95AB-D1ED5830AD75}" destId="{169B27CD-1909-4456-AC39-750587EC57D5}" srcOrd="0" destOrd="0" presId="urn:microsoft.com/office/officeart/2005/8/layout/vList4"/>
    <dgm:cxn modelId="{EAF87D13-1081-4F3B-8FE7-DACA56AB9456}" srcId="{D729843B-9955-4FD5-938D-064CC1C79508}" destId="{74C51403-3A6D-4272-896C-240312D88B9C}" srcOrd="0" destOrd="0" parTransId="{C17E6F99-3976-4251-A068-EDE127E78908}" sibTransId="{E4E87018-78E7-4890-9C53-5E64035FBFB2}"/>
    <dgm:cxn modelId="{C481AAC5-A8CC-4368-889F-C81FE82F162D}" type="presOf" srcId="{D729843B-9955-4FD5-938D-064CC1C79508}" destId="{47119D6E-522F-46E1-A212-FA3F9CE40878}" srcOrd="0" destOrd="0" presId="urn:microsoft.com/office/officeart/2005/8/layout/vList4"/>
    <dgm:cxn modelId="{3EC8CA6E-D05F-464C-AFC7-8C3322B00EE0}" type="presOf" srcId="{12E4CEB2-9B22-4FD5-B60D-4EDCFC9F5CC4}" destId="{988582EF-7BF1-40E2-940A-4DBB90EFBE7E}" srcOrd="1" destOrd="1" presId="urn:microsoft.com/office/officeart/2005/8/layout/vList4"/>
    <dgm:cxn modelId="{89FB9CC8-50A9-4D27-84A5-862DBA10DADE}" type="presOf" srcId="{0F4408E7-C8BE-4320-95AB-D1ED5830AD75}" destId="{988582EF-7BF1-40E2-940A-4DBB90EFBE7E}" srcOrd="1" destOrd="0" presId="urn:microsoft.com/office/officeart/2005/8/layout/vList4"/>
    <dgm:cxn modelId="{FF062B32-F7FF-4EE5-BC4A-6EC1152DC748}" srcId="{0F4408E7-C8BE-4320-95AB-D1ED5830AD75}" destId="{33C2528C-ACA6-418A-9141-A42AC7806307}" srcOrd="1" destOrd="0" parTransId="{A2B1B629-14F3-457B-9252-ED80FD1F0A49}" sibTransId="{0F77C1C9-A17F-4C97-B118-861A5CF22114}"/>
    <dgm:cxn modelId="{E4172E4C-DB0C-40D3-8324-602E49BBC868}" type="presOf" srcId="{74C51403-3A6D-4272-896C-240312D88B9C}" destId="{6F5E6062-4836-4B7C-A077-69225D6EDA04}" srcOrd="1" destOrd="1" presId="urn:microsoft.com/office/officeart/2005/8/layout/vList4"/>
    <dgm:cxn modelId="{42C13EC6-36C6-4C10-A881-93125E809627}" type="presOf" srcId="{D729843B-9955-4FD5-938D-064CC1C79508}" destId="{6F5E6062-4836-4B7C-A077-69225D6EDA04}" srcOrd="1" destOrd="0" presId="urn:microsoft.com/office/officeart/2005/8/layout/vList4"/>
    <dgm:cxn modelId="{E7850B43-1D9F-4BEC-B5C3-BACA25FB663D}" srcId="{A827884A-1806-417E-B3FD-AF7E9C3B5119}" destId="{F77DDBB5-B140-4D26-AA65-8B86CA05D146}" srcOrd="1" destOrd="0" parTransId="{BC5D5211-7590-4C55-853B-A342FCB1B391}" sibTransId="{5B869388-F867-4873-A05D-588E5166ABE8}"/>
    <dgm:cxn modelId="{0181B90B-537C-46A8-BC5F-A09A2652426E}" type="presOf" srcId="{12E4CEB2-9B22-4FD5-B60D-4EDCFC9F5CC4}" destId="{169B27CD-1909-4456-AC39-750587EC57D5}" srcOrd="0" destOrd="1" presId="urn:microsoft.com/office/officeart/2005/8/layout/vList4"/>
    <dgm:cxn modelId="{CC58AAB3-FD6F-4834-A91E-F6E0AC8CEFBC}" type="presOf" srcId="{C7339032-1D2F-4A3B-AA1B-E9CEEF38C2E2}" destId="{6F5E6062-4836-4B7C-A077-69225D6EDA04}" srcOrd="1" destOrd="2" presId="urn:microsoft.com/office/officeart/2005/8/layout/vList4"/>
    <dgm:cxn modelId="{D02DE4F1-654B-43A5-8992-BAEFAC3F8E32}" type="presOf" srcId="{F77DDBB5-B140-4D26-AA65-8B86CA05D146}" destId="{FC39B326-59A0-4919-BCE4-F3A955D9C8A2}" srcOrd="0" destOrd="2" presId="urn:microsoft.com/office/officeart/2005/8/layout/vList4"/>
    <dgm:cxn modelId="{A84A2417-3099-40B9-A47B-2E109C81C3F6}" srcId="{879ADFD4-66A4-4CB2-9F64-E1207133C9D1}" destId="{D729843B-9955-4FD5-938D-064CC1C79508}" srcOrd="1" destOrd="0" parTransId="{F09AEFB3-C272-42B8-9216-C34A30B254A3}" sibTransId="{423D1B16-DC41-4350-931C-1E5E2FCA0ADA}"/>
    <dgm:cxn modelId="{1B8F83E5-401F-44CB-9346-262BE0501766}" type="presOf" srcId="{A827884A-1806-417E-B3FD-AF7E9C3B5119}" destId="{A47AFACD-0D90-490C-8472-4D62C3522C56}" srcOrd="1" destOrd="0" presId="urn:microsoft.com/office/officeart/2005/8/layout/vList4"/>
    <dgm:cxn modelId="{36875453-A4FD-4E43-A116-AF2FA35D2F24}" type="presOf" srcId="{879ADFD4-66A4-4CB2-9F64-E1207133C9D1}" destId="{A4786DDA-BDBE-4795-928C-3A8B9405A341}" srcOrd="0" destOrd="0" presId="urn:microsoft.com/office/officeart/2005/8/layout/vList4"/>
    <dgm:cxn modelId="{F29297D7-AB84-4484-B135-95B351B1428F}" type="presOf" srcId="{33C2528C-ACA6-418A-9141-A42AC7806307}" destId="{169B27CD-1909-4456-AC39-750587EC57D5}" srcOrd="0" destOrd="2" presId="urn:microsoft.com/office/officeart/2005/8/layout/vList4"/>
    <dgm:cxn modelId="{566ABE1A-3BC2-4B84-93A9-AF15944359DC}" srcId="{A827884A-1806-417E-B3FD-AF7E9C3B5119}" destId="{D6C0F640-E91D-461C-8F34-8234092D69B7}" srcOrd="0" destOrd="0" parTransId="{994D4822-909B-4047-80E9-4D86C2D25A97}" sibTransId="{307481E7-521B-46D9-A7A0-53D63AD2AF28}"/>
    <dgm:cxn modelId="{48FCB2A7-6941-4CF3-B16E-3DF6566A5F20}" type="presOf" srcId="{A827884A-1806-417E-B3FD-AF7E9C3B5119}" destId="{FC39B326-59A0-4919-BCE4-F3A955D9C8A2}" srcOrd="0" destOrd="0" presId="urn:microsoft.com/office/officeart/2005/8/layout/vList4"/>
    <dgm:cxn modelId="{3E61F2BF-21BF-4C57-8342-58D51F9E66E0}" srcId="{0F4408E7-C8BE-4320-95AB-D1ED5830AD75}" destId="{12E4CEB2-9B22-4FD5-B60D-4EDCFC9F5CC4}" srcOrd="0" destOrd="0" parTransId="{9F8C163D-A5A4-4091-8D77-4A12180FF95E}" sibTransId="{C48529E7-E078-4ABB-9CBF-7CBFAAC86945}"/>
    <dgm:cxn modelId="{A5E8F055-4BE1-49A4-8950-FE22B2FD4898}" type="presOf" srcId="{74C51403-3A6D-4272-896C-240312D88B9C}" destId="{47119D6E-522F-46E1-A212-FA3F9CE40878}" srcOrd="0" destOrd="1" presId="urn:microsoft.com/office/officeart/2005/8/layout/vList4"/>
    <dgm:cxn modelId="{B784553E-1A1C-4681-AE1B-10357770C101}" type="presOf" srcId="{F77DDBB5-B140-4D26-AA65-8B86CA05D146}" destId="{A47AFACD-0D90-490C-8472-4D62C3522C56}" srcOrd="1" destOrd="2" presId="urn:microsoft.com/office/officeart/2005/8/layout/vList4"/>
    <dgm:cxn modelId="{69345BC8-0B06-4C82-BC11-328545FE0809}" srcId="{879ADFD4-66A4-4CB2-9F64-E1207133C9D1}" destId="{A827884A-1806-417E-B3FD-AF7E9C3B5119}" srcOrd="2" destOrd="0" parTransId="{6A407A72-ECA7-4D32-B9EA-2533FB7CAFD2}" sibTransId="{D31C2CED-2A9B-4558-9847-3EB08ADF2A87}"/>
    <dgm:cxn modelId="{C41B8E0C-36A5-4B52-900A-A6C0A0820BF3}" type="presOf" srcId="{CF4F146A-B174-463F-B98A-0FADDC29AD50}" destId="{169B27CD-1909-4456-AC39-750587EC57D5}" srcOrd="0" destOrd="3" presId="urn:microsoft.com/office/officeart/2005/8/layout/vList4"/>
    <dgm:cxn modelId="{9A1C7BC6-3AB6-4957-93F4-5BE13D4343B4}" type="presOf" srcId="{C7339032-1D2F-4A3B-AA1B-E9CEEF38C2E2}" destId="{47119D6E-522F-46E1-A212-FA3F9CE40878}" srcOrd="0" destOrd="2" presId="urn:microsoft.com/office/officeart/2005/8/layout/vList4"/>
    <dgm:cxn modelId="{4A4FFBD5-A80E-4256-A845-074A0317A963}" type="presOf" srcId="{CF4F146A-B174-463F-B98A-0FADDC29AD50}" destId="{988582EF-7BF1-40E2-940A-4DBB90EFBE7E}" srcOrd="1" destOrd="3" presId="urn:microsoft.com/office/officeart/2005/8/layout/vList4"/>
    <dgm:cxn modelId="{023ABEF6-F336-405D-9D1D-98121536309F}" type="presOf" srcId="{D6C0F640-E91D-461C-8F34-8234092D69B7}" destId="{FC39B326-59A0-4919-BCE4-F3A955D9C8A2}" srcOrd="0" destOrd="1" presId="urn:microsoft.com/office/officeart/2005/8/layout/vList4"/>
    <dgm:cxn modelId="{C08C81F7-7C06-4DCB-9694-DFF4E1DB4F99}" type="presParOf" srcId="{A4786DDA-BDBE-4795-928C-3A8B9405A341}" destId="{A1BBCED1-C40C-42CD-876B-34CD29AE3447}" srcOrd="0" destOrd="0" presId="urn:microsoft.com/office/officeart/2005/8/layout/vList4"/>
    <dgm:cxn modelId="{5DBD107F-1FF8-499D-99F2-02634668ADC0}" type="presParOf" srcId="{A1BBCED1-C40C-42CD-876B-34CD29AE3447}" destId="{169B27CD-1909-4456-AC39-750587EC57D5}" srcOrd="0" destOrd="0" presId="urn:microsoft.com/office/officeart/2005/8/layout/vList4"/>
    <dgm:cxn modelId="{E7AD65A2-7F0E-4FDC-86C5-71E60600A35E}" type="presParOf" srcId="{A1BBCED1-C40C-42CD-876B-34CD29AE3447}" destId="{B0A7FF05-ABC4-4A0F-B369-0D87F93C4606}" srcOrd="1" destOrd="0" presId="urn:microsoft.com/office/officeart/2005/8/layout/vList4"/>
    <dgm:cxn modelId="{1FEB13FD-8603-43F2-95D8-42DDF9347E84}" type="presParOf" srcId="{A1BBCED1-C40C-42CD-876B-34CD29AE3447}" destId="{988582EF-7BF1-40E2-940A-4DBB90EFBE7E}" srcOrd="2" destOrd="0" presId="urn:microsoft.com/office/officeart/2005/8/layout/vList4"/>
    <dgm:cxn modelId="{52B77583-C084-4A02-B359-39C34481E126}" type="presParOf" srcId="{A4786DDA-BDBE-4795-928C-3A8B9405A341}" destId="{B38470BC-0964-4E65-8CA8-798D83CA794F}" srcOrd="1" destOrd="0" presId="urn:microsoft.com/office/officeart/2005/8/layout/vList4"/>
    <dgm:cxn modelId="{A3B08141-2E6B-4F58-BA5C-176870C1BE7E}" type="presParOf" srcId="{A4786DDA-BDBE-4795-928C-3A8B9405A341}" destId="{E93CACDC-5A76-44B9-96D4-FB6B8D2837B6}" srcOrd="2" destOrd="0" presId="urn:microsoft.com/office/officeart/2005/8/layout/vList4"/>
    <dgm:cxn modelId="{1752747C-197D-40C2-B428-D6CB1770697F}" type="presParOf" srcId="{E93CACDC-5A76-44B9-96D4-FB6B8D2837B6}" destId="{47119D6E-522F-46E1-A212-FA3F9CE40878}" srcOrd="0" destOrd="0" presId="urn:microsoft.com/office/officeart/2005/8/layout/vList4"/>
    <dgm:cxn modelId="{2E749DF8-EF05-448F-AA47-60EBCAA566F0}" type="presParOf" srcId="{E93CACDC-5A76-44B9-96D4-FB6B8D2837B6}" destId="{72F9368E-BA35-4F8F-B680-6FA0635265F0}" srcOrd="1" destOrd="0" presId="urn:microsoft.com/office/officeart/2005/8/layout/vList4"/>
    <dgm:cxn modelId="{89D57AD9-D074-45D1-91E9-ACE0223F237E}" type="presParOf" srcId="{E93CACDC-5A76-44B9-96D4-FB6B8D2837B6}" destId="{6F5E6062-4836-4B7C-A077-69225D6EDA04}" srcOrd="2" destOrd="0" presId="urn:microsoft.com/office/officeart/2005/8/layout/vList4"/>
    <dgm:cxn modelId="{3DABA1EB-3AE7-4B7F-9248-72B45E95AA89}" type="presParOf" srcId="{A4786DDA-BDBE-4795-928C-3A8B9405A341}" destId="{54325B26-264A-4225-BB52-0090F5326C65}" srcOrd="3" destOrd="0" presId="urn:microsoft.com/office/officeart/2005/8/layout/vList4"/>
    <dgm:cxn modelId="{A1446ABE-ECDD-4DDC-A1F5-BE8170A6BFEE}" type="presParOf" srcId="{A4786DDA-BDBE-4795-928C-3A8B9405A341}" destId="{A9C11965-F8FE-4073-8D1E-0C0042E3D0B6}" srcOrd="4" destOrd="0" presId="urn:microsoft.com/office/officeart/2005/8/layout/vList4"/>
    <dgm:cxn modelId="{38901187-A524-49B4-85C4-E324A5E7C53B}" type="presParOf" srcId="{A9C11965-F8FE-4073-8D1E-0C0042E3D0B6}" destId="{FC39B326-59A0-4919-BCE4-F3A955D9C8A2}" srcOrd="0" destOrd="0" presId="urn:microsoft.com/office/officeart/2005/8/layout/vList4"/>
    <dgm:cxn modelId="{BC94D0CD-8A8C-464E-98AF-CDD676000CD3}" type="presParOf" srcId="{A9C11965-F8FE-4073-8D1E-0C0042E3D0B6}" destId="{04A223FF-1504-4181-B7A5-6FA20977FAB5}" srcOrd="1" destOrd="0" presId="urn:microsoft.com/office/officeart/2005/8/layout/vList4"/>
    <dgm:cxn modelId="{3B8BE718-F287-4B81-A18E-CCD6664C99C9}" type="presParOf" srcId="{A9C11965-F8FE-4073-8D1E-0C0042E3D0B6}" destId="{A47AFACD-0D90-490C-8472-4D62C3522C5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B27CD-1909-4456-AC39-750587EC57D5}">
      <dsp:nvSpPr>
        <dsp:cNvPr id="0" name=""/>
        <dsp:cNvSpPr/>
      </dsp:nvSpPr>
      <dsp:spPr>
        <a:xfrm>
          <a:off x="0" y="0"/>
          <a:ext cx="8136904" cy="15436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Создание благоприятных условий для развития детей и молодежи, развитие единого образовательного пространства городского округа. </a:t>
          </a:r>
          <a:endParaRPr lang="ru-RU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Развитие системы взаимодействия и социального партнерства учреждений общего, дополнительного, профессионального образования, предприятий и организаций с целью профессионального самоопределения молодежи</a:t>
          </a:r>
          <a:endParaRPr lang="ru-RU" sz="1600" kern="1200" dirty="0">
            <a:latin typeface="+mj-lt"/>
          </a:endParaRPr>
        </a:p>
      </dsp:txBody>
      <dsp:txXfrm>
        <a:off x="1781745" y="0"/>
        <a:ext cx="6355158" cy="1543645"/>
      </dsp:txXfrm>
    </dsp:sp>
    <dsp:sp modelId="{B0A7FF05-ABC4-4A0F-B369-0D87F93C4606}">
      <dsp:nvSpPr>
        <dsp:cNvPr id="0" name=""/>
        <dsp:cNvSpPr/>
      </dsp:nvSpPr>
      <dsp:spPr>
        <a:xfrm>
          <a:off x="144014" y="154401"/>
          <a:ext cx="1627380" cy="12349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19D6E-522F-46E1-A212-FA3F9CE40878}">
      <dsp:nvSpPr>
        <dsp:cNvPr id="0" name=""/>
        <dsp:cNvSpPr/>
      </dsp:nvSpPr>
      <dsp:spPr>
        <a:xfrm>
          <a:off x="0" y="1698009"/>
          <a:ext cx="8136904" cy="19827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Повышение учебной мотивации, возможность углубленного изучения отдельных предметов, </a:t>
          </a:r>
          <a:endParaRPr lang="ru-RU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Формирование и развитие </a:t>
          </a:r>
          <a:r>
            <a:rPr lang="en-US" sz="1600" kern="1200" dirty="0" smtClean="0">
              <a:latin typeface="+mj-lt"/>
            </a:rPr>
            <a:t>soft skills</a:t>
          </a:r>
          <a:r>
            <a:rPr lang="ru-RU" sz="1600" kern="1200" dirty="0" smtClean="0">
              <a:latin typeface="+mj-lt"/>
            </a:rPr>
            <a:t> (личных качеств) и </a:t>
          </a:r>
          <a:r>
            <a:rPr lang="en-US" sz="1600" kern="1200" dirty="0" smtClean="0">
              <a:latin typeface="+mj-lt"/>
            </a:rPr>
            <a:t>hard skills</a:t>
          </a:r>
          <a:r>
            <a:rPr lang="ru-RU" sz="1600" kern="1200" dirty="0" smtClean="0">
              <a:latin typeface="+mj-lt"/>
            </a:rPr>
            <a:t> (технических навыков) через групповое решение </a:t>
          </a:r>
          <a:r>
            <a:rPr lang="ru-RU" sz="1600" kern="1200" dirty="0" err="1" smtClean="0">
              <a:latin typeface="+mj-lt"/>
            </a:rPr>
            <a:t>кейсовых</a:t>
          </a:r>
          <a:r>
            <a:rPr lang="ru-RU" sz="1600" kern="1200" dirty="0" smtClean="0">
              <a:latin typeface="+mj-lt"/>
            </a:rPr>
            <a:t> заданий</a:t>
          </a:r>
          <a:endParaRPr lang="ru-RU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Расширение ориентиров будущей профессиональной деятельности, осознание перспектив получения профессионального образования и трудоустройства на территории ГО «Город Лесной»</a:t>
          </a:r>
          <a:endParaRPr lang="ru-RU" sz="1600" kern="1200" dirty="0">
            <a:latin typeface="+mj-lt"/>
          </a:endParaRPr>
        </a:p>
      </dsp:txBody>
      <dsp:txXfrm>
        <a:off x="1781745" y="1698009"/>
        <a:ext cx="6355158" cy="1982719"/>
      </dsp:txXfrm>
    </dsp:sp>
    <dsp:sp modelId="{72F9368E-BA35-4F8F-B680-6FA0635265F0}">
      <dsp:nvSpPr>
        <dsp:cNvPr id="0" name=""/>
        <dsp:cNvSpPr/>
      </dsp:nvSpPr>
      <dsp:spPr>
        <a:xfrm>
          <a:off x="154364" y="2071911"/>
          <a:ext cx="1627380" cy="12349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9B326-59A0-4919-BCE4-F3A955D9C8A2}">
      <dsp:nvSpPr>
        <dsp:cNvPr id="0" name=""/>
        <dsp:cNvSpPr/>
      </dsp:nvSpPr>
      <dsp:spPr>
        <a:xfrm>
          <a:off x="0" y="3835094"/>
          <a:ext cx="8136904" cy="9314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Профессиональная ориентация старшеклассников</a:t>
          </a:r>
          <a:endParaRPr lang="ru-RU" sz="1600" kern="1200" dirty="0">
            <a:latin typeface="+mj-lt"/>
          </a:endParaRPr>
        </a:p>
      </dsp:txBody>
      <dsp:txXfrm>
        <a:off x="1781745" y="3835094"/>
        <a:ext cx="6355158" cy="931481"/>
      </dsp:txXfrm>
    </dsp:sp>
    <dsp:sp modelId="{04A223FF-1504-4181-B7A5-6FA20977FAB5}">
      <dsp:nvSpPr>
        <dsp:cNvPr id="0" name=""/>
        <dsp:cNvSpPr/>
      </dsp:nvSpPr>
      <dsp:spPr>
        <a:xfrm>
          <a:off x="126593" y="3949112"/>
          <a:ext cx="1682923" cy="7034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B27CD-1909-4456-AC39-750587EC57D5}">
      <dsp:nvSpPr>
        <dsp:cNvPr id="0" name=""/>
        <dsp:cNvSpPr/>
      </dsp:nvSpPr>
      <dsp:spPr>
        <a:xfrm>
          <a:off x="0" y="0"/>
          <a:ext cx="8136904" cy="15436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Модернизация процессов управления в соответствии с идеями индивидуализации образования. </a:t>
          </a:r>
          <a:endParaRPr lang="ru-RU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Внедрение и апробация модели педагогического сопровождения индивидуальных образовательных маршрутов обучающихся </a:t>
          </a:r>
          <a:endParaRPr lang="ru-RU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Профессиональное самоопределение обучающихся в условиях профильного обучения.</a:t>
          </a:r>
          <a:endParaRPr lang="ru-RU" sz="1600" kern="1200" dirty="0">
            <a:latin typeface="+mj-lt"/>
          </a:endParaRPr>
        </a:p>
      </dsp:txBody>
      <dsp:txXfrm>
        <a:off x="1781745" y="0"/>
        <a:ext cx="6355158" cy="1543645"/>
      </dsp:txXfrm>
    </dsp:sp>
    <dsp:sp modelId="{B0A7FF05-ABC4-4A0F-B369-0D87F93C4606}">
      <dsp:nvSpPr>
        <dsp:cNvPr id="0" name=""/>
        <dsp:cNvSpPr/>
      </dsp:nvSpPr>
      <dsp:spPr>
        <a:xfrm>
          <a:off x="154364" y="154364"/>
          <a:ext cx="1627380" cy="12349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19D6E-522F-46E1-A212-FA3F9CE40878}">
      <dsp:nvSpPr>
        <dsp:cNvPr id="0" name=""/>
        <dsp:cNvSpPr/>
      </dsp:nvSpPr>
      <dsp:spPr>
        <a:xfrm>
          <a:off x="0" y="1698009"/>
          <a:ext cx="8136904" cy="19827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Опосредованный эффект через внедрение (использование) результатов работы участников выездных смен.  Например,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решение </a:t>
          </a:r>
          <a:r>
            <a:rPr lang="ru-RU" sz="1600" kern="1200" dirty="0" err="1" smtClean="0">
              <a:latin typeface="+mj-lt"/>
            </a:rPr>
            <a:t>кейсового</a:t>
          </a:r>
          <a:r>
            <a:rPr lang="ru-RU" sz="1600" kern="1200" dirty="0" smtClean="0">
              <a:latin typeface="+mj-lt"/>
            </a:rPr>
            <a:t> задания «</a:t>
          </a:r>
          <a:r>
            <a:rPr lang="ru-RU" sz="1600" kern="1200" dirty="0" err="1" smtClean="0">
              <a:latin typeface="+mj-lt"/>
            </a:rPr>
            <a:t>Уouth</a:t>
          </a:r>
          <a:r>
            <a:rPr lang="ru-RU" sz="1600" kern="1200" dirty="0" smtClean="0">
              <a:latin typeface="+mj-lt"/>
            </a:rPr>
            <a:t> </a:t>
          </a:r>
          <a:r>
            <a:rPr lang="ru-RU" sz="1600" kern="1200" dirty="0" err="1" smtClean="0">
              <a:latin typeface="+mj-lt"/>
            </a:rPr>
            <a:t>cultural</a:t>
          </a:r>
          <a:r>
            <a:rPr lang="ru-RU" sz="1600" kern="1200" dirty="0" smtClean="0">
              <a:latin typeface="+mj-lt"/>
            </a:rPr>
            <a:t> </a:t>
          </a:r>
          <a:r>
            <a:rPr lang="ru-RU" sz="1600" kern="1200" dirty="0" err="1" smtClean="0">
              <a:latin typeface="+mj-lt"/>
            </a:rPr>
            <a:t>space</a:t>
          </a:r>
          <a:r>
            <a:rPr lang="ru-RU" sz="1600" kern="1200" dirty="0" smtClean="0">
              <a:latin typeface="+mj-lt"/>
            </a:rPr>
            <a:t>: молодежное культурное пространство» участниками смены «Надежды </a:t>
          </a:r>
          <a:r>
            <a:rPr lang="ru-RU" sz="1600" kern="1200" dirty="0" err="1" smtClean="0">
              <a:latin typeface="+mj-lt"/>
            </a:rPr>
            <a:t>Росатома</a:t>
          </a:r>
          <a:r>
            <a:rPr lang="ru-RU" sz="1600" kern="1200" dirty="0" smtClean="0">
              <a:latin typeface="+mj-lt"/>
            </a:rPr>
            <a:t>» реализовано в Центральной городской библиотеке им. П.П. Бажова;</a:t>
          </a:r>
          <a:endParaRPr lang="ru-RU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решение </a:t>
          </a:r>
          <a:r>
            <a:rPr lang="ru-RU" sz="1600" kern="1200" dirty="0" err="1" smtClean="0">
              <a:latin typeface="+mj-lt"/>
            </a:rPr>
            <a:t>кейсового</a:t>
          </a:r>
          <a:r>
            <a:rPr lang="ru-RU" sz="1600" kern="1200" dirty="0" smtClean="0">
              <a:latin typeface="+mj-lt"/>
            </a:rPr>
            <a:t> задания «Система автоматизации учета питания» внедрена в МАОУ «Лицей» и т.д.</a:t>
          </a:r>
          <a:endParaRPr lang="ru-RU" sz="1600" kern="1200" dirty="0">
            <a:latin typeface="+mj-lt"/>
          </a:endParaRPr>
        </a:p>
      </dsp:txBody>
      <dsp:txXfrm>
        <a:off x="1781745" y="1698009"/>
        <a:ext cx="6355158" cy="1982719"/>
      </dsp:txXfrm>
    </dsp:sp>
    <dsp:sp modelId="{72F9368E-BA35-4F8F-B680-6FA0635265F0}">
      <dsp:nvSpPr>
        <dsp:cNvPr id="0" name=""/>
        <dsp:cNvSpPr/>
      </dsp:nvSpPr>
      <dsp:spPr>
        <a:xfrm>
          <a:off x="154364" y="2071911"/>
          <a:ext cx="1627380" cy="12349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9B326-59A0-4919-BCE4-F3A955D9C8A2}">
      <dsp:nvSpPr>
        <dsp:cNvPr id="0" name=""/>
        <dsp:cNvSpPr/>
      </dsp:nvSpPr>
      <dsp:spPr>
        <a:xfrm>
          <a:off x="0" y="3835094"/>
          <a:ext cx="8136904" cy="9314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Организованный отдых детей в каникулярное время. </a:t>
          </a:r>
          <a:endParaRPr lang="ru-RU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</a:rPr>
            <a:t>Образование, воспитание и развитие детей</a:t>
          </a:r>
          <a:endParaRPr lang="ru-RU" sz="1600" kern="1200" dirty="0">
            <a:latin typeface="+mj-lt"/>
          </a:endParaRPr>
        </a:p>
      </dsp:txBody>
      <dsp:txXfrm>
        <a:off x="1781745" y="3835094"/>
        <a:ext cx="6355158" cy="931481"/>
      </dsp:txXfrm>
    </dsp:sp>
    <dsp:sp modelId="{04A223FF-1504-4181-B7A5-6FA20977FAB5}">
      <dsp:nvSpPr>
        <dsp:cNvPr id="0" name=""/>
        <dsp:cNvSpPr/>
      </dsp:nvSpPr>
      <dsp:spPr>
        <a:xfrm>
          <a:off x="126593" y="3949112"/>
          <a:ext cx="1682923" cy="7034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tedxdepauluniversity.com/wp-content/uploads/2017/10/sky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" y="3592225"/>
            <a:ext cx="9141787" cy="32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80831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Roboto Condensed" charset="0"/>
                <a:ea typeface="Roboto Condensed" charset="0"/>
                <a:cs typeface="Arial" pitchFamily="34" charset="0"/>
              </a:rPr>
              <a:t>Профильные выездные смены – </a:t>
            </a:r>
            <a:r>
              <a:rPr lang="ru-RU" sz="2400" dirty="0">
                <a:latin typeface="Roboto Condensed" charset="0"/>
                <a:ea typeface="Roboto Condensed" charset="0"/>
                <a:cs typeface="Arial" pitchFamily="34" charset="0"/>
              </a:rPr>
              <a:t>эффективная модель развития образовательного пространства городского округа «Город Лесной» на основе социального партнерства и сетевого взаимодействия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592225"/>
            <a:ext cx="6400800" cy="144016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Муниципальное общеобразовательное учреждение «Лицей»</a:t>
            </a:r>
          </a:p>
          <a:p>
            <a:r>
              <a:rPr lang="ru-RU" sz="1800" dirty="0" smtClean="0">
                <a:solidFill>
                  <a:srgbClr val="0070C0"/>
                </a:solidFill>
                <a:latin typeface="+mj-lt"/>
              </a:rPr>
              <a:t>Город Лесной, Свердловская область</a:t>
            </a:r>
            <a:endParaRPr lang="ru-RU" sz="1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3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Эффекты практики</a:t>
            </a:r>
            <a:endParaRPr lang="ru-RU" sz="4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63365929"/>
              </p:ext>
            </p:extLst>
          </p:nvPr>
        </p:nvGraphicFramePr>
        <p:xfrm>
          <a:off x="539552" y="1397000"/>
          <a:ext cx="813690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56767" y="1628800"/>
            <a:ext cx="1512168" cy="1080120"/>
          </a:xfrm>
          <a:prstGeom prst="roundRect">
            <a:avLst/>
          </a:prstGeom>
          <a:solidFill>
            <a:srgbClr val="C8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6767" y="3548633"/>
            <a:ext cx="1512168" cy="1080120"/>
          </a:xfrm>
          <a:prstGeom prst="roundRect">
            <a:avLst/>
          </a:prstGeom>
          <a:solidFill>
            <a:srgbClr val="C8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6767" y="5413762"/>
            <a:ext cx="1512168" cy="569426"/>
          </a:xfrm>
          <a:prstGeom prst="roundRect">
            <a:avLst/>
          </a:prstGeom>
          <a:solidFill>
            <a:srgbClr val="C8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4759" y="171358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МАОУ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«Лицей»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Школы города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437" y="390402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Жители города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437" y="551380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17442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427" y="260648"/>
            <a:ext cx="3332469" cy="7920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a typeface="Roboto Condensed" charset="0"/>
                <a:cs typeface="Times New Roman" pitchFamily="18" charset="0"/>
              </a:rPr>
              <a:t>МАОУ «Лицей»:</a:t>
            </a:r>
            <a:endParaRPr lang="ru-RU" sz="3600" b="1" dirty="0">
              <a:solidFill>
                <a:srgbClr val="0070C0"/>
              </a:solidFill>
              <a:ea typeface="Roboto Condensed" charset="0"/>
              <a:cs typeface="Times New Roman" pitchFamily="18" charset="0"/>
            </a:endParaRPr>
          </a:p>
        </p:txBody>
      </p:sp>
      <p:pic>
        <p:nvPicPr>
          <p:cNvPr id="4" name="Picture 2" descr="F:\Решетова_новая\Конкурсы\2018-2019\муниципальные практики\Выездные школы\фото команды\Obshheobrazovatelnyj-litsej-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" r="8610"/>
          <a:stretch/>
        </p:blipFill>
        <p:spPr bwMode="auto">
          <a:xfrm>
            <a:off x="323528" y="1201993"/>
            <a:ext cx="3280138" cy="237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5766" y="188640"/>
            <a:ext cx="51867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ru-RU" dirty="0" smtClean="0">
                <a:latin typeface="+mj-lt"/>
                <a:ea typeface="Roboto Condensed" panose="020B0604020202020204" charset="0"/>
              </a:rPr>
              <a:t>участник «Школьной лиги </a:t>
            </a:r>
            <a:r>
              <a:rPr lang="ru-RU" dirty="0" err="1" smtClean="0">
                <a:latin typeface="+mj-lt"/>
                <a:ea typeface="Roboto Condensed" panose="020B0604020202020204" charset="0"/>
              </a:rPr>
              <a:t>Роснано</a:t>
            </a:r>
            <a:r>
              <a:rPr lang="ru-RU" dirty="0" smtClean="0">
                <a:latin typeface="+mj-lt"/>
                <a:ea typeface="Roboto Condensed" panose="020B0604020202020204" charset="0"/>
              </a:rPr>
              <a:t>»;</a:t>
            </a:r>
          </a:p>
          <a:p>
            <a:pPr marL="342900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ru-RU" dirty="0" smtClean="0">
                <a:latin typeface="+mj-lt"/>
                <a:ea typeface="Roboto Condensed" panose="020B0604020202020204" charset="0"/>
              </a:rPr>
              <a:t>региональная инновационная площадка </a:t>
            </a:r>
            <a:r>
              <a:rPr lang="ru-RU" dirty="0">
                <a:latin typeface="+mj-lt"/>
                <a:ea typeface="Roboto Condensed" panose="020B0604020202020204" charset="0"/>
              </a:rPr>
              <a:t>по теме «Использование открытой образовательной среды «Школьный технопарк» как комплекс образовательных программ и технологий для формирования и развития инженерного мышления  и профессионального самоопределения учащихся</a:t>
            </a:r>
            <a:r>
              <a:rPr lang="ru-RU" dirty="0" smtClean="0">
                <a:latin typeface="+mj-lt"/>
                <a:ea typeface="Roboto Condensed" panose="020B0604020202020204" charset="0"/>
              </a:rPr>
              <a:t>»;</a:t>
            </a:r>
          </a:p>
          <a:p>
            <a:pPr marL="342900" indent="-342900">
              <a:buClr>
                <a:srgbClr val="002060"/>
              </a:buClr>
              <a:buFont typeface="Arial" pitchFamily="34" charset="0"/>
              <a:buChar char="•"/>
            </a:pPr>
            <a:r>
              <a:rPr lang="ru-RU" dirty="0">
                <a:latin typeface="+mj-lt"/>
                <a:ea typeface="Roboto Condensed" panose="020B0604020202020204" charset="0"/>
              </a:rPr>
              <a:t>участник сети инновационных образовательных организаций проекта «Школа </a:t>
            </a:r>
            <a:r>
              <a:rPr lang="ru-RU" dirty="0" err="1">
                <a:latin typeface="+mj-lt"/>
                <a:ea typeface="Roboto Condensed" panose="020B0604020202020204" charset="0"/>
              </a:rPr>
              <a:t>Росатома</a:t>
            </a:r>
            <a:r>
              <a:rPr lang="ru-RU" dirty="0" smtClean="0">
                <a:latin typeface="+mj-lt"/>
                <a:ea typeface="Roboto Condensed" panose="020B0604020202020204" charset="0"/>
              </a:rPr>
              <a:t>».</a:t>
            </a:r>
            <a:endParaRPr lang="ru-RU" dirty="0">
              <a:latin typeface="+mj-lt"/>
              <a:ea typeface="Roboto Condensed" panose="020B0604020202020204" charset="0"/>
            </a:endParaRPr>
          </a:p>
        </p:txBody>
      </p:sp>
      <p:pic>
        <p:nvPicPr>
          <p:cNvPr id="4098" name="Picture 2" descr="F:\Решетова_новая\Конкурсы\2018-2019\муниципальные практики\Выездные школы\фото команды\fi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9" t="2496" r="11344" b="42004"/>
          <a:stretch/>
        </p:blipFill>
        <p:spPr bwMode="auto">
          <a:xfrm>
            <a:off x="6156176" y="3736177"/>
            <a:ext cx="2488050" cy="276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4304897"/>
            <a:ext cx="5832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>
                <a:latin typeface="+mj-lt"/>
              </a:rPr>
              <a:t>Лепихина</a:t>
            </a:r>
            <a:r>
              <a:rPr lang="ru-RU" b="1" dirty="0">
                <a:latin typeface="+mj-lt"/>
              </a:rPr>
              <a:t> Елена Георгиевна, </a:t>
            </a:r>
            <a:endParaRPr lang="ru-RU" b="1" dirty="0" smtClean="0">
              <a:latin typeface="+mj-lt"/>
            </a:endParaRPr>
          </a:p>
          <a:p>
            <a:pPr algn="r"/>
            <a:r>
              <a:rPr lang="ru-RU" b="1" dirty="0" smtClean="0">
                <a:latin typeface="+mj-lt"/>
              </a:rPr>
              <a:t>директор </a:t>
            </a:r>
            <a:r>
              <a:rPr lang="ru-RU" b="1" dirty="0">
                <a:latin typeface="+mj-lt"/>
              </a:rPr>
              <a:t>МАОУ «Лицей</a:t>
            </a:r>
            <a:r>
              <a:rPr lang="ru-RU" b="1" dirty="0" smtClean="0">
                <a:latin typeface="+mj-lt"/>
              </a:rPr>
              <a:t>», </a:t>
            </a:r>
          </a:p>
          <a:p>
            <a:pPr algn="r"/>
            <a:r>
              <a:rPr lang="ru-RU" dirty="0" smtClean="0">
                <a:latin typeface="+mj-lt"/>
              </a:rPr>
              <a:t>победитель </a:t>
            </a:r>
            <a:r>
              <a:rPr lang="ru-RU" dirty="0">
                <a:latin typeface="+mj-lt"/>
              </a:rPr>
              <a:t>Конкурса школ, внедряющих сетевые стандарты «Школы </a:t>
            </a:r>
            <a:r>
              <a:rPr lang="ru-RU" dirty="0" err="1">
                <a:latin typeface="+mj-lt"/>
              </a:rPr>
              <a:t>Росатома</a:t>
            </a:r>
            <a:r>
              <a:rPr lang="ru-RU" dirty="0">
                <a:latin typeface="+mj-lt"/>
              </a:rPr>
              <a:t>», - </a:t>
            </a:r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  <a:p>
            <a:pPr algn="r"/>
            <a:r>
              <a:rPr lang="ru-RU" dirty="0" smtClean="0">
                <a:latin typeface="+mj-lt"/>
              </a:rPr>
              <a:t>организационный руководитель практики, </a:t>
            </a:r>
            <a:r>
              <a:rPr lang="ru-RU" dirty="0">
                <a:latin typeface="+mj-lt"/>
              </a:rPr>
              <a:t>координатор взаимодействия участников.</a:t>
            </a:r>
          </a:p>
          <a:p>
            <a:pPr algn="r"/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07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ешетова_новая\Конкурсы\2018-2019\муниципальные практики\Выездные школы\фото команды\00005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811831" cy="188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Решетова_новая\Конкурсы\2018-2019\муниципальные практики\Выездные школы\фото команды\brpI_AlXR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4770" r="6780" b="36073"/>
          <a:stretch/>
        </p:blipFill>
        <p:spPr bwMode="auto">
          <a:xfrm>
            <a:off x="4572000" y="276671"/>
            <a:ext cx="1800200" cy="186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Решетова_новая\Конкурсы\2018-2019\муниципальные практики\Выездные школы\фото команды\ѓҐа бЁ¬®ўбЄ 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1858416" cy="19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Решетова_новая\Конкурсы\2018-2019\муниципальные практики\Выездные школы\фото команды\21034590_1347065208746186_8785458370267577452_n - копия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4"/>
          <a:stretch/>
        </p:blipFill>
        <p:spPr bwMode="auto">
          <a:xfrm>
            <a:off x="4572000" y="2369599"/>
            <a:ext cx="1800200" cy="189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Решетова_новая\Конкурсы\2018-2019\муниципальные практики\Выездные школы\фото команды\IMG-8d899882e3d364ba083b5b05a5f7439b-V -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1830443" cy="206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Решетова_новая\Конкурсы\2018-2019\муниципальные практики\Выездные школы\фото команды\392750_148618531916835_970463067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9120"/>
            <a:ext cx="1800200" cy="199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16216" y="276671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+mj-lt"/>
              </a:rPr>
              <a:t>Аминова Наталья Юрьевна, заместитель </a:t>
            </a:r>
            <a:r>
              <a:rPr lang="ru-RU" sz="1500" b="1" dirty="0" smtClean="0">
                <a:latin typeface="+mj-lt"/>
              </a:rPr>
              <a:t>директора МАОУ «Лицей»,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>
                <a:latin typeface="+mj-lt"/>
              </a:rPr>
              <a:t>участник «Уральской школы наставников» (</a:t>
            </a:r>
            <a:r>
              <a:rPr lang="ru-RU" sz="1500" dirty="0" err="1">
                <a:latin typeface="+mj-lt"/>
              </a:rPr>
              <a:t>Сколково</a:t>
            </a:r>
            <a:r>
              <a:rPr lang="ru-RU" sz="1500" dirty="0">
                <a:latin typeface="+mj-lt"/>
              </a:rPr>
              <a:t>), - модератор смены «Надежды </a:t>
            </a:r>
            <a:r>
              <a:rPr lang="ru-RU" sz="1500" dirty="0" err="1">
                <a:latin typeface="+mj-lt"/>
              </a:rPr>
              <a:t>Росатома</a:t>
            </a:r>
            <a:r>
              <a:rPr lang="ru-RU" sz="1500" dirty="0" smtClean="0">
                <a:latin typeface="+mj-lt"/>
              </a:rPr>
              <a:t>»</a:t>
            </a:r>
            <a:endParaRPr lang="ru-RU" sz="15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9335" y="244966"/>
            <a:ext cx="265266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+mj-lt"/>
              </a:rPr>
              <a:t>Решетова Наталья Владимировна, заместитель </a:t>
            </a:r>
            <a:r>
              <a:rPr lang="ru-RU" sz="1500" b="1" dirty="0" smtClean="0">
                <a:latin typeface="+mj-lt"/>
              </a:rPr>
              <a:t>директора МАОУ «Лицей»,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>
                <a:latin typeface="+mj-lt"/>
              </a:rPr>
              <a:t>победитель Конкурса учителей проекта «Школа </a:t>
            </a:r>
            <a:r>
              <a:rPr lang="ru-RU" sz="1500" dirty="0" err="1">
                <a:latin typeface="+mj-lt"/>
              </a:rPr>
              <a:t>Росатома</a:t>
            </a:r>
            <a:r>
              <a:rPr lang="ru-RU" sz="1500" dirty="0">
                <a:latin typeface="+mj-lt"/>
              </a:rPr>
              <a:t>», - модератор смены «Надежды </a:t>
            </a:r>
            <a:r>
              <a:rPr lang="ru-RU" sz="1500" dirty="0" err="1">
                <a:latin typeface="+mj-lt"/>
              </a:rPr>
              <a:t>Росатома</a:t>
            </a:r>
            <a:r>
              <a:rPr lang="ru-RU" sz="1500" dirty="0" smtClean="0">
                <a:latin typeface="+mj-lt"/>
              </a:rPr>
              <a:t>»</a:t>
            </a:r>
            <a:endParaRPr lang="ru-RU" sz="15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5921" y="2276872"/>
            <a:ext cx="2534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err="1">
                <a:latin typeface="+mj-lt"/>
              </a:rPr>
              <a:t>Герасимовская</a:t>
            </a:r>
            <a:r>
              <a:rPr lang="ru-RU" sz="1500" b="1" dirty="0">
                <a:latin typeface="+mj-lt"/>
              </a:rPr>
              <a:t> Елена Евгеньевна, учитель английского </a:t>
            </a:r>
            <a:r>
              <a:rPr lang="ru-RU" sz="1500" b="1" dirty="0" smtClean="0">
                <a:latin typeface="+mj-lt"/>
              </a:rPr>
              <a:t>языка МАОУ «Лицей»,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>
                <a:latin typeface="+mj-lt"/>
              </a:rPr>
              <a:t>победитель Конкурса лучших учителей на получение денежного поощрения, - модератор смены «</a:t>
            </a:r>
            <a:r>
              <a:rPr lang="en-US" sz="1500" dirty="0">
                <a:latin typeface="+mj-lt"/>
              </a:rPr>
              <a:t>Albion Holiday</a:t>
            </a:r>
            <a:r>
              <a:rPr lang="ru-RU" sz="1500" dirty="0" smtClean="0">
                <a:latin typeface="+mj-lt"/>
              </a:rPr>
              <a:t>».</a:t>
            </a:r>
            <a:endParaRPr lang="ru-RU" sz="15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2204864"/>
            <a:ext cx="262778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err="1">
                <a:latin typeface="+mj-lt"/>
              </a:rPr>
              <a:t>Свалова</a:t>
            </a:r>
            <a:r>
              <a:rPr lang="ru-RU" sz="1500" b="1" dirty="0">
                <a:latin typeface="+mj-lt"/>
              </a:rPr>
              <a:t> Елена Викторовна, заместитель директора МАОУ СОШ №72,</a:t>
            </a:r>
            <a:r>
              <a:rPr lang="ru-RU" sz="1500" dirty="0">
                <a:latin typeface="+mj-lt"/>
              </a:rPr>
              <a:t> кандидат педагогических наук, победитель Конкурса учителей проекта «Школа </a:t>
            </a:r>
            <a:r>
              <a:rPr lang="ru-RU" sz="1500" dirty="0" err="1">
                <a:latin typeface="+mj-lt"/>
              </a:rPr>
              <a:t>Росатома</a:t>
            </a:r>
            <a:r>
              <a:rPr lang="ru-RU" sz="1500" dirty="0">
                <a:latin typeface="+mj-lt"/>
              </a:rPr>
              <a:t>», победитель Конкурса лучших учителей на получение денежного поощрения, - модератор смены «</a:t>
            </a:r>
            <a:r>
              <a:rPr lang="en-US" sz="1500" dirty="0">
                <a:latin typeface="+mj-lt"/>
              </a:rPr>
              <a:t>Albion Holiday</a:t>
            </a:r>
            <a:r>
              <a:rPr lang="ru-RU" sz="1500" dirty="0">
                <a:latin typeface="+mj-lt"/>
              </a:rPr>
              <a:t>».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1721" y="4463241"/>
            <a:ext cx="23762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err="1">
                <a:latin typeface="+mj-lt"/>
              </a:rPr>
              <a:t>Маковеева</a:t>
            </a:r>
            <a:r>
              <a:rPr lang="ru-RU" sz="1500" b="1" dirty="0">
                <a:latin typeface="+mj-lt"/>
              </a:rPr>
              <a:t> Наталья Викторовна, учитель информатики МАОУ «Лицей»,</a:t>
            </a:r>
            <a:r>
              <a:rPr lang="ru-RU" sz="1500" dirty="0">
                <a:latin typeface="+mj-lt"/>
              </a:rPr>
              <a:t> победитель Конкурса учителей проекта «Школа </a:t>
            </a:r>
            <a:r>
              <a:rPr lang="ru-RU" sz="1500" dirty="0" err="1">
                <a:latin typeface="+mj-lt"/>
              </a:rPr>
              <a:t>Росатома</a:t>
            </a:r>
            <a:r>
              <a:rPr lang="ru-RU" sz="1500" dirty="0">
                <a:latin typeface="+mj-lt"/>
              </a:rPr>
              <a:t>», - модератор смены «Каникулы на «отлично».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6216" y="5013176"/>
            <a:ext cx="24482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+mj-lt"/>
              </a:rPr>
              <a:t>Ефимцова Ольга Алексеевна, учитель начальных классов МАОУ «Лицей»,</a:t>
            </a:r>
            <a:r>
              <a:rPr lang="ru-RU" sz="1500" dirty="0" smtClean="0">
                <a:latin typeface="+mj-lt"/>
              </a:rPr>
              <a:t> - модератор смены «Магия открытий».</a:t>
            </a:r>
            <a:endParaRPr lang="ru-RU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37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0070C0"/>
                </a:solidFill>
              </a:rPr>
              <a:t>Цели практики</a:t>
            </a:r>
            <a:r>
              <a:rPr lang="ru-RU" sz="3600" b="1" dirty="0" smtClean="0">
                <a:solidFill>
                  <a:srgbClr val="0070C0"/>
                </a:solidFill>
              </a:rPr>
              <a:t>: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1800200"/>
          </a:xfrm>
        </p:spPr>
        <p:txBody>
          <a:bodyPr>
            <a:normAutofit/>
          </a:bodyPr>
          <a:lstStyle/>
          <a:p>
            <a:pPr lvl="0"/>
            <a:r>
              <a:rPr lang="ru-RU" sz="1800" dirty="0">
                <a:latin typeface="+mj-lt"/>
              </a:rPr>
              <a:t>создание благоприятных условий для развития детей и молодежи на территории ГО «Город Лесной»;</a:t>
            </a:r>
          </a:p>
          <a:p>
            <a:r>
              <a:rPr lang="ru-RU" sz="1800" dirty="0">
                <a:latin typeface="+mj-lt"/>
              </a:rPr>
              <a:t>развитие системы взаимодействия и социального партнерства школ, вузов, предприятий и организаций с целью развития единого образовательного пространства, профессионального самоопределения молодежи, проживающей на территории городского округа «Город Лесной».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780928"/>
            <a:ext cx="8291264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rgbClr val="0070C0"/>
                </a:solidFill>
              </a:rPr>
              <a:t>Задачи практики</a:t>
            </a:r>
            <a:r>
              <a:rPr lang="ru-RU" sz="3600" dirty="0" smtClean="0">
                <a:solidFill>
                  <a:srgbClr val="0070C0"/>
                </a:solidFill>
              </a:rPr>
              <a:t>: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3468141"/>
            <a:ext cx="8363272" cy="3273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 smtClean="0">
                <a:latin typeface="+mj-lt"/>
              </a:rPr>
              <a:t>предоставление  обучающимся различного возраста возможности удовлетворить индивидуальный интерес к изучению различных наук  в процессе практической деятельности; </a:t>
            </a:r>
          </a:p>
          <a:p>
            <a:r>
              <a:rPr lang="ru-RU" sz="1700" dirty="0" smtClean="0">
                <a:latin typeface="+mj-lt"/>
              </a:rPr>
              <a:t>создание условий для профильной подготовки, профессиональной ориентации; </a:t>
            </a:r>
          </a:p>
          <a:p>
            <a:r>
              <a:rPr lang="ru-RU" sz="1700" dirty="0" smtClean="0">
                <a:latin typeface="+mj-lt"/>
              </a:rPr>
              <a:t>информирование старшеклассников о возможностях профессионального образования и профессиональной самореализации в различных сферах деятельности на территории городского округа «Город Лесной»;</a:t>
            </a:r>
          </a:p>
          <a:p>
            <a:r>
              <a:rPr lang="ru-RU" sz="1700" dirty="0" smtClean="0">
                <a:latin typeface="+mj-lt"/>
              </a:rPr>
              <a:t>углубление и расширение знаний в области математики, физики, химии, биологии,  информационных технологий, иностранного языка через выполнение кейсов; </a:t>
            </a:r>
          </a:p>
          <a:p>
            <a:r>
              <a:rPr lang="ru-RU" sz="1700" dirty="0" smtClean="0">
                <a:latin typeface="+mj-lt"/>
              </a:rPr>
              <a:t>развитие и реализация творческих способностей обучающихся, способностей к поиску нестандартных решений.</a:t>
            </a:r>
            <a:endParaRPr lang="ru-RU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4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6686"/>
            <a:ext cx="8229600" cy="6340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Социальные партнеры: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39341"/>
            <a:ext cx="8280920" cy="4525963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</a:pPr>
            <a:r>
              <a:rPr lang="ru-RU" sz="2400" dirty="0">
                <a:latin typeface="+mj-lt"/>
              </a:rPr>
              <a:t>ФГУП «Комбинат «</a:t>
            </a:r>
            <a:r>
              <a:rPr lang="ru-RU" sz="2400" dirty="0" err="1">
                <a:latin typeface="+mj-lt"/>
              </a:rPr>
              <a:t>Электрохимприбор</a:t>
            </a:r>
            <a:r>
              <a:rPr lang="ru-RU" sz="2400" dirty="0">
                <a:latin typeface="+mj-lt"/>
              </a:rPr>
              <a:t>», </a:t>
            </a:r>
          </a:p>
          <a:p>
            <a:pPr lvl="1">
              <a:spcBef>
                <a:spcPts val="0"/>
              </a:spcBef>
            </a:pPr>
            <a:r>
              <a:rPr lang="ru-RU" sz="2400" dirty="0">
                <a:latin typeface="+mj-lt"/>
              </a:rPr>
              <a:t>ТИ НИЯУ МИФИ</a:t>
            </a:r>
            <a:r>
              <a:rPr lang="ru-RU" sz="2400" dirty="0" smtClean="0">
                <a:latin typeface="+mj-lt"/>
              </a:rPr>
              <a:t>,</a:t>
            </a:r>
          </a:p>
          <a:p>
            <a:pPr lvl="1">
              <a:spcBef>
                <a:spcPts val="0"/>
              </a:spcBef>
            </a:pPr>
            <a:r>
              <a:rPr lang="ru-RU" sz="2400" dirty="0">
                <a:latin typeface="+mj-lt"/>
              </a:rPr>
              <a:t>МБУ «Санаторий-профилакторий «Солнышко» </a:t>
            </a:r>
          </a:p>
          <a:p>
            <a:pPr lvl="1">
              <a:spcBef>
                <a:spcPts val="0"/>
              </a:spcBef>
            </a:pPr>
            <a:r>
              <a:rPr lang="ru-RU" sz="2400" dirty="0">
                <a:latin typeface="+mj-lt"/>
              </a:rPr>
              <a:t>ФГБУЗ «Центральная медико-санитарная часть-91» ФМБА РФ, </a:t>
            </a:r>
          </a:p>
          <a:p>
            <a:pPr lvl="1">
              <a:spcBef>
                <a:spcPts val="0"/>
              </a:spcBef>
            </a:pPr>
            <a:r>
              <a:rPr lang="ru-RU" sz="2400" dirty="0">
                <a:latin typeface="+mj-lt"/>
              </a:rPr>
              <a:t>МБУ «Центральная городская библиотека им. П.П. Бажова»,</a:t>
            </a:r>
          </a:p>
          <a:p>
            <a:pPr lvl="1">
              <a:spcBef>
                <a:spcPts val="0"/>
              </a:spcBef>
            </a:pPr>
            <a:r>
              <a:rPr lang="ru-RU" sz="2400" dirty="0">
                <a:latin typeface="+mj-lt"/>
              </a:rPr>
              <a:t>ООО «</a:t>
            </a:r>
            <a:r>
              <a:rPr lang="ru-RU" sz="2400" dirty="0" err="1">
                <a:latin typeface="+mj-lt"/>
              </a:rPr>
              <a:t>Трансинформ</a:t>
            </a:r>
            <a:r>
              <a:rPr lang="ru-RU" sz="2400" dirty="0">
                <a:latin typeface="+mj-lt"/>
              </a:rPr>
              <a:t>», </a:t>
            </a:r>
            <a:endParaRPr lang="ru-RU" sz="2400" dirty="0" smtClean="0">
              <a:latin typeface="+mj-lt"/>
            </a:endParaRPr>
          </a:p>
          <a:p>
            <a:pPr lvl="1">
              <a:spcBef>
                <a:spcPts val="0"/>
              </a:spcBef>
            </a:pPr>
            <a:r>
              <a:rPr lang="ru-RU" sz="2400" dirty="0">
                <a:latin typeface="+mj-lt"/>
              </a:rPr>
              <a:t>МБУДО «Центр детского творчества</a:t>
            </a:r>
            <a:r>
              <a:rPr lang="ru-RU" sz="2400" dirty="0" smtClean="0">
                <a:latin typeface="+mj-lt"/>
              </a:rPr>
              <a:t>»,</a:t>
            </a:r>
          </a:p>
          <a:p>
            <a:pPr lvl="1">
              <a:spcBef>
                <a:spcPts val="0"/>
              </a:spcBef>
            </a:pPr>
            <a:r>
              <a:rPr lang="ru-RU" sz="2400" dirty="0">
                <a:latin typeface="+mj-lt"/>
              </a:rPr>
              <a:t>МБУ «Центр психолого-педагогической, медицинской и социальной помощи</a:t>
            </a:r>
            <a:r>
              <a:rPr lang="ru-RU" sz="2400" dirty="0" smtClean="0">
                <a:latin typeface="+mj-lt"/>
              </a:rPr>
              <a:t>».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47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ыездные школы\Магия открытий\оформление\Магия открытий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t="11812" r="14721" b="21883"/>
          <a:stretch/>
        </p:blipFill>
        <p:spPr bwMode="auto">
          <a:xfrm>
            <a:off x="1115615" y="116632"/>
            <a:ext cx="2664297" cy="190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8386"/>
            <a:ext cx="1584175" cy="16084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26867" y="1988840"/>
            <a:ext cx="4317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Школа юных интеллектуалов «Магия открытий»</a:t>
            </a:r>
          </a:p>
          <a:p>
            <a:pPr algn="ctr"/>
            <a:r>
              <a:rPr lang="ru-RU" dirty="0" smtClean="0">
                <a:latin typeface="+mj-lt"/>
              </a:rPr>
              <a:t>Возраст участников – 1-4 класс</a:t>
            </a:r>
          </a:p>
          <a:p>
            <a:pPr algn="ctr"/>
            <a:r>
              <a:rPr lang="ru-RU" dirty="0" smtClean="0">
                <a:latin typeface="+mj-lt"/>
              </a:rPr>
              <a:t>Год проведения – 2014, 2017, 2018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024" y="1988840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+mj-lt"/>
              </a:rPr>
              <a:t>Л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ингвистическая смена</a:t>
            </a:r>
            <a:endParaRPr lang="ru-RU" sz="2400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+mj-lt"/>
              </a:rPr>
              <a:t>«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Albion Holiday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»</a:t>
            </a:r>
          </a:p>
          <a:p>
            <a:pPr algn="ctr"/>
            <a:r>
              <a:rPr lang="ru-RU" dirty="0" smtClean="0">
                <a:latin typeface="+mj-lt"/>
              </a:rPr>
              <a:t>Возраст участников – 5-9 класс</a:t>
            </a:r>
          </a:p>
          <a:p>
            <a:pPr algn="ctr"/>
            <a:r>
              <a:rPr lang="ru-RU" dirty="0" smtClean="0">
                <a:latin typeface="+mj-lt"/>
              </a:rPr>
              <a:t>Год проведения – 2017, 2018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3"/>
          <a:stretch/>
        </p:blipFill>
        <p:spPr bwMode="auto">
          <a:xfrm>
            <a:off x="669907" y="3645024"/>
            <a:ext cx="354903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F:\Выездные школы\Надежды РОСАТОМА\Надежды Росатома осень 2016\Н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925" y="3514750"/>
            <a:ext cx="252276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16016" y="5007367"/>
            <a:ext cx="41764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Естественнонаучная смена «Надежды </a:t>
            </a:r>
            <a:r>
              <a:rPr lang="ru-RU" sz="2400" b="1" dirty="0" err="1" smtClean="0">
                <a:solidFill>
                  <a:srgbClr val="0070C0"/>
                </a:solidFill>
                <a:latin typeface="+mj-lt"/>
              </a:rPr>
              <a:t>Росатома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»</a:t>
            </a:r>
          </a:p>
          <a:p>
            <a:pPr algn="ctr"/>
            <a:r>
              <a:rPr lang="ru-RU" dirty="0" smtClean="0">
                <a:latin typeface="+mj-lt"/>
              </a:rPr>
              <a:t>Возраст участников – 10-11 класс</a:t>
            </a:r>
          </a:p>
          <a:p>
            <a:pPr algn="ctr"/>
            <a:r>
              <a:rPr lang="ru-RU" dirty="0" smtClean="0">
                <a:latin typeface="+mj-lt"/>
              </a:rPr>
              <a:t>Год проведения – 2013, 2014 (2 смены), 2015, 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3" y="5068341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Выездная школа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«Каникулы на «отлично»</a:t>
            </a:r>
          </a:p>
          <a:p>
            <a:pPr algn="ctr"/>
            <a:r>
              <a:rPr lang="ru-RU" dirty="0" smtClean="0">
                <a:latin typeface="+mj-lt"/>
              </a:rPr>
              <a:t>Возраст участников – 5-9 класс</a:t>
            </a:r>
          </a:p>
          <a:p>
            <a:pPr algn="ctr"/>
            <a:r>
              <a:rPr lang="ru-RU" dirty="0" smtClean="0">
                <a:latin typeface="+mj-lt"/>
              </a:rPr>
              <a:t>Год проведения – 2015, 2016</a:t>
            </a:r>
          </a:p>
        </p:txBody>
      </p:sp>
    </p:spTree>
    <p:extLst>
      <p:ext uri="{BB962C8B-B14F-4D97-AF65-F5344CB8AC3E}">
        <p14:creationId xmlns:p14="http://schemas.microsoft.com/office/powerpoint/2010/main" val="30334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6340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 Narrow" pitchFamily="34" charset="0"/>
              </a:rPr>
              <a:t>Результаты практики:</a:t>
            </a:r>
            <a:endParaRPr lang="ru-RU" sz="36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726258"/>
              </p:ext>
            </p:extLst>
          </p:nvPr>
        </p:nvGraphicFramePr>
        <p:xfrm>
          <a:off x="323529" y="836712"/>
          <a:ext cx="8568951" cy="597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3"/>
                <a:gridCol w="7056784"/>
                <a:gridCol w="936104"/>
              </a:tblGrid>
              <a:tr h="3639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№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Показатель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Значение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1.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Количество проведенных профильных выездных смен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 том числе: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«Магия открытий» (начальная школа) – 2014,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2017, 2018 гг.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Albion Holiday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» (основная школа) – 2017, 2018 гг.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«Каникулы на «отлично» (основная школа) – 2016, 2017 гг.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«Надежды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Росатома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» (старшая школа) – 2013, 2014 (2 смены), 2015, 2016 гг.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2.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Количество обучающихся-участников профильных выездных смен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 том числе: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обучающиеся школ Лесного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«Магия открытий» (начальная школа)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Albion Holiday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» (основная школа)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«Каникулы на «отлично» (основная школа)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«Надежды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Росатома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» (старшая школа)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обучающиеся из городов Свердловской области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643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170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250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3.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Количество выполненных и представленных общественности групповых </a:t>
                      </a:r>
                      <a:r>
                        <a:rPr lang="ru-RU" sz="1600" b="1" kern="1200" dirty="0" err="1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кейсовых</a:t>
                      </a:r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заданий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 том числе: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использованы и (или) внедрены в практической деятельности предприятий и организаций города Лесного;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получили положительное экспертное заключение (призовые места) на конкурсах и конференциях различного уровня.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  <a:endParaRPr lang="ru-RU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6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Перспективы практики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00200"/>
            <a:ext cx="439248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latin typeface="+mj-lt"/>
              </a:rPr>
              <a:t>Разработана программа новой инженерно-экономической смены 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«</a:t>
            </a:r>
            <a:r>
              <a:rPr lang="ru-RU" sz="2800" b="1" dirty="0" err="1" smtClean="0">
                <a:solidFill>
                  <a:srgbClr val="0070C0"/>
                </a:solidFill>
                <a:latin typeface="+mj-lt"/>
              </a:rPr>
              <a:t>Инноград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»</a:t>
            </a:r>
          </a:p>
          <a:p>
            <a:pPr marL="0" indent="0">
              <a:buNone/>
            </a:pPr>
            <a:r>
              <a:rPr lang="ru-RU" sz="2800" b="1" dirty="0" smtClean="0">
                <a:latin typeface="+mj-lt"/>
              </a:rPr>
              <a:t>Возраст участников </a:t>
            </a:r>
            <a:r>
              <a:rPr lang="ru-RU" sz="2800" dirty="0" smtClean="0">
                <a:latin typeface="+mj-lt"/>
              </a:rPr>
              <a:t>- 10-11 класс</a:t>
            </a:r>
          </a:p>
          <a:p>
            <a:pPr marL="0" indent="0">
              <a:buNone/>
            </a:pPr>
            <a:r>
              <a:rPr lang="ru-RU" sz="2800" b="1" dirty="0" smtClean="0">
                <a:latin typeface="+mj-lt"/>
              </a:rPr>
              <a:t>Идея </a:t>
            </a:r>
            <a:r>
              <a:rPr lang="ru-RU" sz="2800" dirty="0" smtClean="0">
                <a:latin typeface="+mj-lt"/>
              </a:rPr>
              <a:t>- формирование компетенций «</a:t>
            </a:r>
            <a:r>
              <a:rPr lang="en-US" sz="2800" b="1" dirty="0" err="1" smtClean="0">
                <a:latin typeface="+mj-lt"/>
              </a:rPr>
              <a:t>JuniorSkills</a:t>
            </a:r>
            <a:r>
              <a:rPr lang="ru-RU" sz="2800" b="1" dirty="0" smtClean="0">
                <a:latin typeface="+mj-lt"/>
              </a:rPr>
              <a:t>», </a:t>
            </a:r>
            <a:r>
              <a:rPr lang="ru-RU" sz="2800" dirty="0">
                <a:latin typeface="+mj-lt"/>
              </a:rPr>
              <a:t>сочетание бизнеса и высоких </a:t>
            </a:r>
            <a:r>
              <a:rPr lang="ru-RU" sz="2800" dirty="0" smtClean="0">
                <a:latin typeface="+mj-lt"/>
              </a:rPr>
              <a:t>технологий</a:t>
            </a:r>
            <a:endParaRPr lang="ru-RU" sz="2800" dirty="0">
              <a:latin typeface="+mj-lt"/>
            </a:endParaRPr>
          </a:p>
          <a:p>
            <a:pPr marL="0" indent="0">
              <a:buNone/>
            </a:pPr>
            <a:r>
              <a:rPr lang="ru-RU" sz="2800" b="1" dirty="0" smtClean="0">
                <a:latin typeface="+mj-lt"/>
              </a:rPr>
              <a:t>Год проведения </a:t>
            </a:r>
            <a:r>
              <a:rPr lang="ru-RU" sz="2800" dirty="0" smtClean="0">
                <a:latin typeface="+mj-lt"/>
              </a:rPr>
              <a:t>- 2018</a:t>
            </a:r>
            <a:endParaRPr lang="en-US" sz="2800" dirty="0">
              <a:latin typeface="+mj-lt"/>
            </a:endParaRPr>
          </a:p>
          <a:p>
            <a:pPr marL="0" indent="0">
              <a:buNone/>
            </a:pPr>
            <a:endParaRPr lang="ru-RU" sz="2800" dirty="0">
              <a:latin typeface="+mj-lt"/>
            </a:endParaRPr>
          </a:p>
        </p:txBody>
      </p:sp>
      <p:pic>
        <p:nvPicPr>
          <p:cNvPr id="6146" name="Picture 2" descr="F:\Выездные школы\Инноград\логотип\Инноград прозрачный круг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211960" cy="42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Эффекты практики</a:t>
            </a:r>
            <a:endParaRPr lang="ru-RU" sz="4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44336610"/>
              </p:ext>
            </p:extLst>
          </p:nvPr>
        </p:nvGraphicFramePr>
        <p:xfrm>
          <a:off x="539552" y="1397000"/>
          <a:ext cx="813690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755576" y="1628800"/>
            <a:ext cx="1512168" cy="1080120"/>
          </a:xfrm>
          <a:prstGeom prst="roundRect">
            <a:avLst/>
          </a:prstGeom>
          <a:solidFill>
            <a:srgbClr val="C8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68363" y="1568695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Городской округ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«Город Лесной»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6767" y="3548633"/>
            <a:ext cx="1512168" cy="1080120"/>
          </a:xfrm>
          <a:prstGeom prst="roundRect">
            <a:avLst/>
          </a:prstGeom>
          <a:solidFill>
            <a:srgbClr val="C8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0371" y="5445225"/>
            <a:ext cx="1512168" cy="504056"/>
          </a:xfrm>
          <a:prstGeom prst="roundRect">
            <a:avLst/>
          </a:prstGeom>
          <a:solidFill>
            <a:srgbClr val="C8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68363" y="537408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Организации-партнеры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38610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Обучающиеся</a:t>
            </a:r>
          </a:p>
        </p:txBody>
      </p:sp>
    </p:spTree>
    <p:extLst>
      <p:ext uri="{BB962C8B-B14F-4D97-AF65-F5344CB8AC3E}">
        <p14:creationId xmlns:p14="http://schemas.microsoft.com/office/powerpoint/2010/main" val="34429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982</Words>
  <Application>Microsoft Office PowerPoint</Application>
  <PresentationFormat>Экран (4:3)</PresentationFormat>
  <Paragraphs>124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Профильные выездные смены – эффективная модель развития образовательного пространства городского округа «Город Лесной» на основе социального партнерства и сетевого взаимодействия</vt:lpstr>
      <vt:lpstr>МАОУ «Лицей»:</vt:lpstr>
      <vt:lpstr>Презентация PowerPoint</vt:lpstr>
      <vt:lpstr>Цели практики:</vt:lpstr>
      <vt:lpstr>Социальные партнеры:</vt:lpstr>
      <vt:lpstr>Презентация PowerPoint</vt:lpstr>
      <vt:lpstr>Результаты практики:</vt:lpstr>
      <vt:lpstr>Перспективы практики</vt:lpstr>
      <vt:lpstr>Эффекты практики</vt:lpstr>
      <vt:lpstr>Эффекты практики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Профильные выездные смены – эффективная модель развития образовательного пространства городского округа «Город Лесной» на основе социального партнерства и сетевого взаимодействия</dc:title>
  <dc:creator>Наталья Владимировна Решетова</dc:creator>
  <cp:lastModifiedBy>Наталья Владимировна Решетова</cp:lastModifiedBy>
  <cp:revision>21</cp:revision>
  <dcterms:created xsi:type="dcterms:W3CDTF">2018-07-12T05:50:37Z</dcterms:created>
  <dcterms:modified xsi:type="dcterms:W3CDTF">2018-07-12T11:05:24Z</dcterms:modified>
</cp:coreProperties>
</file>