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57" r:id="rId5"/>
    <p:sldId id="258" r:id="rId6"/>
    <p:sldId id="259" r:id="rId7"/>
    <p:sldId id="260" r:id="rId8"/>
    <p:sldId id="264" r:id="rId9"/>
    <p:sldId id="261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BA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9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png"/><Relationship Id="rId9" Type="http://schemas.openxmlformats.org/officeDocument/2006/relationships/image" Target="../media/image3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27.jpeg"/><Relationship Id="rId7" Type="http://schemas.openxmlformats.org/officeDocument/2006/relationships/image" Target="../media/image34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11" Type="http://schemas.openxmlformats.org/officeDocument/2006/relationships/image" Target="../media/image30.jpeg"/><Relationship Id="rId5" Type="http://schemas.openxmlformats.org/officeDocument/2006/relationships/image" Target="../media/image31.jpeg"/><Relationship Id="rId10" Type="http://schemas.openxmlformats.org/officeDocument/2006/relationships/image" Target="../media/image39.jpeg"/><Relationship Id="rId4" Type="http://schemas.openxmlformats.org/officeDocument/2006/relationships/image" Target="../media/image36.png"/><Relationship Id="rId9" Type="http://schemas.openxmlformats.org/officeDocument/2006/relationships/image" Target="../media/image3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12" Type="http://schemas.openxmlformats.org/officeDocument/2006/relationships/image" Target="../media/image53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11" Type="http://schemas.openxmlformats.org/officeDocument/2006/relationships/image" Target="../media/image52.jpeg"/><Relationship Id="rId5" Type="http://schemas.openxmlformats.org/officeDocument/2006/relationships/image" Target="../media/image46.jpeg"/><Relationship Id="rId10" Type="http://schemas.openxmlformats.org/officeDocument/2006/relationships/image" Target="../media/image51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Группа 37"/>
          <p:cNvGrpSpPr/>
          <p:nvPr/>
        </p:nvGrpSpPr>
        <p:grpSpPr>
          <a:xfrm>
            <a:off x="0" y="550347"/>
            <a:ext cx="9144000" cy="5758973"/>
            <a:chOff x="0" y="550347"/>
            <a:chExt cx="9144000" cy="5758973"/>
          </a:xfrm>
        </p:grpSpPr>
        <p:sp>
          <p:nvSpPr>
            <p:cNvPr id="4" name="TextBox 3"/>
            <p:cNvSpPr txBox="1"/>
            <p:nvPr/>
          </p:nvSpPr>
          <p:spPr>
            <a:xfrm>
              <a:off x="214959" y="550347"/>
              <a:ext cx="727280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Волонтерские автопробеги </a:t>
              </a:r>
            </a:p>
            <a:p>
              <a:r>
                <a:rPr lang="ru-RU" sz="3200" b="1" dirty="0" smtClean="0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	  ЗАТО Единая Команда»</a:t>
              </a:r>
              <a:endParaRPr lang="ru-RU" sz="3200" b="1" dirty="0">
                <a:solidFill>
                  <a:srgbClr val="0067B4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7" name="Группа 36"/>
            <p:cNvGrpSpPr/>
            <p:nvPr/>
          </p:nvGrpSpPr>
          <p:grpSpPr>
            <a:xfrm>
              <a:off x="0" y="836712"/>
              <a:ext cx="9144000" cy="5472608"/>
              <a:chOff x="119593" y="1458120"/>
              <a:chExt cx="8868204" cy="5499069"/>
            </a:xfrm>
          </p:grpSpPr>
          <p:grpSp>
            <p:nvGrpSpPr>
              <p:cNvPr id="5" name="Группа 4"/>
              <p:cNvGrpSpPr/>
              <p:nvPr/>
            </p:nvGrpSpPr>
            <p:grpSpPr>
              <a:xfrm>
                <a:off x="119593" y="1458120"/>
                <a:ext cx="8868204" cy="5499069"/>
                <a:chOff x="296214" y="1663001"/>
                <a:chExt cx="8590209" cy="5222383"/>
              </a:xfrm>
            </p:grpSpPr>
            <p:grpSp>
              <p:nvGrpSpPr>
                <p:cNvPr id="3" name="Группа 2"/>
                <p:cNvGrpSpPr/>
                <p:nvPr/>
              </p:nvGrpSpPr>
              <p:grpSpPr>
                <a:xfrm>
                  <a:off x="296214" y="1663001"/>
                  <a:ext cx="8590209" cy="5222383"/>
                  <a:chOff x="296214" y="1663001"/>
                  <a:chExt cx="8590209" cy="5222383"/>
                </a:xfrm>
              </p:grpSpPr>
              <p:pic>
                <p:nvPicPr>
                  <p:cNvPr id="1026" name="Picture 2" descr="D:\Бурматов\Молодежный Совет\Мероприятия\Презентации\Конференция ОНФ\ФОТО\Молодежка ОНФ_04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 t="-2977"/>
                  <a:stretch/>
                </p:blipFill>
                <p:spPr bwMode="auto">
                  <a:xfrm>
                    <a:off x="296214" y="1663001"/>
                    <a:ext cx="8590209" cy="522238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2" name="Прямоугольник 1"/>
                  <p:cNvSpPr/>
                  <p:nvPr/>
                </p:nvSpPr>
                <p:spPr>
                  <a:xfrm>
                    <a:off x="2771800" y="3573016"/>
                    <a:ext cx="2808312" cy="70117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6" name="Прямоугольник 5"/>
                <p:cNvSpPr/>
                <p:nvPr/>
              </p:nvSpPr>
              <p:spPr>
                <a:xfrm>
                  <a:off x="4716016" y="3381752"/>
                  <a:ext cx="1512168" cy="7011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29" name="Группа 28"/>
              <p:cNvGrpSpPr/>
              <p:nvPr/>
            </p:nvGrpSpPr>
            <p:grpSpPr>
              <a:xfrm>
                <a:off x="2767858" y="3500481"/>
                <a:ext cx="1086935" cy="1082445"/>
                <a:chOff x="2767858" y="3500481"/>
                <a:chExt cx="1086935" cy="1082445"/>
              </a:xfrm>
            </p:grpSpPr>
            <p:sp>
              <p:nvSpPr>
                <p:cNvPr id="7" name="Овал 6"/>
                <p:cNvSpPr/>
                <p:nvPr/>
              </p:nvSpPr>
              <p:spPr>
                <a:xfrm>
                  <a:off x="3159078" y="3879424"/>
                  <a:ext cx="138160" cy="130217"/>
                </a:xfrm>
                <a:prstGeom prst="ellipse">
                  <a:avLst/>
                </a:prstGeom>
                <a:solidFill>
                  <a:srgbClr val="06BA17"/>
                </a:solidFill>
                <a:ln>
                  <a:solidFill>
                    <a:srgbClr val="06BA1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2" name="Дуга 21"/>
                <p:cNvSpPr/>
                <p:nvPr/>
              </p:nvSpPr>
              <p:spPr>
                <a:xfrm>
                  <a:off x="3180432" y="3899943"/>
                  <a:ext cx="674361" cy="142978"/>
                </a:xfrm>
                <a:prstGeom prst="arc">
                  <a:avLst>
                    <a:gd name="adj1" fmla="val 11459374"/>
                    <a:gd name="adj2" fmla="val 20084784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4" name="Дуга 23"/>
                <p:cNvSpPr/>
                <p:nvPr/>
              </p:nvSpPr>
              <p:spPr>
                <a:xfrm rot="5400000">
                  <a:off x="2843251" y="4174257"/>
                  <a:ext cx="674361" cy="142978"/>
                </a:xfrm>
                <a:prstGeom prst="arc">
                  <a:avLst>
                    <a:gd name="adj1" fmla="val 11459374"/>
                    <a:gd name="adj2" fmla="val 16079916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5" name="Дуга 24"/>
                <p:cNvSpPr/>
                <p:nvPr/>
              </p:nvSpPr>
              <p:spPr>
                <a:xfrm rot="2284776">
                  <a:off x="3104164" y="4082698"/>
                  <a:ext cx="674361" cy="142978"/>
                </a:xfrm>
                <a:prstGeom prst="arc">
                  <a:avLst>
                    <a:gd name="adj1" fmla="val 11459374"/>
                    <a:gd name="adj2" fmla="val 21396903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3" name="Дуга 22"/>
                <p:cNvSpPr/>
                <p:nvPr/>
              </p:nvSpPr>
              <p:spPr>
                <a:xfrm rot="6904775" flipH="1" flipV="1">
                  <a:off x="2937529" y="4044259"/>
                  <a:ext cx="388621" cy="192098"/>
                </a:xfrm>
                <a:prstGeom prst="arc">
                  <a:avLst>
                    <a:gd name="adj1" fmla="val 13370124"/>
                    <a:gd name="adj2" fmla="val 21095284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7" name="Дуга 26"/>
                <p:cNvSpPr/>
                <p:nvPr/>
              </p:nvSpPr>
              <p:spPr>
                <a:xfrm rot="9425691" flipH="1" flipV="1">
                  <a:off x="2767858" y="3895926"/>
                  <a:ext cx="464581" cy="287132"/>
                </a:xfrm>
                <a:prstGeom prst="arc">
                  <a:avLst>
                    <a:gd name="adj1" fmla="val 13370124"/>
                    <a:gd name="adj2" fmla="val 21095284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6" name="Дуга 25"/>
                <p:cNvSpPr/>
                <p:nvPr/>
              </p:nvSpPr>
              <p:spPr>
                <a:xfrm rot="21176583">
                  <a:off x="2985864" y="3515320"/>
                  <a:ext cx="228734" cy="735563"/>
                </a:xfrm>
                <a:prstGeom prst="arc">
                  <a:avLst>
                    <a:gd name="adj1" fmla="val 16200000"/>
                    <a:gd name="adj2" fmla="val 931457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8" name="Дуга 27"/>
                <p:cNvSpPr/>
                <p:nvPr/>
              </p:nvSpPr>
              <p:spPr>
                <a:xfrm rot="1428198" flipH="1" flipV="1">
                  <a:off x="3255069" y="3692252"/>
                  <a:ext cx="173289" cy="381698"/>
                </a:xfrm>
                <a:prstGeom prst="arc">
                  <a:avLst>
                    <a:gd name="adj1" fmla="val 19541865"/>
                    <a:gd name="adj2" fmla="val 4768048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0" name="Овал 29"/>
                <p:cNvSpPr/>
                <p:nvPr/>
              </p:nvSpPr>
              <p:spPr>
                <a:xfrm>
                  <a:off x="3700481" y="4357012"/>
                  <a:ext cx="45719" cy="4571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1" name="Овал 30"/>
                <p:cNvSpPr/>
                <p:nvPr/>
              </p:nvSpPr>
              <p:spPr>
                <a:xfrm>
                  <a:off x="3677621" y="3885705"/>
                  <a:ext cx="45719" cy="4571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2" name="Овал 31"/>
                <p:cNvSpPr/>
                <p:nvPr/>
              </p:nvSpPr>
              <p:spPr>
                <a:xfrm>
                  <a:off x="3395625" y="3673516"/>
                  <a:ext cx="45719" cy="4571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3" name="Овал 32"/>
                <p:cNvSpPr/>
                <p:nvPr/>
              </p:nvSpPr>
              <p:spPr>
                <a:xfrm>
                  <a:off x="3224281" y="4270453"/>
                  <a:ext cx="45719" cy="4571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4" name="Овал 33"/>
                <p:cNvSpPr/>
                <p:nvPr/>
              </p:nvSpPr>
              <p:spPr>
                <a:xfrm>
                  <a:off x="2977288" y="4207655"/>
                  <a:ext cx="45719" cy="4571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5" name="Овал 34"/>
                <p:cNvSpPr/>
                <p:nvPr/>
              </p:nvSpPr>
              <p:spPr>
                <a:xfrm>
                  <a:off x="2781149" y="3989763"/>
                  <a:ext cx="45719" cy="4571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6" name="Овал 35"/>
                <p:cNvSpPr/>
                <p:nvPr/>
              </p:nvSpPr>
              <p:spPr>
                <a:xfrm>
                  <a:off x="2979040" y="3500481"/>
                  <a:ext cx="45719" cy="4571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72292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2283" y="205770"/>
            <a:ext cx="8871717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67B4"/>
                </a:solidFill>
                <a:latin typeface="Times New Roman" pitchFamily="18" charset="0"/>
                <a:cs typeface="Times New Roman" pitchFamily="18" charset="0"/>
              </a:rPr>
              <a:t>Волонтерские автопробеги ЗАТО Единая Команда»</a:t>
            </a:r>
          </a:p>
          <a:p>
            <a:endParaRPr lang="ru-RU" sz="700" b="1" dirty="0" smtClean="0">
              <a:solidFill>
                <a:srgbClr val="0067B4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67B4"/>
                </a:solidFill>
                <a:latin typeface="Times New Roman" pitchFamily="18" charset="0"/>
                <a:cs typeface="Times New Roman" pitchFamily="18" charset="0"/>
              </a:rPr>
              <a:t>2019 г. Саров – Городец; Саров – Владимир;</a:t>
            </a:r>
          </a:p>
          <a:p>
            <a:r>
              <a:rPr lang="ru-RU" sz="2400" b="1" dirty="0" smtClean="0">
                <a:solidFill>
                  <a:srgbClr val="0067B4"/>
                </a:solidFill>
                <a:latin typeface="Times New Roman" pitchFamily="18" charset="0"/>
                <a:cs typeface="Times New Roman" pitchFamily="18" charset="0"/>
              </a:rPr>
              <a:t>2020 г. Саров – Волгоград; Саров – Заречный </a:t>
            </a:r>
            <a:endParaRPr lang="ru-RU" sz="2400" b="1" dirty="0">
              <a:solidFill>
                <a:srgbClr val="0067B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272281" y="620688"/>
            <a:ext cx="8692207" cy="4824536"/>
            <a:chOff x="272281" y="836712"/>
            <a:chExt cx="8459595" cy="4608512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272281" y="836712"/>
              <a:ext cx="8459595" cy="4608512"/>
              <a:chOff x="1612007" y="1712430"/>
              <a:chExt cx="5880220" cy="3488371"/>
            </a:xfrm>
          </p:grpSpPr>
          <p:grpSp>
            <p:nvGrpSpPr>
              <p:cNvPr id="24" name="Группа 23"/>
              <p:cNvGrpSpPr/>
              <p:nvPr/>
            </p:nvGrpSpPr>
            <p:grpSpPr>
              <a:xfrm>
                <a:off x="1612007" y="1712430"/>
                <a:ext cx="5880220" cy="3488371"/>
                <a:chOff x="1612007" y="1712430"/>
                <a:chExt cx="5880220" cy="3488371"/>
              </a:xfrm>
            </p:grpSpPr>
            <p:pic>
              <p:nvPicPr>
                <p:cNvPr id="26" name="Picture 2" descr="D:\Бурматов\Молодежный Совет\Мероприятия\Презентации\Конференция ОНФ\ФОТО\Молодежка ОНФ_04.png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t="-4478" b="-1"/>
                <a:stretch/>
              </p:blipFill>
              <p:spPr bwMode="auto">
                <a:xfrm>
                  <a:off x="1612007" y="1712430"/>
                  <a:ext cx="5880220" cy="348837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7" name="Прямоугольник 26"/>
                <p:cNvSpPr/>
                <p:nvPr/>
              </p:nvSpPr>
              <p:spPr>
                <a:xfrm>
                  <a:off x="2780394" y="3673721"/>
                  <a:ext cx="2808312" cy="7011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25" name="Прямоугольник 24"/>
              <p:cNvSpPr/>
              <p:nvPr/>
            </p:nvSpPr>
            <p:spPr>
              <a:xfrm>
                <a:off x="4716016" y="3381752"/>
                <a:ext cx="1512168" cy="7011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8" name="Группа 7"/>
            <p:cNvGrpSpPr/>
            <p:nvPr/>
          </p:nvGrpSpPr>
          <p:grpSpPr>
            <a:xfrm>
              <a:off x="2069815" y="3333830"/>
              <a:ext cx="1514703" cy="1358074"/>
              <a:chOff x="2767858" y="3500481"/>
              <a:chExt cx="1086935" cy="1082445"/>
            </a:xfrm>
          </p:grpSpPr>
          <p:sp>
            <p:nvSpPr>
              <p:cNvPr id="9" name="Овал 8"/>
              <p:cNvSpPr/>
              <p:nvPr/>
            </p:nvSpPr>
            <p:spPr>
              <a:xfrm>
                <a:off x="3159078" y="3879424"/>
                <a:ext cx="138160" cy="130217"/>
              </a:xfrm>
              <a:prstGeom prst="ellipse">
                <a:avLst/>
              </a:prstGeom>
              <a:solidFill>
                <a:srgbClr val="06BA17"/>
              </a:solidFill>
              <a:ln>
                <a:solidFill>
                  <a:srgbClr val="06BA1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Дуга 9"/>
              <p:cNvSpPr/>
              <p:nvPr/>
            </p:nvSpPr>
            <p:spPr>
              <a:xfrm>
                <a:off x="3180432" y="3899943"/>
                <a:ext cx="674361" cy="142978"/>
              </a:xfrm>
              <a:prstGeom prst="arc">
                <a:avLst>
                  <a:gd name="adj1" fmla="val 11459374"/>
                  <a:gd name="adj2" fmla="val 20084784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Дуга 10"/>
              <p:cNvSpPr/>
              <p:nvPr/>
            </p:nvSpPr>
            <p:spPr>
              <a:xfrm rot="5400000">
                <a:off x="2843251" y="4174257"/>
                <a:ext cx="674361" cy="142978"/>
              </a:xfrm>
              <a:prstGeom prst="arc">
                <a:avLst>
                  <a:gd name="adj1" fmla="val 11459374"/>
                  <a:gd name="adj2" fmla="val 16079916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Дуга 11"/>
              <p:cNvSpPr/>
              <p:nvPr/>
            </p:nvSpPr>
            <p:spPr>
              <a:xfrm rot="2284776">
                <a:off x="3104164" y="4082698"/>
                <a:ext cx="674361" cy="142978"/>
              </a:xfrm>
              <a:prstGeom prst="arc">
                <a:avLst>
                  <a:gd name="adj1" fmla="val 11459374"/>
                  <a:gd name="adj2" fmla="val 21396903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Дуга 12"/>
              <p:cNvSpPr/>
              <p:nvPr/>
            </p:nvSpPr>
            <p:spPr>
              <a:xfrm rot="6904775" flipH="1" flipV="1">
                <a:off x="2937529" y="4044259"/>
                <a:ext cx="388621" cy="192098"/>
              </a:xfrm>
              <a:prstGeom prst="arc">
                <a:avLst>
                  <a:gd name="adj1" fmla="val 13370124"/>
                  <a:gd name="adj2" fmla="val 21095284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Дуга 13"/>
              <p:cNvSpPr/>
              <p:nvPr/>
            </p:nvSpPr>
            <p:spPr>
              <a:xfrm rot="9425691" flipH="1" flipV="1">
                <a:off x="2767858" y="3895926"/>
                <a:ext cx="464581" cy="287132"/>
              </a:xfrm>
              <a:prstGeom prst="arc">
                <a:avLst>
                  <a:gd name="adj1" fmla="val 13370124"/>
                  <a:gd name="adj2" fmla="val 21095284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Дуга 14"/>
              <p:cNvSpPr/>
              <p:nvPr/>
            </p:nvSpPr>
            <p:spPr>
              <a:xfrm rot="21176583">
                <a:off x="2985864" y="3515320"/>
                <a:ext cx="228734" cy="735563"/>
              </a:xfrm>
              <a:prstGeom prst="arc">
                <a:avLst>
                  <a:gd name="adj1" fmla="val 16200000"/>
                  <a:gd name="adj2" fmla="val 931457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Дуга 15"/>
              <p:cNvSpPr/>
              <p:nvPr/>
            </p:nvSpPr>
            <p:spPr>
              <a:xfrm rot="1428198" flipH="1" flipV="1">
                <a:off x="3255069" y="3692252"/>
                <a:ext cx="173289" cy="381698"/>
              </a:xfrm>
              <a:prstGeom prst="arc">
                <a:avLst>
                  <a:gd name="adj1" fmla="val 19541865"/>
                  <a:gd name="adj2" fmla="val 4768048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Овал 16"/>
              <p:cNvSpPr/>
              <p:nvPr/>
            </p:nvSpPr>
            <p:spPr>
              <a:xfrm>
                <a:off x="3700481" y="4357012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Овал 17"/>
              <p:cNvSpPr/>
              <p:nvPr/>
            </p:nvSpPr>
            <p:spPr>
              <a:xfrm>
                <a:off x="3677621" y="3885705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Овал 18"/>
              <p:cNvSpPr/>
              <p:nvPr/>
            </p:nvSpPr>
            <p:spPr>
              <a:xfrm>
                <a:off x="3395625" y="3673516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Овал 19"/>
              <p:cNvSpPr/>
              <p:nvPr/>
            </p:nvSpPr>
            <p:spPr>
              <a:xfrm>
                <a:off x="3224281" y="4270453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Овал 20"/>
              <p:cNvSpPr/>
              <p:nvPr/>
            </p:nvSpPr>
            <p:spPr>
              <a:xfrm>
                <a:off x="2977288" y="4207655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Овал 21"/>
              <p:cNvSpPr/>
              <p:nvPr/>
            </p:nvSpPr>
            <p:spPr>
              <a:xfrm>
                <a:off x="2781149" y="3989763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Овал 22"/>
              <p:cNvSpPr/>
              <p:nvPr/>
            </p:nvSpPr>
            <p:spPr>
              <a:xfrm>
                <a:off x="2979040" y="3500481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28" name="Picture 2" descr="D:\Бурматов\Молодежный Совет\Мероприятия\Презентации\Конференция ОНФ\ФОТО\Молодежка ОНФ_04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0960" y="5063865"/>
            <a:ext cx="9057455" cy="179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61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Группа 38"/>
          <p:cNvGrpSpPr/>
          <p:nvPr/>
        </p:nvGrpSpPr>
        <p:grpSpPr>
          <a:xfrm>
            <a:off x="179512" y="326798"/>
            <a:ext cx="8627516" cy="4657347"/>
            <a:chOff x="179512" y="326798"/>
            <a:chExt cx="8627516" cy="4657347"/>
          </a:xfrm>
        </p:grpSpPr>
        <p:sp>
          <p:nvSpPr>
            <p:cNvPr id="5" name="TextBox 4"/>
            <p:cNvSpPr txBox="1"/>
            <p:nvPr/>
          </p:nvSpPr>
          <p:spPr>
            <a:xfrm>
              <a:off x="179512" y="326798"/>
              <a:ext cx="12241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Ц</a:t>
              </a:r>
              <a:r>
                <a:rPr lang="ru-RU" sz="24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ели:</a:t>
              </a:r>
              <a:endPara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467544" y="764704"/>
              <a:ext cx="832284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lvl="0" indent="-285750">
                <a:buFont typeface="Wingdings" pitchFamily="2" charset="2"/>
                <a:buChar char="Ø"/>
              </a:pPr>
              <a:r>
                <a:rPr lang="ru-RU" b="1" dirty="0">
                  <a:solidFill>
                    <a:srgbClr val="0070C0"/>
                  </a:solidFill>
                  <a:latin typeface="Calibri" pitchFamily="34" charset="0"/>
                  <a:cs typeface="Calibri" pitchFamily="34" charset="0"/>
                </a:rPr>
                <a:t>Налаживание устойчивых горизонтальных связей между </a:t>
              </a:r>
              <a:r>
                <a:rPr lang="ru-RU" b="1" dirty="0" smtClean="0">
                  <a:solidFill>
                    <a:srgbClr val="0070C0"/>
                  </a:solidFill>
                  <a:latin typeface="Calibri" pitchFamily="34" charset="0"/>
                  <a:cs typeface="Calibri" pitchFamily="34" charset="0"/>
                </a:rPr>
                <a:t>территориями;</a:t>
              </a:r>
            </a:p>
            <a:p>
              <a:pPr marL="285750" lvl="0" indent="-285750">
                <a:buFont typeface="Wingdings" pitchFamily="2" charset="2"/>
                <a:buChar char="Ø"/>
              </a:pPr>
              <a:r>
                <a:rPr lang="ru-RU" b="1" dirty="0" smtClean="0">
                  <a:solidFill>
                    <a:srgbClr val="0070C0"/>
                  </a:solidFill>
                  <a:latin typeface="Calibri" pitchFamily="34" charset="0"/>
                  <a:cs typeface="Calibri" pitchFamily="34" charset="0"/>
                </a:rPr>
                <a:t>Воспитание </a:t>
              </a:r>
              <a:r>
                <a:rPr lang="ru-RU" b="1" dirty="0">
                  <a:solidFill>
                    <a:srgbClr val="0070C0"/>
                  </a:solidFill>
                  <a:latin typeface="Calibri" pitchFamily="34" charset="0"/>
                  <a:cs typeface="Calibri" pitchFamily="34" charset="0"/>
                </a:rPr>
                <a:t>духа волонтерства, взаимопомощи, </a:t>
              </a:r>
              <a:r>
                <a:rPr lang="ru-RU" b="1" dirty="0" smtClean="0">
                  <a:solidFill>
                    <a:srgbClr val="0070C0"/>
                  </a:solidFill>
                  <a:latin typeface="Calibri" pitchFamily="34" charset="0"/>
                  <a:cs typeface="Calibri" pitchFamily="34" charset="0"/>
                </a:rPr>
                <a:t>сотрудничества</a:t>
              </a:r>
              <a:endParaRPr lang="ru-RU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79512" y="1412776"/>
              <a:ext cx="16561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Задачи:</a:t>
              </a:r>
              <a:endPara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484188" y="1844824"/>
              <a:ext cx="8322840" cy="31393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lvl="0" indent="-285750">
                <a:buFont typeface="Wingdings" pitchFamily="2" charset="2"/>
                <a:buChar char="ü"/>
              </a:pPr>
              <a:r>
                <a:rPr lang="ru-RU" b="1" dirty="0">
                  <a:solidFill>
                    <a:srgbClr val="0070C0"/>
                  </a:solidFill>
                </a:rPr>
                <a:t>Выявить активные молодежные команды в городах по маршруту </a:t>
              </a:r>
              <a:r>
                <a:rPr lang="ru-RU" b="1" dirty="0" smtClean="0">
                  <a:solidFill>
                    <a:srgbClr val="0070C0"/>
                  </a:solidFill>
                </a:rPr>
                <a:t>следования;</a:t>
              </a:r>
            </a:p>
            <a:p>
              <a:pPr marL="285750" lvl="0" indent="-285750">
                <a:buFont typeface="Wingdings" pitchFamily="2" charset="2"/>
                <a:buChar char="ü"/>
              </a:pPr>
              <a:r>
                <a:rPr lang="ru-RU" b="1" dirty="0" smtClean="0">
                  <a:solidFill>
                    <a:srgbClr val="0070C0"/>
                  </a:solidFill>
                </a:rPr>
                <a:t>Объединить </a:t>
              </a:r>
              <a:r>
                <a:rPr lang="ru-RU" b="1" dirty="0">
                  <a:solidFill>
                    <a:srgbClr val="0070C0"/>
                  </a:solidFill>
                </a:rPr>
                <a:t>молодежь разных городов для решения единых задач независимо от </a:t>
              </a:r>
              <a:r>
                <a:rPr lang="ru-RU" b="1" dirty="0" smtClean="0">
                  <a:solidFill>
                    <a:srgbClr val="0070C0"/>
                  </a:solidFill>
                </a:rPr>
                <a:t>территории;</a:t>
              </a:r>
            </a:p>
            <a:p>
              <a:pPr marL="285750" lvl="0" indent="-285750">
                <a:buFont typeface="Wingdings" pitchFamily="2" charset="2"/>
                <a:buChar char="ü"/>
              </a:pPr>
              <a:r>
                <a:rPr lang="ru-RU" b="1" dirty="0" smtClean="0">
                  <a:solidFill>
                    <a:srgbClr val="0070C0"/>
                  </a:solidFill>
                </a:rPr>
                <a:t>Выбрать </a:t>
              </a:r>
              <a:r>
                <a:rPr lang="ru-RU" b="1" dirty="0">
                  <a:solidFill>
                    <a:srgbClr val="0070C0"/>
                  </a:solidFill>
                </a:rPr>
                <a:t>актуальное направление деятельности для каждой конкретной </a:t>
              </a:r>
              <a:r>
                <a:rPr lang="ru-RU" b="1" dirty="0" smtClean="0">
                  <a:solidFill>
                    <a:srgbClr val="0070C0"/>
                  </a:solidFill>
                </a:rPr>
                <a:t>территории;</a:t>
              </a:r>
            </a:p>
            <a:p>
              <a:pPr marL="285750" lvl="0" indent="-285750">
                <a:buFont typeface="Wingdings" pitchFamily="2" charset="2"/>
                <a:buChar char="ü"/>
              </a:pPr>
              <a:r>
                <a:rPr lang="ru-RU" b="1" dirty="0" smtClean="0">
                  <a:solidFill>
                    <a:srgbClr val="0070C0"/>
                  </a:solidFill>
                </a:rPr>
                <a:t>Привлечь </a:t>
              </a:r>
              <a:r>
                <a:rPr lang="ru-RU" b="1" dirty="0">
                  <a:solidFill>
                    <a:srgbClr val="0070C0"/>
                  </a:solidFill>
                </a:rPr>
                <a:t>внимание сообщества к конкретной акции на </a:t>
              </a:r>
              <a:r>
                <a:rPr lang="ru-RU" b="1" dirty="0" smtClean="0">
                  <a:solidFill>
                    <a:srgbClr val="0070C0"/>
                  </a:solidFill>
                </a:rPr>
                <a:t>территории;</a:t>
              </a:r>
            </a:p>
            <a:p>
              <a:pPr marL="285750" lvl="0" indent="-285750">
                <a:buFont typeface="Wingdings" pitchFamily="2" charset="2"/>
                <a:buChar char="ü"/>
              </a:pPr>
              <a:r>
                <a:rPr lang="ru-RU" b="1" dirty="0" smtClean="0">
                  <a:solidFill>
                    <a:srgbClr val="0070C0"/>
                  </a:solidFill>
                </a:rPr>
                <a:t>Собрать </a:t>
              </a:r>
              <a:r>
                <a:rPr lang="ru-RU" b="1" dirty="0">
                  <a:solidFill>
                    <a:srgbClr val="0070C0"/>
                  </a:solidFill>
                </a:rPr>
                <a:t>актив разных территорий для работы над конкретными волонтерскими проектами в формате здесь и </a:t>
              </a:r>
              <a:r>
                <a:rPr lang="ru-RU" b="1" dirty="0" smtClean="0">
                  <a:solidFill>
                    <a:srgbClr val="0070C0"/>
                  </a:solidFill>
                </a:rPr>
                <a:t>сейчас;</a:t>
              </a:r>
            </a:p>
            <a:p>
              <a:pPr marL="285750" lvl="0" indent="-285750">
                <a:buFont typeface="Wingdings" pitchFamily="2" charset="2"/>
                <a:buChar char="ü"/>
              </a:pPr>
              <a:r>
                <a:rPr lang="ru-RU" b="1" dirty="0" smtClean="0">
                  <a:solidFill>
                    <a:srgbClr val="0070C0"/>
                  </a:solidFill>
                </a:rPr>
                <a:t>Распространить </a:t>
              </a:r>
              <a:r>
                <a:rPr lang="ru-RU" b="1" dirty="0">
                  <a:solidFill>
                    <a:srgbClr val="0070C0"/>
                  </a:solidFill>
                </a:rPr>
                <a:t>информацию в молодежной среде с целью привлечения внимания и </a:t>
              </a:r>
              <a:r>
                <a:rPr lang="ru-RU" b="1" dirty="0" smtClean="0">
                  <a:solidFill>
                    <a:srgbClr val="0070C0"/>
                  </a:solidFill>
                </a:rPr>
                <a:t>вовлечения </a:t>
              </a:r>
              <a:r>
                <a:rPr lang="ru-RU" b="1" dirty="0">
                  <a:solidFill>
                    <a:srgbClr val="0070C0"/>
                  </a:solidFill>
                </a:rPr>
                <a:t>большего числа молодых активистов в </a:t>
              </a:r>
              <a:r>
                <a:rPr lang="ru-RU" b="1" dirty="0" smtClean="0">
                  <a:solidFill>
                    <a:srgbClr val="0070C0"/>
                  </a:solidFill>
                </a:rPr>
                <a:t>проект</a:t>
              </a:r>
              <a:endParaRPr lang="ru-RU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79512" y="4941168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7B4"/>
                </a:solidFill>
                <a:latin typeface="Times New Roman" pitchFamily="18" charset="0"/>
                <a:cs typeface="Times New Roman" pitchFamily="18" charset="0"/>
              </a:rPr>
              <a:t>Территория реализации:</a:t>
            </a:r>
            <a:endParaRPr lang="ru-RU" sz="2400" b="1" dirty="0">
              <a:solidFill>
                <a:srgbClr val="0067B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8" name="Группа 37"/>
          <p:cNvGrpSpPr/>
          <p:nvPr/>
        </p:nvGrpSpPr>
        <p:grpSpPr>
          <a:xfrm>
            <a:off x="134681" y="5325015"/>
            <a:ext cx="8973823" cy="1363509"/>
            <a:chOff x="134681" y="5325015"/>
            <a:chExt cx="8973823" cy="1363509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134681" y="5458231"/>
              <a:ext cx="708783" cy="1014850"/>
              <a:chOff x="367650" y="5458231"/>
              <a:chExt cx="708783" cy="1014850"/>
            </a:xfrm>
          </p:grpSpPr>
          <p:pic>
            <p:nvPicPr>
              <p:cNvPr id="10" name="Рисунок 9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94828" y="5458231"/>
                <a:ext cx="654428" cy="779081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367650" y="6165304"/>
                <a:ext cx="70878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b="1" dirty="0" smtClean="0">
                    <a:solidFill>
                      <a:srgbClr val="0067B4"/>
                    </a:solidFill>
                    <a:latin typeface="Times New Roman" pitchFamily="18" charset="0"/>
                    <a:cs typeface="Times New Roman" pitchFamily="18" charset="0"/>
                  </a:rPr>
                  <a:t>Саров</a:t>
                </a:r>
                <a:endParaRPr lang="ru-RU" sz="1400" b="1" dirty="0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5" name="Группа 14"/>
            <p:cNvGrpSpPr/>
            <p:nvPr/>
          </p:nvGrpSpPr>
          <p:grpSpPr>
            <a:xfrm>
              <a:off x="827584" y="5471498"/>
              <a:ext cx="864096" cy="1001583"/>
              <a:chOff x="955526" y="5471498"/>
              <a:chExt cx="864096" cy="1001583"/>
            </a:xfrm>
          </p:grpSpPr>
          <p:pic>
            <p:nvPicPr>
              <p:cNvPr id="13" name="Рисунок 12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01823" y="5471498"/>
                <a:ext cx="612651" cy="765814"/>
              </a:xfrm>
              <a:prstGeom prst="rect">
                <a:avLst/>
              </a:prstGeom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955526" y="6165304"/>
                <a:ext cx="86409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b="1" dirty="0" smtClean="0">
                    <a:solidFill>
                      <a:srgbClr val="0067B4"/>
                    </a:solidFill>
                    <a:latin typeface="Times New Roman" pitchFamily="18" charset="0"/>
                    <a:cs typeface="Times New Roman" pitchFamily="18" charset="0"/>
                  </a:rPr>
                  <a:t>Арзамас</a:t>
                </a:r>
                <a:endParaRPr lang="ru-RU" sz="1400" b="1" dirty="0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8" name="Группа 17"/>
            <p:cNvGrpSpPr/>
            <p:nvPr/>
          </p:nvGrpSpPr>
          <p:grpSpPr>
            <a:xfrm>
              <a:off x="1691680" y="5445224"/>
              <a:ext cx="864096" cy="1027857"/>
              <a:chOff x="1706738" y="5472929"/>
              <a:chExt cx="864096" cy="1027857"/>
            </a:xfrm>
          </p:grpSpPr>
          <p:pic>
            <p:nvPicPr>
              <p:cNvPr id="16" name="Рисунок 15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25745" y="5472929"/>
                <a:ext cx="626082" cy="786383"/>
              </a:xfrm>
              <a:prstGeom prst="rect">
                <a:avLst/>
              </a:prstGeom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1706738" y="6193009"/>
                <a:ext cx="86409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b="1" dirty="0" smtClean="0">
                    <a:solidFill>
                      <a:srgbClr val="0067B4"/>
                    </a:solidFill>
                    <a:latin typeface="Times New Roman" pitchFamily="18" charset="0"/>
                    <a:cs typeface="Times New Roman" pitchFamily="18" charset="0"/>
                  </a:rPr>
                  <a:t>Балахна</a:t>
                </a:r>
                <a:endParaRPr lang="ru-RU" sz="1400" b="1" dirty="0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1" name="Группа 20"/>
            <p:cNvGrpSpPr/>
            <p:nvPr/>
          </p:nvGrpSpPr>
          <p:grpSpPr>
            <a:xfrm>
              <a:off x="2555777" y="5445224"/>
              <a:ext cx="864095" cy="1027857"/>
              <a:chOff x="2915816" y="5464969"/>
              <a:chExt cx="864095" cy="1027857"/>
            </a:xfrm>
          </p:grpSpPr>
          <p:pic>
            <p:nvPicPr>
              <p:cNvPr id="19" name="Рисунок 18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059832" y="5464969"/>
                <a:ext cx="601619" cy="765814"/>
              </a:xfrm>
              <a:prstGeom prst="rect">
                <a:avLst/>
              </a:prstGeom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2915816" y="6185049"/>
                <a:ext cx="86409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b="1" dirty="0" smtClean="0">
                    <a:solidFill>
                      <a:srgbClr val="0067B4"/>
                    </a:solidFill>
                    <a:latin typeface="Times New Roman" pitchFamily="18" charset="0"/>
                    <a:cs typeface="Times New Roman" pitchFamily="18" charset="0"/>
                  </a:rPr>
                  <a:t>Городец</a:t>
                </a:r>
                <a:endParaRPr lang="ru-RU" sz="1400" b="1" dirty="0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6" name="Группа 25"/>
            <p:cNvGrpSpPr/>
            <p:nvPr/>
          </p:nvGrpSpPr>
          <p:grpSpPr>
            <a:xfrm>
              <a:off x="3347864" y="5445224"/>
              <a:ext cx="936104" cy="1243300"/>
              <a:chOff x="3730933" y="5464970"/>
              <a:chExt cx="936104" cy="1243300"/>
            </a:xfrm>
          </p:grpSpPr>
          <p:pic>
            <p:nvPicPr>
              <p:cNvPr id="22" name="Рисунок 21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885449" y="5464970"/>
                <a:ext cx="627072" cy="786382"/>
              </a:xfrm>
              <a:prstGeom prst="rect">
                <a:avLst/>
              </a:prstGeom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3730933" y="6185050"/>
                <a:ext cx="93610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b="1" dirty="0" smtClean="0">
                    <a:solidFill>
                      <a:srgbClr val="0067B4"/>
                    </a:solidFill>
                    <a:latin typeface="Times New Roman" pitchFamily="18" charset="0"/>
                    <a:cs typeface="Times New Roman" pitchFamily="18" charset="0"/>
                  </a:rPr>
                  <a:t>Большое Болдино</a:t>
                </a:r>
                <a:endParaRPr lang="ru-RU" sz="1400" b="1" dirty="0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33" name="Группа 32"/>
            <p:cNvGrpSpPr/>
            <p:nvPr/>
          </p:nvGrpSpPr>
          <p:grpSpPr>
            <a:xfrm>
              <a:off x="4131568" y="5373216"/>
              <a:ext cx="1088504" cy="1099865"/>
              <a:chOff x="4512521" y="5397041"/>
              <a:chExt cx="1088504" cy="1099865"/>
            </a:xfrm>
          </p:grpSpPr>
          <p:pic>
            <p:nvPicPr>
              <p:cNvPr id="24" name="Рисунок 23"/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62615" y="5397041"/>
                <a:ext cx="766977" cy="876413"/>
              </a:xfrm>
              <a:prstGeom prst="rect">
                <a:avLst/>
              </a:prstGeom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4512521" y="6189129"/>
                <a:ext cx="108850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b="1" dirty="0" smtClean="0">
                    <a:solidFill>
                      <a:srgbClr val="0067B4"/>
                    </a:solidFill>
                    <a:latin typeface="Times New Roman" pitchFamily="18" charset="0"/>
                    <a:cs typeface="Times New Roman" pitchFamily="18" charset="0"/>
                  </a:rPr>
                  <a:t>Темников</a:t>
                </a:r>
                <a:endParaRPr lang="ru-RU" sz="1400" b="1" dirty="0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34" name="Группа 33"/>
            <p:cNvGrpSpPr/>
            <p:nvPr/>
          </p:nvGrpSpPr>
          <p:grpSpPr>
            <a:xfrm>
              <a:off x="5004048" y="5445224"/>
              <a:ext cx="1088504" cy="1027857"/>
              <a:chOff x="5376003" y="5469049"/>
              <a:chExt cx="1088504" cy="1027857"/>
            </a:xfrm>
          </p:grpSpPr>
          <p:pic>
            <p:nvPicPr>
              <p:cNvPr id="27" name="Рисунок 26"/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601770" y="5469049"/>
                <a:ext cx="636970" cy="786383"/>
              </a:xfrm>
              <a:prstGeom prst="rect">
                <a:avLst/>
              </a:prstGeom>
            </p:spPr>
          </p:pic>
          <p:sp>
            <p:nvSpPr>
              <p:cNvPr id="28" name="TextBox 27"/>
              <p:cNvSpPr txBox="1"/>
              <p:nvPr/>
            </p:nvSpPr>
            <p:spPr>
              <a:xfrm>
                <a:off x="5376003" y="6189129"/>
                <a:ext cx="108850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b="1" dirty="0" smtClean="0">
                    <a:solidFill>
                      <a:srgbClr val="0067B4"/>
                    </a:solidFill>
                    <a:latin typeface="Times New Roman" pitchFamily="18" charset="0"/>
                    <a:cs typeface="Times New Roman" pitchFamily="18" charset="0"/>
                  </a:rPr>
                  <a:t>Рузаевка</a:t>
                </a:r>
                <a:endParaRPr lang="ru-RU" sz="1400" b="1" dirty="0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35" name="Группа 34"/>
            <p:cNvGrpSpPr/>
            <p:nvPr/>
          </p:nvGrpSpPr>
          <p:grpSpPr>
            <a:xfrm>
              <a:off x="5986915" y="5445224"/>
              <a:ext cx="817333" cy="1027857"/>
              <a:chOff x="6339547" y="5464969"/>
              <a:chExt cx="817333" cy="1027857"/>
            </a:xfrm>
          </p:grpSpPr>
          <p:pic>
            <p:nvPicPr>
              <p:cNvPr id="29" name="Рисунок 28"/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446376" y="5464969"/>
                <a:ext cx="624564" cy="765814"/>
              </a:xfrm>
              <a:prstGeom prst="rect">
                <a:avLst/>
              </a:prstGeom>
            </p:spPr>
          </p:pic>
          <p:sp>
            <p:nvSpPr>
              <p:cNvPr id="30" name="TextBox 29"/>
              <p:cNvSpPr txBox="1"/>
              <p:nvPr/>
            </p:nvSpPr>
            <p:spPr>
              <a:xfrm>
                <a:off x="6339547" y="6185049"/>
                <a:ext cx="81733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b="1" dirty="0" smtClean="0">
                    <a:solidFill>
                      <a:srgbClr val="0067B4"/>
                    </a:solidFill>
                    <a:latin typeface="Times New Roman" pitchFamily="18" charset="0"/>
                    <a:cs typeface="Times New Roman" pitchFamily="18" charset="0"/>
                  </a:rPr>
                  <a:t>Пенза</a:t>
                </a:r>
                <a:endParaRPr lang="ru-RU" sz="1400" b="1" dirty="0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36" name="Группа 35"/>
            <p:cNvGrpSpPr/>
            <p:nvPr/>
          </p:nvGrpSpPr>
          <p:grpSpPr>
            <a:xfrm>
              <a:off x="6724832" y="5445224"/>
              <a:ext cx="1087528" cy="1027857"/>
              <a:chOff x="7156880" y="5450930"/>
              <a:chExt cx="1087528" cy="1027857"/>
            </a:xfrm>
          </p:grpSpPr>
          <p:pic>
            <p:nvPicPr>
              <p:cNvPr id="31" name="Рисунок 30"/>
              <p:cNvPicPr>
                <a:picLocks noChangeAspect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380312" y="5450930"/>
                <a:ext cx="673971" cy="819694"/>
              </a:xfrm>
              <a:prstGeom prst="rect">
                <a:avLst/>
              </a:prstGeom>
            </p:spPr>
          </p:pic>
          <p:sp>
            <p:nvSpPr>
              <p:cNvPr id="32" name="TextBox 31"/>
              <p:cNvSpPr txBox="1"/>
              <p:nvPr/>
            </p:nvSpPr>
            <p:spPr>
              <a:xfrm>
                <a:off x="7156880" y="6171010"/>
                <a:ext cx="10875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b="1" dirty="0" smtClean="0">
                    <a:solidFill>
                      <a:srgbClr val="0067B4"/>
                    </a:solidFill>
                    <a:latin typeface="Times New Roman" pitchFamily="18" charset="0"/>
                    <a:cs typeface="Times New Roman" pitchFamily="18" charset="0"/>
                  </a:rPr>
                  <a:t>Заречный</a:t>
                </a:r>
                <a:endParaRPr lang="ru-RU" sz="1400" b="1" dirty="0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7812360" y="5325015"/>
              <a:ext cx="129614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с</a:t>
              </a:r>
              <a:r>
                <a:rPr lang="ru-RU" sz="1200" b="1" dirty="0" smtClean="0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ru-RU" sz="1200" b="1" dirty="0" err="1" smtClean="0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Глухово</a:t>
              </a:r>
              <a:r>
                <a:rPr lang="ru-RU" sz="1200" b="1" dirty="0" smtClean="0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;</a:t>
              </a:r>
            </a:p>
            <a:p>
              <a:r>
                <a:rPr lang="ru-RU" sz="1200" b="1" dirty="0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п</a:t>
              </a:r>
              <a:r>
                <a:rPr lang="ru-RU" sz="1200" b="1" dirty="0" smtClean="0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ос. Потьма;</a:t>
              </a:r>
            </a:p>
            <a:p>
              <a:r>
                <a:rPr lang="ru-RU" sz="1200" b="1" dirty="0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п</a:t>
              </a:r>
              <a:r>
                <a:rPr lang="ru-RU" sz="1200" b="1" dirty="0" smtClean="0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ос. </a:t>
              </a:r>
              <a:r>
                <a:rPr lang="ru-RU" sz="1200" b="1" dirty="0" err="1" smtClean="0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Шатовка</a:t>
              </a:r>
              <a:r>
                <a:rPr lang="ru-RU" sz="1200" b="1" dirty="0" smtClean="0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;</a:t>
              </a:r>
            </a:p>
            <a:p>
              <a:r>
                <a:rPr lang="ru-RU" sz="1200" b="1" dirty="0" smtClean="0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ДОЛ «Гайдар»;</a:t>
              </a:r>
            </a:p>
            <a:p>
              <a:r>
                <a:rPr lang="ru-RU" sz="1200" b="1" dirty="0" smtClean="0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ДОЛ «Лесная поляна».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908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996" y="645369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67B4"/>
                </a:solidFill>
                <a:latin typeface="Times New Roman" pitchFamily="18" charset="0"/>
                <a:cs typeface="Times New Roman" pitchFamily="18" charset="0"/>
              </a:rPr>
              <a:t>Суть практики:</a:t>
            </a:r>
            <a:endParaRPr lang="ru-RU" sz="2000" b="1" dirty="0">
              <a:solidFill>
                <a:srgbClr val="0067B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81188" y="260648"/>
            <a:ext cx="69392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70C0"/>
                </a:solidFill>
              </a:rPr>
              <a:t>Практика </a:t>
            </a:r>
            <a:r>
              <a:rPr lang="ru-RU" b="1" dirty="0">
                <a:solidFill>
                  <a:srgbClr val="0070C0"/>
                </a:solidFill>
              </a:rPr>
              <a:t>предусматривает привлечение активных граждан к выполнению социально-значимых мероприятий на добровольных началах, в качестве интереса предлагаются экскурсии в местах прохождения маршрута, компенсация питания, проживания, проезда, командные активности (веревочные курсы).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3996" y="5093315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67B4"/>
                </a:solidFill>
                <a:latin typeface="Times New Roman" pitchFamily="18" charset="0"/>
                <a:cs typeface="Times New Roman" pitchFamily="18" charset="0"/>
              </a:rPr>
              <a:t>Новизна практики:</a:t>
            </a:r>
            <a:endParaRPr lang="ru-RU" sz="2000" b="1" dirty="0">
              <a:solidFill>
                <a:srgbClr val="0067B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62188" y="4293096"/>
            <a:ext cx="69582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70C0"/>
                </a:solidFill>
              </a:rPr>
              <a:t>Непосредственное участие </a:t>
            </a:r>
            <a:r>
              <a:rPr lang="ru-RU" b="1" dirty="0">
                <a:solidFill>
                  <a:srgbClr val="0070C0"/>
                </a:solidFill>
              </a:rPr>
              <a:t>активных граждан разных территорий в общих мероприятиях </a:t>
            </a:r>
            <a:r>
              <a:rPr lang="ru-RU" b="1" dirty="0" smtClean="0">
                <a:solidFill>
                  <a:srgbClr val="0070C0"/>
                </a:solidFill>
              </a:rPr>
              <a:t>по маршруту следования – позволяет </a:t>
            </a:r>
            <a:r>
              <a:rPr lang="ru-RU" b="1" dirty="0">
                <a:solidFill>
                  <a:srgbClr val="0070C0"/>
                </a:solidFill>
              </a:rPr>
              <a:t>качественно обмениваться социальными практиками в режиме «здесь и </a:t>
            </a:r>
            <a:r>
              <a:rPr lang="ru-RU" b="1" dirty="0" smtClean="0">
                <a:solidFill>
                  <a:srgbClr val="0070C0"/>
                </a:solidFill>
              </a:rPr>
              <a:t>сейчас»;</a:t>
            </a:r>
          </a:p>
          <a:p>
            <a:pPr algn="just"/>
            <a:r>
              <a:rPr lang="ru-RU" b="1" dirty="0" smtClean="0">
                <a:solidFill>
                  <a:srgbClr val="0070C0"/>
                </a:solidFill>
              </a:rPr>
              <a:t>Легко организовать совместные крупные социальные акций;</a:t>
            </a:r>
          </a:p>
          <a:p>
            <a:pPr algn="just"/>
            <a:r>
              <a:rPr lang="ru-RU" b="1" dirty="0" smtClean="0">
                <a:solidFill>
                  <a:srgbClr val="0070C0"/>
                </a:solidFill>
              </a:rPr>
              <a:t>При участии </a:t>
            </a:r>
            <a:r>
              <a:rPr lang="ru-RU" b="1" dirty="0">
                <a:solidFill>
                  <a:srgbClr val="0070C0"/>
                </a:solidFill>
              </a:rPr>
              <a:t>в пробегах и организации акций в других, ранее незнакомых районах активисты </a:t>
            </a:r>
            <a:r>
              <a:rPr lang="ru-RU" b="1" dirty="0" smtClean="0">
                <a:solidFill>
                  <a:srgbClr val="0070C0"/>
                </a:solidFill>
              </a:rPr>
              <a:t>эмоционально </a:t>
            </a:r>
            <a:r>
              <a:rPr lang="ru-RU" b="1" dirty="0">
                <a:solidFill>
                  <a:srgbClr val="0070C0"/>
                </a:solidFill>
              </a:rPr>
              <a:t>полнее </a:t>
            </a:r>
            <a:r>
              <a:rPr lang="ru-RU" b="1" dirty="0" smtClean="0">
                <a:solidFill>
                  <a:srgbClr val="0070C0"/>
                </a:solidFill>
              </a:rPr>
              <a:t>раскрываться и проводят более яркие мероприятия.</a:t>
            </a:r>
            <a:endParaRPr lang="ru-RU" b="1" dirty="0">
              <a:solidFill>
                <a:srgbClr val="0070C0"/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45258" y="1767556"/>
            <a:ext cx="8835232" cy="2513088"/>
            <a:chOff x="145258" y="1767556"/>
            <a:chExt cx="8835232" cy="2513088"/>
          </a:xfrm>
        </p:grpSpPr>
        <p:pic>
          <p:nvPicPr>
            <p:cNvPr id="1030" name="Picture 6" descr="D:\Бурматов\Молодежный Совет\АНО ЦПОИ\Мероприятия\2018\Автопробег Саров_Заречный\Итоги\Фото\20180611-_DSC1531.jpg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310219" y="1767556"/>
              <a:ext cx="2479410" cy="12980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D:\Бурматов\Молодежный Совет\АНО ЦПОИ\Мероприятия\2018\Автопробег Саров_Заречный\Итоги\Фото\20180610-_DSC1173.jpg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251224" y="3048137"/>
              <a:ext cx="2298700" cy="1219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D:\Бурматов\Молодежный Совет\АНО ЦПОИ\Мероприятия\2018\Автопробег Саров_Городец\Фото_Атомные города\L8wwkTIVDOw.jpg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23528" y="1794064"/>
              <a:ext cx="2521394" cy="1245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1" name="Picture 7" descr="D:\Бурматов\Молодежный Совет\АНО ЦПОИ\Мероприятия\2018\Атомквест_Лесная поляна\bSqT6RaliSw.jpg"/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699310" y="3171133"/>
              <a:ext cx="1840098" cy="11095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C:\Documents and Settings\Root\Рабочий стол\GJca50ryViw.jpg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9244" y="1767556"/>
              <a:ext cx="2641228" cy="13804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3" name="Picture 9" descr="C:\Documents and Settings\Root\Рабочий стол\7K28kYe6vNw.jpg"/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45258" y="3261615"/>
              <a:ext cx="1989732" cy="9285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C:\Documents and Settings\Root\Рабочий стол\qt3A_aCTGug.jpg"/>
            <p:cNvPicPr>
              <a:picLocks noChangeAspect="1" noChangeArrowheads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660232" y="3212209"/>
              <a:ext cx="2320258" cy="10555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9126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Проведенные автопробеги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052736"/>
            <a:ext cx="8229600" cy="2808312"/>
          </a:xfrm>
        </p:spPr>
        <p:txBody>
          <a:bodyPr>
            <a:noAutofit/>
          </a:bodyPr>
          <a:lstStyle/>
          <a:p>
            <a:pPr algn="just">
              <a:spcBef>
                <a:spcPts val="500"/>
              </a:spcBef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Саров – ДОЛ «Гайдар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 (</a:t>
            </a:r>
            <a:r>
              <a:rPr lang="ru-RU" sz="1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респ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Мордовия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2017 г.;</a:t>
            </a:r>
          </a:p>
          <a:p>
            <a:pPr algn="just">
              <a:spcBef>
                <a:spcPts val="500"/>
              </a:spcBef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Саров – пос. Потьма (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респ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Мордовия) 2017 г.;</a:t>
            </a:r>
          </a:p>
          <a:p>
            <a:pPr algn="just">
              <a:spcBef>
                <a:spcPts val="500"/>
              </a:spcBef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Саров – Заречный (Пензенской области) 2018 г.;</a:t>
            </a:r>
          </a:p>
          <a:p>
            <a:pPr algn="just">
              <a:spcBef>
                <a:spcPts val="500"/>
              </a:spcBef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Саров – ДОЛ «Лесная поляна» (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респ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Мордовия) 2018 г.;</a:t>
            </a:r>
          </a:p>
          <a:p>
            <a:pPr algn="just">
              <a:spcBef>
                <a:spcPts val="500"/>
              </a:spcBef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Саров – Городец (Нижегородская обл.) 2018 г.;</a:t>
            </a:r>
          </a:p>
          <a:p>
            <a:pPr algn="just">
              <a:spcBef>
                <a:spcPts val="500"/>
              </a:spcBef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Саров – Большое Болдино (Нижегородская обл.) 2018 г.;</a:t>
            </a:r>
          </a:p>
          <a:p>
            <a:pPr algn="just">
              <a:spcBef>
                <a:spcPts val="500"/>
              </a:spcBef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Саров –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Глухово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(Нижегородская обл.) 2018 г.;</a:t>
            </a:r>
          </a:p>
          <a:p>
            <a:pPr algn="just">
              <a:spcBef>
                <a:spcPts val="500"/>
              </a:spcBef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Саров – ДОЛ «Гайдар» (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респ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Мордовия) 2019 г.;</a:t>
            </a:r>
          </a:p>
          <a:p>
            <a:pPr algn="just">
              <a:spcBef>
                <a:spcPts val="500"/>
              </a:spcBef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Саров – Заречный (Пензенской области) 2019 г.</a:t>
            </a:r>
            <a:endParaRPr lang="ru-RU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145374" y="548680"/>
            <a:ext cx="8950687" cy="6204885"/>
            <a:chOff x="145374" y="548680"/>
            <a:chExt cx="8950687" cy="6204885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47155" y="4962287"/>
              <a:ext cx="3050861" cy="1791278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44087" y="3925621"/>
              <a:ext cx="3691776" cy="2798397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77475" y="3645024"/>
              <a:ext cx="3177114" cy="1514785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9552" y="4050664"/>
              <a:ext cx="1627691" cy="1220768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374" y="5351385"/>
              <a:ext cx="2133805" cy="1198066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79805" y="548680"/>
              <a:ext cx="3269872" cy="1709019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66032" y="2102536"/>
              <a:ext cx="1830029" cy="1220019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71501" y="2434957"/>
              <a:ext cx="1989624" cy="14906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1554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6707088" cy="1143000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Проведенные мероприятия в рамках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волонтерских автопробегов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7067128" cy="4525963"/>
          </a:xfrm>
        </p:spPr>
        <p:txBody>
          <a:bodyPr>
            <a:normAutofit fontScale="85000" lnSpcReduction="10000"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Атом-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квесты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по профессиональной ориентации школьников в технические специальности,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квесты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по безопасности «Скажем ДА охране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Мониторинг (обновление) состояния памятников ВОВ;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Уборка мусора по маршруту следования;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Сбор адресной материальной помощи для многодетных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семей и детей сирот;</a:t>
            </a:r>
            <a:endParaRPr lang="ru-RU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Встречи с ветеранами ВОВ и тружениками тыла;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Мониторинг социальной инфраструктуры в туристических центрах Нижегородской области;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Организация палаток бизнес грамотности для населения;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Высадка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деревьев и благоустройство дворовых территорий;</a:t>
            </a:r>
            <a:endParaRPr lang="ru-RU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Мониторинг качества дорожного покрытия.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16024" y="476672"/>
            <a:ext cx="8898713" cy="6367842"/>
            <a:chOff x="216024" y="476672"/>
            <a:chExt cx="8898713" cy="6367842"/>
          </a:xfrm>
        </p:grpSpPr>
        <p:pic>
          <p:nvPicPr>
            <p:cNvPr id="3074" name="Picture 2" descr="D:\Бурматов\Молодежный Совет\АНО ЦПОИ\Мероприятия\2018\Презентации\Автопробег\Логотип_РПРАЭП.jp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8339" y="476672"/>
              <a:ext cx="1290240" cy="12241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5" name="Picture 3" descr="D:\Бурматов\Молодежный Совет\АНО ЦПОИ\Мероприятия\2018\Презентации\Автопробег\Логотип_МКП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6732" y="1844823"/>
              <a:ext cx="1177967" cy="11779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03351" y="5699483"/>
              <a:ext cx="1440160" cy="1065786"/>
            </a:xfrm>
            <a:prstGeom prst="rect">
              <a:avLst/>
            </a:prstGeom>
          </p:spPr>
        </p:pic>
        <p:pic>
          <p:nvPicPr>
            <p:cNvPr id="18" name="Picture 3" descr="D:\Бурматов\Молодежный Совет\Мероприятия\Презентации\Конференция ОНФ\ФОТО\ОНФ_05.jpg"/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743511" y="5424618"/>
              <a:ext cx="1281188" cy="14198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30003" y="4510534"/>
              <a:ext cx="1173959" cy="1095390"/>
            </a:xfrm>
            <a:prstGeom prst="rect">
              <a:avLst/>
            </a:prstGeom>
          </p:spPr>
        </p:pic>
        <p:pic>
          <p:nvPicPr>
            <p:cNvPr id="3076" name="Picture 4" descr="D:\Бурматов\Молодежный Совет\АНО ЦПОИ\Логотипы\Логотип_01.jpg"/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830003" y="3140968"/>
              <a:ext cx="1284734" cy="1283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7" name="Picture 5" descr="D:\Бурматов\Молодежный Совет\АНО ЦПОИ\МОЛОДЫЕ ЛИДЕРЫ САРОВА\Логотипы\ВНИИЭФ.jpg"/>
            <p:cNvPicPr>
              <a:picLocks noChangeAspect="1" noChangeArrowheads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16024" y="5829957"/>
              <a:ext cx="1403648" cy="935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 descr="D:\Бурматов\Молодежный Совет\АНО ЦПОИ\МОЛОДЫЕ ЛИДЕРЫ САРОВА\Логотипы\ЦПП.jpg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3156" y="5867273"/>
              <a:ext cx="2520280" cy="9252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9" name="Picture 7" descr="C:\Documents and Settings\Root\Рабочий стол\Новая папка\ЗАТО Единая семья.jpg"/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957" y="5867273"/>
              <a:ext cx="871219" cy="873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0" name="Picture 8" descr="C:\Documents and Settings\Root\Рабочий стол\Новая папка\СТАРТ.jpg"/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0657" y="5819390"/>
              <a:ext cx="975519" cy="8643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7821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6347048" cy="1143000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Результаты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96144"/>
            <a:ext cx="8507288" cy="5285184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ru-RU" sz="7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Проведены 9 автопробегов - исследовано </a:t>
            </a:r>
            <a:r>
              <a:rPr lang="ru-RU" sz="7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1240</a:t>
            </a:r>
            <a:r>
              <a:rPr lang="ru-RU" sz="7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км. дорог</a:t>
            </a:r>
            <a:r>
              <a:rPr lang="ru-RU" sz="7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7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Проведено 8 </a:t>
            </a:r>
            <a:r>
              <a:rPr lang="ru-RU" sz="7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квестов</a:t>
            </a:r>
            <a:r>
              <a:rPr lang="ru-RU" sz="7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по профессиональной ориентации школьников в технические специальности и безопасности труда – в </a:t>
            </a:r>
            <a:r>
              <a:rPr lang="ru-RU" sz="7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квестах</a:t>
            </a:r>
            <a:r>
              <a:rPr lang="ru-RU" sz="7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приняли участие </a:t>
            </a:r>
            <a:r>
              <a:rPr lang="ru-RU" sz="7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713 школьников</a:t>
            </a:r>
            <a:r>
              <a:rPr lang="ru-RU" sz="7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7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Проведены мониторинги памятников ВОВ – проверено </a:t>
            </a:r>
            <a:r>
              <a:rPr lang="ru-RU" sz="7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 памятников</a:t>
            </a:r>
            <a:r>
              <a:rPr lang="ru-RU" sz="7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благоустроен 1;</a:t>
            </a:r>
          </a:p>
          <a:p>
            <a:pPr>
              <a:buFont typeface="Wingdings" pitchFamily="2" charset="2"/>
              <a:buChar char="ü"/>
            </a:pPr>
            <a:r>
              <a:rPr lang="ru-RU" sz="7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Проведены уборки придорожных территорий – убрано </a:t>
            </a:r>
            <a:r>
              <a:rPr lang="ru-RU" sz="7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213 мешков </a:t>
            </a:r>
            <a:r>
              <a:rPr lang="ru-RU" sz="7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объемом 180 литров;</a:t>
            </a:r>
          </a:p>
          <a:p>
            <a:pPr>
              <a:buFont typeface="Wingdings" pitchFamily="2" charset="2"/>
              <a:buChar char="ü"/>
            </a:pPr>
            <a:r>
              <a:rPr lang="ru-RU" sz="7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Организованы палатки бизнес-грамотности – дана консультация </a:t>
            </a:r>
            <a:r>
              <a:rPr lang="ru-RU" sz="7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57 гражданам</a:t>
            </a:r>
            <a:r>
              <a:rPr lang="ru-RU" sz="7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7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Проведены встречи с ветеранами ВОВ и тружениками тыла – 2 встречи; Приняли участие – </a:t>
            </a:r>
            <a:r>
              <a:rPr lang="ru-RU" sz="7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 ветеранов</a:t>
            </a:r>
            <a:r>
              <a:rPr lang="ru-RU" sz="7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7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Высажены деревья в с. Большое Болдино – заложена аллея на </a:t>
            </a:r>
            <a:r>
              <a:rPr lang="ru-RU" sz="7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70 деревьев</a:t>
            </a:r>
            <a:r>
              <a:rPr lang="ru-RU" sz="7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7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Собрана материальная помощь (продукты, канцелярские товары, средства личной гигиены) – помощь распределена </a:t>
            </a:r>
            <a:r>
              <a:rPr lang="ru-RU" sz="7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52 малообеспеченным многодетным семьям, выдано </a:t>
            </a:r>
            <a:r>
              <a:rPr lang="ru-RU" sz="7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500 кг материальной </a:t>
            </a:r>
            <a:r>
              <a:rPr lang="ru-RU" sz="7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помощи</a:t>
            </a:r>
            <a:r>
              <a:rPr lang="ru-RU" sz="7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7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автопробегах приняло участие </a:t>
            </a:r>
            <a:r>
              <a:rPr lang="ru-RU" sz="7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124 активиста</a:t>
            </a:r>
            <a:r>
              <a:rPr lang="ru-RU" sz="7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7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Налажено взаимодействие с администрациями,  общественными объединениями и организациями в </a:t>
            </a:r>
            <a:r>
              <a:rPr lang="ru-RU" sz="7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 муниципальных образованиях</a:t>
            </a:r>
            <a:r>
              <a:rPr lang="ru-RU" sz="7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7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 районах и 3 регионах ПФО</a:t>
            </a:r>
            <a:r>
              <a:rPr lang="ru-RU" sz="7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955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836712"/>
            <a:ext cx="8229600" cy="5040560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Региональный штаб ОНФ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Нижегородской, Пензенской областях и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республике Мордовия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Министерство внутренней региональной и муниципальной политики Нижегородской области;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Первичная профсоюзная организация РП РАЭП в ФГУП«РФЯЦ-ВНИИЭФ»;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Общественный молодежный совет при Главе города Сарова;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НП «Информационный альянс Атомные города»;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АНО «Зато единая семья»;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АНО «Центр поддержки общественных инициатив»;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НРО ВОД «Волонтеры Победы»;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МБУ «Центр поддержки предпринимательства»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г.Сарова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Совет молодых работников ПО «Старт»;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ФГУП «РФЯЦ-ВНИИЭФ»;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Медиа-холдинг РФЯЦ-ВНИИЭФ. </a:t>
            </a:r>
          </a:p>
          <a:p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23528" y="193204"/>
            <a:ext cx="5904656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Партнерские организации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75804" y="476672"/>
            <a:ext cx="8838933" cy="6244922"/>
            <a:chOff x="275804" y="476672"/>
            <a:chExt cx="8838933" cy="6244922"/>
          </a:xfrm>
        </p:grpSpPr>
        <p:pic>
          <p:nvPicPr>
            <p:cNvPr id="6" name="Picture 2" descr="D:\Бурматов\Молодежный Совет\АНО ЦПОИ\Мероприятия\2018\Презентации\Автопробег\Логотип_РПРАЭП.jp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8339" y="476672"/>
              <a:ext cx="1290240" cy="12241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D:\Бурматов\Молодежный Совет\АНО ЦПОИ\Мероприятия\2018\Презентации\Автопробег\Логотип_МКП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6732" y="1844823"/>
              <a:ext cx="1177967" cy="11779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5804" y="5655807"/>
              <a:ext cx="1596008" cy="1065787"/>
            </a:xfrm>
            <a:prstGeom prst="rect">
              <a:avLst/>
            </a:prstGeom>
          </p:spPr>
        </p:pic>
        <p:pic>
          <p:nvPicPr>
            <p:cNvPr id="11" name="Picture 4" descr="D:\Бурматов\Молодежный Совет\АНО ЦПОИ\Логотипы\Логотип_01.jpg"/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830003" y="3140968"/>
              <a:ext cx="1284734" cy="1283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5" descr="D:\Бурматов\Молодежный Совет\АНО ЦПОИ\МОЛОДЫЕ ЛИДЕРЫ САРОВА\Логотипы\ВНИИЭФ.jpg"/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907704" y="5746569"/>
              <a:ext cx="1319808" cy="935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7" descr="C:\Documents and Settings\Root\Рабочий стол\Новая папка\ЗАТО Единая семья.jpg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1337" y="5831572"/>
              <a:ext cx="871219" cy="873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8" descr="C:\Documents and Settings\Root\Рабочий стол\Новая папка\СТАРТ.jpg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3966" y="5739878"/>
              <a:ext cx="975519" cy="8643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D:\Бурматов\Молодежный Совет\АНО ЦПОИ\МОЛОДЫЕ ЛИДЕРЫ САРОВА\Логотипы\ЦПП.jpg"/>
            <p:cNvPicPr>
              <a:picLocks noChangeAspect="1" noChangeArrowheads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234450" y="5756628"/>
              <a:ext cx="2408188" cy="9252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D:\Бурматов\Молодежный Совет\Мероприятия\Презентации\Конференция ОНФ\ФОТО\ОНФ_05.jpg"/>
            <p:cNvPicPr>
              <a:picLocks noChangeAspect="1" noChangeArrowheads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808339" y="5285073"/>
              <a:ext cx="1157230" cy="14198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30003" y="4510534"/>
              <a:ext cx="1173959" cy="10953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8864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263922" y="934849"/>
            <a:ext cx="8646552" cy="2062103"/>
            <a:chOff x="263922" y="353684"/>
            <a:chExt cx="8646552" cy="2062103"/>
          </a:xfrm>
        </p:grpSpPr>
        <p:pic>
          <p:nvPicPr>
            <p:cNvPr id="2050" name="Picture 2" descr="D:\Бурматов\Документы\Бурматов_Форум.jpg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63922" y="508973"/>
              <a:ext cx="1366217" cy="1751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>
              <a:off x="1781682" y="353684"/>
              <a:ext cx="7128792" cy="2062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2000" b="1" dirty="0" smtClean="0">
                  <a:solidFill>
                    <a:srgbClr val="0070C0"/>
                  </a:solidFill>
                </a:rPr>
                <a:t>Бурматов Филипп Константинович</a:t>
              </a:r>
            </a:p>
            <a:p>
              <a:pPr algn="just"/>
              <a:r>
                <a:rPr lang="ru-RU" b="1" dirty="0" smtClean="0">
                  <a:solidFill>
                    <a:srgbClr val="0070C0"/>
                  </a:solidFill>
                </a:rPr>
                <a:t>Лидер </a:t>
              </a:r>
              <a:r>
                <a:rPr lang="ru-RU" b="1" dirty="0">
                  <a:solidFill>
                    <a:srgbClr val="0070C0"/>
                  </a:solidFill>
                </a:rPr>
                <a:t>практики, координатор автопробегов. 13.06.1986 г.р., имеет 2 высших образования, сотрудник ФГУП «РФЯЦ-ВНИИЭФ» с 2010 г., член Регионального Штаба ОНФ в Нижегородской области с 2015 г., директор АНО «Центр поддержки общественных инициатив» с </a:t>
              </a:r>
              <a:r>
                <a:rPr lang="ru-RU" b="1" dirty="0" smtClean="0">
                  <a:solidFill>
                    <a:srgbClr val="0070C0"/>
                  </a:solidFill>
                </a:rPr>
                <a:t>2018г</a:t>
              </a:r>
              <a:r>
                <a:rPr lang="ru-RU" b="1" dirty="0">
                  <a:solidFill>
                    <a:srgbClr val="0070C0"/>
                  </a:solidFill>
                </a:rPr>
                <a:t>. Имеет </a:t>
              </a:r>
              <a:r>
                <a:rPr lang="ru-RU" b="1" dirty="0" smtClean="0">
                  <a:solidFill>
                    <a:srgbClr val="0070C0"/>
                  </a:solidFill>
                </a:rPr>
                <a:t>Благодарственные письма </a:t>
              </a:r>
              <a:r>
                <a:rPr lang="ru-RU" b="1" dirty="0">
                  <a:solidFill>
                    <a:srgbClr val="0070C0"/>
                  </a:solidFill>
                </a:rPr>
                <a:t>от Губернатора Нижегородской области, Руководителя </a:t>
              </a:r>
              <a:r>
                <a:rPr lang="ru-RU" b="1" dirty="0" smtClean="0">
                  <a:solidFill>
                    <a:srgbClr val="0070C0"/>
                  </a:solidFill>
                </a:rPr>
                <a:t>ЦИК ОНФ</a:t>
              </a:r>
              <a:r>
                <a:rPr lang="ru-RU" b="1" dirty="0">
                  <a:solidFill>
                    <a:srgbClr val="0070C0"/>
                  </a:solidFill>
                </a:rPr>
                <a:t>.</a:t>
              </a: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257915" y="3023081"/>
            <a:ext cx="8634565" cy="2062103"/>
            <a:chOff x="257915" y="2703991"/>
            <a:chExt cx="8634565" cy="2062103"/>
          </a:xfrm>
        </p:grpSpPr>
        <p:pic>
          <p:nvPicPr>
            <p:cNvPr id="2051" name="Picture 3" descr="C:\Documents and Settings\Root\Рабочий стол\Новая папка\Красногорский Е.И.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915" y="2904648"/>
              <a:ext cx="1366217" cy="15523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1763688" y="2703991"/>
              <a:ext cx="7128792" cy="2062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2000" b="1" dirty="0">
                  <a:solidFill>
                    <a:srgbClr val="0070C0"/>
                  </a:solidFill>
                </a:rPr>
                <a:t>Красногорский Евгений </a:t>
              </a:r>
              <a:r>
                <a:rPr lang="ru-RU" sz="2000" b="1" dirty="0" smtClean="0">
                  <a:solidFill>
                    <a:srgbClr val="0070C0"/>
                  </a:solidFill>
                </a:rPr>
                <a:t>Игоревич</a:t>
              </a:r>
            </a:p>
            <a:p>
              <a:pPr algn="just"/>
              <a:r>
                <a:rPr lang="ru-RU" b="1" dirty="0" smtClean="0">
                  <a:solidFill>
                    <a:srgbClr val="0070C0"/>
                  </a:solidFill>
                </a:rPr>
                <a:t>Взаимодействие </a:t>
              </a:r>
              <a:r>
                <a:rPr lang="ru-RU" b="1" dirty="0">
                  <a:solidFill>
                    <a:srgbClr val="0070C0"/>
                  </a:solidFill>
                </a:rPr>
                <a:t>с ОМСУ. 30.03.1977 г.р., имеет высшее образование, сотрудник ФГУП «РФЯЦ-ВНИИЭФ», член </a:t>
              </a:r>
              <a:r>
                <a:rPr lang="ru-RU" b="1" dirty="0" smtClean="0">
                  <a:solidFill>
                    <a:srgbClr val="0070C0"/>
                  </a:solidFill>
                </a:rPr>
                <a:t>МП ВПП </a:t>
              </a:r>
              <a:r>
                <a:rPr lang="ru-RU" b="1" dirty="0">
                  <a:solidFill>
                    <a:srgbClr val="0070C0"/>
                  </a:solidFill>
                </a:rPr>
                <a:t>«Единая Россия» в г. Сарове, Президент </a:t>
              </a:r>
              <a:r>
                <a:rPr lang="ru-RU" b="1" dirty="0" smtClean="0">
                  <a:solidFill>
                    <a:srgbClr val="0070C0"/>
                  </a:solidFill>
                </a:rPr>
                <a:t>федерации </a:t>
              </a:r>
              <a:r>
                <a:rPr lang="ru-RU" b="1" dirty="0" err="1" smtClean="0">
                  <a:solidFill>
                    <a:srgbClr val="0070C0"/>
                  </a:solidFill>
                </a:rPr>
                <a:t>страйкбола</a:t>
              </a:r>
              <a:r>
                <a:rPr lang="ru-RU" b="1" dirty="0" smtClean="0">
                  <a:solidFill>
                    <a:srgbClr val="0070C0"/>
                  </a:solidFill>
                </a:rPr>
                <a:t> нижегородской области </a:t>
              </a:r>
              <a:r>
                <a:rPr lang="ru-RU" b="1" dirty="0">
                  <a:solidFill>
                    <a:srgbClr val="0070C0"/>
                  </a:solidFill>
                </a:rPr>
                <a:t>с 2019 г. Имеет благодарственные письма от Главы города Сарова, директора ФГУП «РФЯЦ-ВНИИЭФ</a:t>
              </a:r>
              <a:r>
                <a:rPr lang="ru-RU" b="1" dirty="0" smtClean="0">
                  <a:solidFill>
                    <a:srgbClr val="0070C0"/>
                  </a:solidFill>
                </a:rPr>
                <a:t>», </a:t>
              </a:r>
              <a:r>
                <a:rPr lang="ru-RU" b="1" dirty="0">
                  <a:solidFill>
                    <a:srgbClr val="0070C0"/>
                  </a:solidFill>
                </a:rPr>
                <a:t>благодарности от Губернатора Нижегородской области и Генерального директора ГК «Росатом».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300761" y="5089246"/>
            <a:ext cx="8591719" cy="1580114"/>
            <a:chOff x="300761" y="4869160"/>
            <a:chExt cx="8591719" cy="1580114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1763688" y="4869160"/>
              <a:ext cx="7128792" cy="15081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2000" b="1" dirty="0" err="1">
                  <a:solidFill>
                    <a:srgbClr val="0070C0"/>
                  </a:solidFill>
                </a:rPr>
                <a:t>Чижикова</a:t>
              </a:r>
              <a:r>
                <a:rPr lang="ru-RU" sz="2000" b="1" dirty="0">
                  <a:solidFill>
                    <a:srgbClr val="0070C0"/>
                  </a:solidFill>
                </a:rPr>
                <a:t> Светлана </a:t>
              </a:r>
              <a:r>
                <a:rPr lang="ru-RU" sz="2000" b="1" dirty="0" smtClean="0">
                  <a:solidFill>
                    <a:srgbClr val="0070C0"/>
                  </a:solidFill>
                </a:rPr>
                <a:t>Михайловна</a:t>
              </a:r>
            </a:p>
            <a:p>
              <a:pPr algn="just"/>
              <a:r>
                <a:rPr lang="ru-RU" b="1" dirty="0">
                  <a:solidFill>
                    <a:srgbClr val="0070C0"/>
                  </a:solidFill>
                </a:rPr>
                <a:t>В</a:t>
              </a:r>
              <a:r>
                <a:rPr lang="ru-RU" b="1" dirty="0" smtClean="0">
                  <a:solidFill>
                    <a:srgbClr val="0070C0"/>
                  </a:solidFill>
                </a:rPr>
                <a:t>заимодействие </a:t>
              </a:r>
              <a:r>
                <a:rPr lang="ru-RU" b="1" dirty="0">
                  <a:solidFill>
                    <a:srgbClr val="0070C0"/>
                  </a:solidFill>
                </a:rPr>
                <a:t>с общественными организациями. 12.07.1981 г.р., имеет высшее образование, сотрудник ППО РП РАЭП в РФЯЦ-ВНИИЭФ, председатель Молодежной комиссии профкома РФЯЦ-ВНИИЭФ. Имеет </a:t>
              </a:r>
              <a:r>
                <a:rPr lang="ru-RU" b="1" dirty="0" smtClean="0">
                  <a:solidFill>
                    <a:srgbClr val="0070C0"/>
                  </a:solidFill>
                </a:rPr>
                <a:t>благодарственные письма </a:t>
              </a:r>
              <a:r>
                <a:rPr lang="ru-RU" b="1" dirty="0">
                  <a:solidFill>
                    <a:srgbClr val="0070C0"/>
                  </a:solidFill>
                </a:rPr>
                <a:t>от председателя РП РАЭП.</a:t>
              </a:r>
            </a:p>
          </p:txBody>
        </p:sp>
        <p:pic>
          <p:nvPicPr>
            <p:cNvPr id="2052" name="Picture 4" descr="C:\Documents and Settings\Root\Рабочий стол\Новая папка\Чижикова С.М..jpg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00761" y="4941168"/>
              <a:ext cx="1292538" cy="1508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Заголовок 1"/>
          <p:cNvSpPr txBox="1">
            <a:spLocks/>
          </p:cNvSpPr>
          <p:nvPr/>
        </p:nvSpPr>
        <p:spPr>
          <a:xfrm>
            <a:off x="395536" y="265212"/>
            <a:ext cx="5904656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Команда практики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23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86759" y="481236"/>
            <a:ext cx="82296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Волонтерские автопробеги в местах и лицах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04" y="3429000"/>
            <a:ext cx="2210420" cy="14180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5235" y="1395578"/>
            <a:ext cx="2900907" cy="17685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5301" y="3429000"/>
            <a:ext cx="1890675" cy="141800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04" y="1406044"/>
            <a:ext cx="2703198" cy="175809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54287" y="3408757"/>
            <a:ext cx="1782209" cy="14584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816" y="1395578"/>
            <a:ext cx="3144099" cy="176855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408757"/>
            <a:ext cx="2556887" cy="143824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4448" y="5100405"/>
            <a:ext cx="2399840" cy="127015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859" y="5100405"/>
            <a:ext cx="1912890" cy="127015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17925" y="5100405"/>
            <a:ext cx="2112798" cy="127015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34255" y="5100405"/>
            <a:ext cx="1602241" cy="127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78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853</Words>
  <Application>Microsoft Office PowerPoint</Application>
  <PresentationFormat>Экран (4:3)</PresentationFormat>
  <Paragraphs>90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Проведенные автопробеги</vt:lpstr>
      <vt:lpstr>Проведенные мероприятия в рамках волонтерских автопробегов</vt:lpstr>
      <vt:lpstr>Результаты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K127_2</cp:lastModifiedBy>
  <cp:revision>38</cp:revision>
  <dcterms:modified xsi:type="dcterms:W3CDTF">2019-07-14T14:18:54Z</dcterms:modified>
</cp:coreProperties>
</file>