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4" r:id="rId8"/>
    <p:sldId id="266" r:id="rId9"/>
    <p:sldId id="267" r:id="rId10"/>
  </p:sldIdLst>
  <p:sldSz cx="17067213" cy="9601200"/>
  <p:notesSz cx="6858000" cy="9144000"/>
  <p:defaultTextStyle>
    <a:defPPr>
      <a:defRPr lang="ru-RU"/>
    </a:defPPr>
    <a:lvl1pPr marL="0" algn="l" defTabSz="1279886" rtl="0" eaLnBrk="1" latinLnBrk="0" hangingPunct="1">
      <a:defRPr sz="2519" kern="1200">
        <a:solidFill>
          <a:schemeClr val="tx1"/>
        </a:solidFill>
        <a:latin typeface="+mn-lt"/>
        <a:ea typeface="+mn-ea"/>
        <a:cs typeface="+mn-cs"/>
      </a:defRPr>
    </a:lvl1pPr>
    <a:lvl2pPr marL="639943" algn="l" defTabSz="1279886" rtl="0" eaLnBrk="1" latinLnBrk="0" hangingPunct="1">
      <a:defRPr sz="2519" kern="1200">
        <a:solidFill>
          <a:schemeClr val="tx1"/>
        </a:solidFill>
        <a:latin typeface="+mn-lt"/>
        <a:ea typeface="+mn-ea"/>
        <a:cs typeface="+mn-cs"/>
      </a:defRPr>
    </a:lvl2pPr>
    <a:lvl3pPr marL="1279886" algn="l" defTabSz="1279886" rtl="0" eaLnBrk="1" latinLnBrk="0" hangingPunct="1">
      <a:defRPr sz="2519" kern="1200">
        <a:solidFill>
          <a:schemeClr val="tx1"/>
        </a:solidFill>
        <a:latin typeface="+mn-lt"/>
        <a:ea typeface="+mn-ea"/>
        <a:cs typeface="+mn-cs"/>
      </a:defRPr>
    </a:lvl3pPr>
    <a:lvl4pPr marL="1919829" algn="l" defTabSz="1279886" rtl="0" eaLnBrk="1" latinLnBrk="0" hangingPunct="1">
      <a:defRPr sz="2519" kern="1200">
        <a:solidFill>
          <a:schemeClr val="tx1"/>
        </a:solidFill>
        <a:latin typeface="+mn-lt"/>
        <a:ea typeface="+mn-ea"/>
        <a:cs typeface="+mn-cs"/>
      </a:defRPr>
    </a:lvl4pPr>
    <a:lvl5pPr marL="2559771" algn="l" defTabSz="1279886" rtl="0" eaLnBrk="1" latinLnBrk="0" hangingPunct="1">
      <a:defRPr sz="2519" kern="1200">
        <a:solidFill>
          <a:schemeClr val="tx1"/>
        </a:solidFill>
        <a:latin typeface="+mn-lt"/>
        <a:ea typeface="+mn-ea"/>
        <a:cs typeface="+mn-cs"/>
      </a:defRPr>
    </a:lvl5pPr>
    <a:lvl6pPr marL="3199714" algn="l" defTabSz="1279886" rtl="0" eaLnBrk="1" latinLnBrk="0" hangingPunct="1">
      <a:defRPr sz="2519" kern="1200">
        <a:solidFill>
          <a:schemeClr val="tx1"/>
        </a:solidFill>
        <a:latin typeface="+mn-lt"/>
        <a:ea typeface="+mn-ea"/>
        <a:cs typeface="+mn-cs"/>
      </a:defRPr>
    </a:lvl6pPr>
    <a:lvl7pPr marL="3839657" algn="l" defTabSz="1279886" rtl="0" eaLnBrk="1" latinLnBrk="0" hangingPunct="1">
      <a:defRPr sz="2519" kern="1200">
        <a:solidFill>
          <a:schemeClr val="tx1"/>
        </a:solidFill>
        <a:latin typeface="+mn-lt"/>
        <a:ea typeface="+mn-ea"/>
        <a:cs typeface="+mn-cs"/>
      </a:defRPr>
    </a:lvl7pPr>
    <a:lvl8pPr marL="4479600" algn="l" defTabSz="1279886" rtl="0" eaLnBrk="1" latinLnBrk="0" hangingPunct="1">
      <a:defRPr sz="2519" kern="1200">
        <a:solidFill>
          <a:schemeClr val="tx1"/>
        </a:solidFill>
        <a:latin typeface="+mn-lt"/>
        <a:ea typeface="+mn-ea"/>
        <a:cs typeface="+mn-cs"/>
      </a:defRPr>
    </a:lvl8pPr>
    <a:lvl9pPr marL="5119543" algn="l" defTabSz="1279886" rtl="0" eaLnBrk="1" latinLnBrk="0" hangingPunct="1">
      <a:defRPr sz="25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093" y="245"/>
      </p:cViewPr>
      <p:guideLst>
        <p:guide orient="horz" pos="3024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1853"/>
            <a:ext cx="17067213" cy="9613054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9698" y="3366348"/>
            <a:ext cx="10872699" cy="2304823"/>
          </a:xfrm>
        </p:spPr>
        <p:txBody>
          <a:bodyPr anchor="b">
            <a:noAutofit/>
          </a:bodyPr>
          <a:lstStyle>
            <a:lvl1pPr algn="r">
              <a:defRPr sz="7559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9698" y="5671167"/>
            <a:ext cx="10872699" cy="153565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81" y="853440"/>
            <a:ext cx="12034216" cy="47650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181" y="6258560"/>
            <a:ext cx="12034216" cy="2199347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3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06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103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13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171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206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27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3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746" y="853440"/>
            <a:ext cx="11330734" cy="42316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12417" y="5085080"/>
            <a:ext cx="10113393" cy="533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34" indent="0">
              <a:buFontTx/>
              <a:buNone/>
              <a:defRPr/>
            </a:lvl2pPr>
            <a:lvl3pPr marL="1280069" indent="0">
              <a:buFontTx/>
              <a:buNone/>
              <a:defRPr/>
            </a:lvl3pPr>
            <a:lvl4pPr marL="1920103" indent="0">
              <a:buFontTx/>
              <a:buNone/>
              <a:defRPr/>
            </a:lvl4pPr>
            <a:lvl5pPr marL="256013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181" y="6258560"/>
            <a:ext cx="12034216" cy="2199347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3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06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103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13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171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206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27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58547" y="1106529"/>
            <a:ext cx="853361" cy="818686"/>
          </a:xfrm>
          <a:prstGeom prst="rect">
            <a:avLst/>
          </a:prstGeom>
        </p:spPr>
        <p:txBody>
          <a:bodyPr vert="horz" lIns="128004" tIns="64002" rIns="128004" bIns="64002" rtlCol="0" anchor="ctr">
            <a:noAutofit/>
          </a:bodyPr>
          <a:lstStyle/>
          <a:p>
            <a:pPr lvl="0"/>
            <a:r>
              <a:rPr lang="en-US" sz="111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449058" y="4041179"/>
            <a:ext cx="853361" cy="818686"/>
          </a:xfrm>
          <a:prstGeom prst="rect">
            <a:avLst/>
          </a:prstGeom>
        </p:spPr>
        <p:txBody>
          <a:bodyPr vert="horz" lIns="128004" tIns="64002" rIns="128004" bIns="64002" rtlCol="0" anchor="ctr">
            <a:noAutofit/>
          </a:bodyPr>
          <a:lstStyle/>
          <a:p>
            <a:pPr lvl="0"/>
            <a:r>
              <a:rPr lang="en-US" sz="111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3526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06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81" y="2704783"/>
            <a:ext cx="12034216" cy="3633644"/>
          </a:xfrm>
        </p:spPr>
        <p:txBody>
          <a:bodyPr anchor="b">
            <a:normAutofit/>
          </a:bodyPr>
          <a:lstStyle>
            <a:lvl1pPr algn="l">
              <a:defRPr sz="61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181" y="6338427"/>
            <a:ext cx="12034216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3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06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103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13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171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206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27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64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746" y="853440"/>
            <a:ext cx="11330734" cy="42316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8177" y="5618480"/>
            <a:ext cx="12034218" cy="7199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3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34" indent="0">
              <a:buFontTx/>
              <a:buNone/>
              <a:defRPr/>
            </a:lvl2pPr>
            <a:lvl3pPr marL="1280069" indent="0">
              <a:buFontTx/>
              <a:buNone/>
              <a:defRPr/>
            </a:lvl3pPr>
            <a:lvl4pPr marL="1920103" indent="0">
              <a:buFontTx/>
              <a:buNone/>
              <a:defRPr/>
            </a:lvl4pPr>
            <a:lvl5pPr marL="256013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181" y="6338427"/>
            <a:ext cx="12034216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3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06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103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13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171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206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27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8547" y="1106529"/>
            <a:ext cx="853361" cy="818686"/>
          </a:xfrm>
          <a:prstGeom prst="rect">
            <a:avLst/>
          </a:prstGeom>
        </p:spPr>
        <p:txBody>
          <a:bodyPr vert="horz" lIns="128004" tIns="64002" rIns="128004" bIns="64002" rtlCol="0" anchor="ctr">
            <a:noAutofit/>
          </a:bodyPr>
          <a:lstStyle/>
          <a:p>
            <a:pPr lvl="0"/>
            <a:r>
              <a:rPr lang="en-US" sz="111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449058" y="4041179"/>
            <a:ext cx="853361" cy="818686"/>
          </a:xfrm>
          <a:prstGeom prst="rect">
            <a:avLst/>
          </a:prstGeom>
        </p:spPr>
        <p:txBody>
          <a:bodyPr vert="horz" lIns="128004" tIns="64002" rIns="128004" bIns="64002" rtlCol="0" anchor="ctr">
            <a:noAutofit/>
          </a:bodyPr>
          <a:lstStyle/>
          <a:p>
            <a:pPr lvl="0"/>
            <a:r>
              <a:rPr lang="en-US" sz="111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46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30" y="853440"/>
            <a:ext cx="12022366" cy="42316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8177" y="5618480"/>
            <a:ext cx="12034218" cy="7199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360">
                <a:solidFill>
                  <a:schemeClr val="accent1"/>
                </a:solidFill>
              </a:defRPr>
            </a:lvl1pPr>
            <a:lvl2pPr marL="640034" indent="0">
              <a:buFontTx/>
              <a:buNone/>
              <a:defRPr/>
            </a:lvl2pPr>
            <a:lvl3pPr marL="1280069" indent="0">
              <a:buFontTx/>
              <a:buNone/>
              <a:defRPr/>
            </a:lvl3pPr>
            <a:lvl4pPr marL="1920103" indent="0">
              <a:buFontTx/>
              <a:buNone/>
              <a:defRPr/>
            </a:lvl4pPr>
            <a:lvl5pPr marL="256013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181" y="6338427"/>
            <a:ext cx="12034216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3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06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103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13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171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206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27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5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06" y="853440"/>
            <a:ext cx="1826470" cy="735203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8181" y="853440"/>
            <a:ext cx="9883291" cy="73520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7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0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9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81" y="3781215"/>
            <a:ext cx="12034216" cy="2557213"/>
          </a:xfrm>
        </p:spPr>
        <p:txBody>
          <a:bodyPr anchor="b"/>
          <a:lstStyle>
            <a:lvl1pPr algn="l">
              <a:defRPr sz="5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181" y="6338427"/>
            <a:ext cx="12034216" cy="1204560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3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06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103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13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171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206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27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3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8180" y="3024825"/>
            <a:ext cx="5857104" cy="54330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5295" y="3024825"/>
            <a:ext cx="5857103" cy="54330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8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956" y="3025376"/>
            <a:ext cx="5859327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34" indent="0">
              <a:buNone/>
              <a:defRPr sz="2800" b="1"/>
            </a:lvl2pPr>
            <a:lvl3pPr marL="1280069" indent="0">
              <a:buNone/>
              <a:defRPr sz="2520" b="1"/>
            </a:lvl3pPr>
            <a:lvl4pPr marL="1920103" indent="0">
              <a:buNone/>
              <a:defRPr sz="2240" b="1"/>
            </a:lvl4pPr>
            <a:lvl5pPr marL="2560137" indent="0">
              <a:buNone/>
              <a:defRPr sz="2240" b="1"/>
            </a:lvl5pPr>
            <a:lvl6pPr marL="3200171" indent="0">
              <a:buNone/>
              <a:defRPr sz="2240" b="1"/>
            </a:lvl6pPr>
            <a:lvl7pPr marL="3840206" indent="0">
              <a:buNone/>
              <a:defRPr sz="2240" b="1"/>
            </a:lvl7pPr>
            <a:lvl8pPr marL="4480240" indent="0">
              <a:buNone/>
              <a:defRPr sz="2240" b="1"/>
            </a:lvl8pPr>
            <a:lvl9pPr marL="5120274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956" y="3832144"/>
            <a:ext cx="5859327" cy="4625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3074" y="3025376"/>
            <a:ext cx="5859320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34" indent="0">
              <a:buNone/>
              <a:defRPr sz="2800" b="1"/>
            </a:lvl2pPr>
            <a:lvl3pPr marL="1280069" indent="0">
              <a:buNone/>
              <a:defRPr sz="2520" b="1"/>
            </a:lvl3pPr>
            <a:lvl4pPr marL="1920103" indent="0">
              <a:buNone/>
              <a:defRPr sz="2240" b="1"/>
            </a:lvl4pPr>
            <a:lvl5pPr marL="2560137" indent="0">
              <a:buNone/>
              <a:defRPr sz="2240" b="1"/>
            </a:lvl5pPr>
            <a:lvl6pPr marL="3200171" indent="0">
              <a:buNone/>
              <a:defRPr sz="2240" b="1"/>
            </a:lvl6pPr>
            <a:lvl7pPr marL="3840206" indent="0">
              <a:buNone/>
              <a:defRPr sz="2240" b="1"/>
            </a:lvl7pPr>
            <a:lvl8pPr marL="4480240" indent="0">
              <a:buNone/>
              <a:defRPr sz="2240" b="1"/>
            </a:lvl8pPr>
            <a:lvl9pPr marL="5120274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3076" y="3832144"/>
            <a:ext cx="5859319" cy="4625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80" y="853440"/>
            <a:ext cx="12034216" cy="1849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4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1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80" y="2098046"/>
            <a:ext cx="5395837" cy="178985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026" y="720894"/>
            <a:ext cx="6318370" cy="773701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180" y="3887897"/>
            <a:ext cx="5395837" cy="3618229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39842" indent="0">
              <a:buNone/>
              <a:defRPr sz="1960"/>
            </a:lvl2pPr>
            <a:lvl3pPr marL="1279685" indent="0">
              <a:buNone/>
              <a:defRPr sz="1680"/>
            </a:lvl3pPr>
            <a:lvl4pPr marL="1919527" indent="0">
              <a:buNone/>
              <a:defRPr sz="1400"/>
            </a:lvl4pPr>
            <a:lvl5pPr marL="2559369" indent="0">
              <a:buNone/>
              <a:defRPr sz="1400"/>
            </a:lvl5pPr>
            <a:lvl6pPr marL="3199211" indent="0">
              <a:buNone/>
              <a:defRPr sz="1400"/>
            </a:lvl6pPr>
            <a:lvl7pPr marL="3839054" indent="0">
              <a:buNone/>
              <a:defRPr sz="1400"/>
            </a:lvl7pPr>
            <a:lvl8pPr marL="4478896" indent="0">
              <a:buNone/>
              <a:defRPr sz="1400"/>
            </a:lvl8pPr>
            <a:lvl9pPr marL="511873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1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80" y="6720840"/>
            <a:ext cx="12034215" cy="793433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8180" y="853440"/>
            <a:ext cx="12034216" cy="53840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40"/>
            </a:lvl1pPr>
            <a:lvl2pPr marL="640034" indent="0">
              <a:buNone/>
              <a:defRPr sz="2240"/>
            </a:lvl2pPr>
            <a:lvl3pPr marL="1280069" indent="0">
              <a:buNone/>
              <a:defRPr sz="2240"/>
            </a:lvl3pPr>
            <a:lvl4pPr marL="1920103" indent="0">
              <a:buNone/>
              <a:defRPr sz="2240"/>
            </a:lvl4pPr>
            <a:lvl5pPr marL="2560137" indent="0">
              <a:buNone/>
              <a:defRPr sz="2240"/>
            </a:lvl5pPr>
            <a:lvl6pPr marL="3200171" indent="0">
              <a:buNone/>
              <a:defRPr sz="2240"/>
            </a:lvl6pPr>
            <a:lvl7pPr marL="3840206" indent="0">
              <a:buNone/>
              <a:defRPr sz="2240"/>
            </a:lvl7pPr>
            <a:lvl8pPr marL="4480240" indent="0">
              <a:buNone/>
              <a:defRPr sz="2240"/>
            </a:lvl8pPr>
            <a:lvl9pPr marL="5120274" indent="0">
              <a:buNone/>
              <a:defRPr sz="224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180" y="7514273"/>
            <a:ext cx="12034215" cy="943634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640034" indent="0">
              <a:buNone/>
              <a:defRPr sz="1680"/>
            </a:lvl2pPr>
            <a:lvl3pPr marL="1280069" indent="0">
              <a:buNone/>
              <a:defRPr sz="1400"/>
            </a:lvl3pPr>
            <a:lvl4pPr marL="1920103" indent="0">
              <a:buNone/>
              <a:defRPr sz="1260"/>
            </a:lvl4pPr>
            <a:lvl5pPr marL="2560137" indent="0">
              <a:buNone/>
              <a:defRPr sz="1260"/>
            </a:lvl5pPr>
            <a:lvl6pPr marL="3200171" indent="0">
              <a:buNone/>
              <a:defRPr sz="1260"/>
            </a:lvl6pPr>
            <a:lvl7pPr marL="3840206" indent="0">
              <a:buNone/>
              <a:defRPr sz="1260"/>
            </a:lvl7pPr>
            <a:lvl8pPr marL="4480240" indent="0">
              <a:buNone/>
              <a:defRPr sz="1260"/>
            </a:lvl8pPr>
            <a:lvl9pPr marL="5120274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1853"/>
            <a:ext cx="17067213" cy="9613054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8180" y="853440"/>
            <a:ext cx="12034216" cy="1849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180" y="3024825"/>
            <a:ext cx="12034216" cy="543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86249" y="8457908"/>
            <a:ext cx="1276596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8B69-2EEA-41E8-94A6-ACB6991CC5C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8179" y="8457908"/>
            <a:ext cx="8815837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5811" y="8457908"/>
            <a:ext cx="956586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accent1"/>
                </a:solidFill>
              </a:defRPr>
            </a:lvl1pPr>
          </a:lstStyle>
          <a:p>
            <a:fld id="{466161FA-667F-4F5E-AC74-5AC51D7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6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</p:sldLayoutIdLst>
  <p:txStyles>
    <p:titleStyle>
      <a:lvl1pPr algn="l" defTabSz="640034" rtl="0" eaLnBrk="1" latinLnBrk="0" hangingPunct="1">
        <a:spcBef>
          <a:spcPct val="0"/>
        </a:spcBef>
        <a:buNone/>
        <a:defRPr sz="50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26" indent="-480026" algn="l" defTabSz="640034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40056" indent="-400021" algn="l" defTabSz="640034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00086" indent="-320017" algn="l" defTabSz="640034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40120" indent="-320017" algn="l" defTabSz="640034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880154" indent="-320017" algn="l" defTabSz="640034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20189" indent="-320017" algn="l" defTabSz="640034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160223" indent="-320017" algn="l" defTabSz="640034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00257" indent="-320017" algn="l" defTabSz="640034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440291" indent="-320017" algn="l" defTabSz="640034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3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34" algn="l" defTabSz="64003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69" algn="l" defTabSz="64003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03" algn="l" defTabSz="64003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137" algn="l" defTabSz="64003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171" algn="l" defTabSz="64003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206" algn="l" defTabSz="64003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240" algn="l" defTabSz="64003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274" algn="l" defTabSz="64003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4594" y="1341423"/>
            <a:ext cx="6851358" cy="121676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Городское поселение «Город Краснокаменск» муниципального района «Город Краснокаменск и Краснокаменский район» Забайкальский край</a:t>
            </a:r>
            <a:endParaRPr lang="ru-RU" dirty="0"/>
          </a:p>
        </p:txBody>
      </p:sp>
      <p:pic>
        <p:nvPicPr>
          <p:cNvPr id="7" name="Объект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67213" cy="960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78296" y="2558189"/>
            <a:ext cx="4382604" cy="501101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Военно-  патриотическая игра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«Зарница»</a:t>
            </a:r>
          </a:p>
          <a:p>
            <a:pPr algn="ctr"/>
            <a:endParaRPr lang="ru-RU" sz="2939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2020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418"/>
            <a:ext cx="9276522" cy="15637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39" b="1" dirty="0">
              <a:solidFill>
                <a:schemeClr val="tx1"/>
              </a:solidFill>
            </a:endParaRPr>
          </a:p>
          <a:p>
            <a:pPr algn="ctr"/>
            <a:endParaRPr lang="ru-RU" sz="2939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Городское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поселение «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Город Краснокаменск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муниципального района «Город Краснокаменск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Краснокаменский район» Забайкальский край 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939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209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4459" y="1584429"/>
            <a:ext cx="7333554" cy="1391452"/>
          </a:xfrm>
        </p:spPr>
        <p:txBody>
          <a:bodyPr>
            <a:normAutofit/>
          </a:bodyPr>
          <a:lstStyle/>
          <a:p>
            <a:r>
              <a:rPr lang="ru-RU" sz="29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6300" y="3723861"/>
            <a:ext cx="10577995" cy="3048261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Краснокаменск – второй по величине город Забайкальского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края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Численность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населения 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51451 чел.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Развитая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сеть военно- патриотических объединений: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 отрядов «ЮНАРМИЯ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- 279 чел.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Кадетский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корпус - 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чел.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Военно- патриотический клуб «Зарница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- 150 чел.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Ежегодно более 50 военно – патриотических мероприятий</a:t>
            </a:r>
          </a:p>
          <a:p>
            <a:endParaRPr lang="ru-RU" dirty="0"/>
          </a:p>
        </p:txBody>
      </p:sp>
      <p:pic>
        <p:nvPicPr>
          <p:cNvPr id="1026" name="Picture 2" descr="https://www.xn----7sbbuvccofffvoi.xn--p1ai/upload/iblock/97a/97ad0a964ac8ab2a6bfe2b10e682f9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84" y="481680"/>
            <a:ext cx="4411429" cy="285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xn----7sbbuvccofffvoi.xn--p1ai/upload/iblock/9c0/9c0aac69a7e112000698cd60b37a92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2" y="384647"/>
            <a:ext cx="4585973" cy="304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391" y="413984"/>
            <a:ext cx="5185365" cy="291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56591" y="6957390"/>
            <a:ext cx="16114644" cy="145773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Муниципальная практика раскрывает механизм организации и проведения городской военно - патриотической игры «Зарница» при взаимодействии Администрации городского поселения «Город Краснокаменск» с градообразующим предприятием, организациями и учреждениями города.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07445" y="8693427"/>
            <a:ext cx="5890642" cy="46382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99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август  -  сентябрь 2020 года</a:t>
            </a:r>
          </a:p>
        </p:txBody>
      </p:sp>
    </p:spTree>
    <p:extLst>
      <p:ext uri="{BB962C8B-B14F-4D97-AF65-F5344CB8AC3E}">
        <p14:creationId xmlns:p14="http://schemas.microsoft.com/office/powerpoint/2010/main" val="5699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784" y="673151"/>
            <a:ext cx="8871842" cy="1386453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практики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 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консолидация всех объектов и субъектов военно- патриотического воспитания на территории городского поселения «Город Краснокаменск», вовлечение граждан в систему патриотического воспитания на основе исторических 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национально-культурных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традиций посредством проведения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военно-патриотической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игры «Зарница».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784" y="3242371"/>
            <a:ext cx="9521199" cy="53185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4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практики</a:t>
            </a:r>
            <a:r>
              <a:rPr lang="x-none" sz="24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найти эффективные формы </a:t>
            </a:r>
            <a:r>
              <a:rPr lang="x-none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работы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 школьниками и молодёжью в рамках </a:t>
            </a:r>
            <a:r>
              <a:rPr lang="x-none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военно-патриотическо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 </a:t>
            </a:r>
            <a:r>
              <a:rPr lang="x-none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воспитани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x-none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мотивировать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краснокаменских школьников, молодёжь к ведению здорового образа жизни, к занятиям спортом, посещению объединений военно – патриотической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направленности;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возможности для более активного вовлечения жителей города в систему патриотического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воспитания;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укрепить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эффективное взаимодействие между органами местного самоуправления и   городскими учреждениями и предприятиями, общественными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объединениями;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создавать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позитивный имидж города.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8"/>
          <a:stretch/>
        </p:blipFill>
        <p:spPr>
          <a:xfrm>
            <a:off x="10427959" y="927652"/>
            <a:ext cx="6485953" cy="288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96" y="5761984"/>
            <a:ext cx="5753321" cy="323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5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162" y="209861"/>
            <a:ext cx="5691090" cy="477901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Этапы внедрения практики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429804" y="6414293"/>
            <a:ext cx="8330896" cy="2053846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 этап игры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команды (отделения), комплектование команды снаряжением (формой одежды), подготовка команды.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в срок до 1 августа 2020 года заявки в оргкомитет на участие в финальном этапе игры.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9461" y="1067672"/>
            <a:ext cx="5870365" cy="7400467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Организационные мероприятия: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«Рождение» идеи проведения военно- патриотической игры.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Формирование команды проекта, определение этапов игры, порядка проведения. Разработка Положения о проведении игры.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Обсуждение идеи проведения военно- патриотической игры «Зарница» с представителями образовательных организаций, градообразующего предприятия, организаций и предприятий города, общественностью.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Формирование организационного комитета по проведению игры, проведение заседаний оргкомитета. Определение времени и мест проведения, состава судейской коллегии. Определение источников финансирования. Разработка и изготовление логотипа игры «Зарница». Подготовка полиграфической продукции (разработка и изготовление макетов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бейджиков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баннеров,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флажков и т.д.)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07" y="1852291"/>
            <a:ext cx="6399646" cy="384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536" y="209861"/>
            <a:ext cx="2230061" cy="330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3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2" y="241405"/>
            <a:ext cx="5333903" cy="431459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Этапы внедрения практики</a:t>
            </a:r>
            <a:endParaRPr lang="ru-RU" sz="2400" i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942" y="787902"/>
            <a:ext cx="8159192" cy="4068120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Торжественное открытие Финального этапа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игры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 сентября 2020 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Место проведения: мемориал «Воинам – забайкальцам, погибшим в годы ВОВ» </a:t>
            </a:r>
            <a:endParaRPr lang="ru-RU" sz="16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Танк Т-34)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3519" y="5206086"/>
            <a:ext cx="8109664" cy="40681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1-й соревновательный день «Начальная военная подготовка - НВП»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сентября 2020 года  Место проведения: стадион «Аргунь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ГАПОУ «Краснокаменский горно- промышленный техникум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0731336" y="7148815"/>
            <a:ext cx="48021" cy="31303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89"/>
              <a:t>папорорп</a:t>
            </a:r>
            <a:endParaRPr lang="ru-RU" sz="1889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18787" r="6506" b="8406"/>
          <a:stretch/>
        </p:blipFill>
        <p:spPr>
          <a:xfrm>
            <a:off x="409502" y="2247900"/>
            <a:ext cx="4482679" cy="207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2485661"/>
            <a:ext cx="2787953" cy="156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sun9-35.userapi.com/impg/922TWkgggun3GCh6P9tO9NLEBFFmV-s0bgABDQ/HKNHNCF2DI8.jpg?size=2400x1600&amp;quality=96&amp;sign=e15814c42c541882ed53b4c67f2d8074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7" r="8316" b="9931"/>
          <a:stretch/>
        </p:blipFill>
        <p:spPr bwMode="auto">
          <a:xfrm>
            <a:off x="5903257" y="5814614"/>
            <a:ext cx="2148857" cy="182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8.userapi.com/impg/fjtPaAbkd2FSeqKqX0W1ygE5a2HcrbO4AiLuog/zQWcURpPlqc.jpg?size=2400x1600&amp;quality=96&amp;sign=566fb3f6421ffa9761fb2c650e8930c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2"/>
          <a:stretch/>
        </p:blipFill>
        <p:spPr bwMode="auto">
          <a:xfrm>
            <a:off x="2278188" y="6481469"/>
            <a:ext cx="2076052" cy="124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70.userapi.com/impg/nMr6nFUBKRAYAPKUOXL8T69ZstuPdvhIo9J4Yw/6aI09cFk7dg.jpg?size=2400x1600&amp;quality=96&amp;sign=6f8d30f8c7539567ce70f3ee605464a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7258" y="2527924"/>
            <a:ext cx="206172" cy="1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42.userapi.com/impg/NPBIPRV04sXVHBgaGBx2tOr4K5gUs6260pOalg/CgHm03dXGkI.jpg?size=2400x1600&amp;quality=96&amp;sign=901b90e4a534f47a4c912a7419a1d88f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t="22981"/>
          <a:stretch/>
        </p:blipFill>
        <p:spPr bwMode="auto">
          <a:xfrm>
            <a:off x="9814826" y="1639005"/>
            <a:ext cx="2155545" cy="138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70.userapi.com/impg/nMr6nFUBKRAYAPKUOXL8T69ZstuPdvhIo9J4Yw/6aI09cFk7dg.jpg?size=2400x1600&amp;quality=96&amp;sign=6f8d30f8c7539567ce70f3ee605464ad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"/>
          <a:stretch/>
        </p:blipFill>
        <p:spPr bwMode="auto">
          <a:xfrm>
            <a:off x="8852154" y="3485146"/>
            <a:ext cx="2031445" cy="125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sun9-44.userapi.com/impg/TMl4GLv4Jd0xA7lQAmTYrWnkZlFQfm54wud3mw/dsiDiWsLpsk.jpg?size=2560x1707&amp;quality=96&amp;sign=f266a860aeabf046c32c96f0c07d29cd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b="8273"/>
          <a:stretch/>
        </p:blipFill>
        <p:spPr bwMode="auto">
          <a:xfrm>
            <a:off x="11725379" y="3507556"/>
            <a:ext cx="2345913" cy="123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un9-40.userapi.com/impg/IH9GPfdVL__qlJUCWTJ2S4S83AtRaRRFF2DxXg/HmM03Pw5ztM.jpg?size=2560x1707&amp;quality=96&amp;sign=67d9fe7d006c9f760f6b83d9cd743cd9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22429" r="7750"/>
          <a:stretch/>
        </p:blipFill>
        <p:spPr bwMode="auto">
          <a:xfrm>
            <a:off x="13352761" y="1508524"/>
            <a:ext cx="2277093" cy="151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658694" y="3060095"/>
            <a:ext cx="2233905" cy="41676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Строевая подготовка»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2126959" y="3030149"/>
            <a:ext cx="4433361" cy="574214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«Радиационная химическая биологическая защита»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" name="Picture 6" descr="https://sun9-65.userapi.com/impg/daOi0eJ2HJ88WBbwVxgsR9jvw7vRf8Vp6ire0A/HvzSmyFZK-k.jpg?size=2400x1600&amp;quality=96&amp;sign=aa19f1d360347c9585d650a81a202f21&amp;type=alb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1" r="8796"/>
          <a:stretch/>
        </p:blipFill>
        <p:spPr bwMode="auto">
          <a:xfrm>
            <a:off x="623212" y="7883474"/>
            <a:ext cx="2374513" cy="120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un9-12.userapi.com/impg/TO442emnfWmH8Bu3Rk8ayiZ_anSnORQRxQmxAg/YLsDmyqvz1I.jpg?size=2400x1600&amp;quality=96&amp;sign=76be1c73ac973cf950ee8b3d97348a0b&amp;type=albu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22016" r="8614" b="14893"/>
          <a:stretch/>
        </p:blipFill>
        <p:spPr bwMode="auto">
          <a:xfrm>
            <a:off x="4668528" y="7799885"/>
            <a:ext cx="2309158" cy="137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416937" y="6587085"/>
            <a:ext cx="2233905" cy="874768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«Огневая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594298" y="6871193"/>
            <a:ext cx="2474579" cy="808146"/>
          </a:xfrm>
          <a:prstGeom prst="rect">
            <a:avLst/>
          </a:prstGeom>
        </p:spPr>
        <p:txBody>
          <a:bodyPr vert="horz" lIns="95985" tIns="47993" rIns="95985" bIns="47993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«Спецназ»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8614567" y="5206086"/>
            <a:ext cx="8159192" cy="40681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2-й соревновательный день «Юный спасатель»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16   сентября 2020 года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Место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проведения: база Пожарно-спасательной части 1 ПСО ФПС ГПС Главного управления МЧС России по Забайкальскому краю и база Отдельного военизированного горно - спасательного отряда.</a:t>
            </a:r>
          </a:p>
        </p:txBody>
      </p:sp>
      <p:pic>
        <p:nvPicPr>
          <p:cNvPr id="1026" name="Picture 2" descr="https://sun9-38.userapi.com/impg/QPTlVF4OrMI0vY9D-dhBoMfK4lgZp8TgdIA4CQ/W_W8OqvhV0k.jpg?size=1200x1800&amp;quality=96&amp;sign=37c220ee5f67619064679a12b115aa73&amp;type=albu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/>
          <a:stretch/>
        </p:blipFill>
        <p:spPr bwMode="auto">
          <a:xfrm>
            <a:off x="9015302" y="6466275"/>
            <a:ext cx="1239132" cy="201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973418" y="8482774"/>
            <a:ext cx="1875768" cy="573790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«Подъем по штурмовой лестнице»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2292165" y="8368006"/>
            <a:ext cx="2759372" cy="401663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«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100-метровой полосы с препятствиями»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sun9-20.userapi.com/impg/_YWjGoR1QmrL9iZBx2Mo0uz7mNyKV5NpWdvhKQ/JeIMYqzavMo.jpg?size=2400x1600&amp;quality=96&amp;sign=9b677315ece52e6705d11b35cdf1dbf7&amp;type=album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r="5599"/>
          <a:stretch/>
        </p:blipFill>
        <p:spPr bwMode="auto">
          <a:xfrm>
            <a:off x="12558640" y="6275681"/>
            <a:ext cx="2226423" cy="1816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un9-25.userapi.com/impg/6_qyAkoPLsq4EvsScFoHPSVD2hbqQ6ZSiTByKA/ovuv-VNJ9tQ.jpg?size=2400x1600&amp;quality=96&amp;sign=8d77f8eb5436a4ec0be743b0518c28ac&amp;type=album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/>
          <a:stretch/>
        </p:blipFill>
        <p:spPr bwMode="auto">
          <a:xfrm>
            <a:off x="14885862" y="7467701"/>
            <a:ext cx="1766091" cy="158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un9-16.userapi.com/impg/WYNT8qp_z27izEZ14k-6hKC_BBU0ueJImiTKPw/WvB8z21ZPOk.jpg?size=1200x1800&amp;quality=96&amp;sign=49720fff13dfaa7ab9be687d497e4f0f&amp;type=album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7"/>
          <a:stretch/>
        </p:blipFill>
        <p:spPr bwMode="auto">
          <a:xfrm>
            <a:off x="10834669" y="6576470"/>
            <a:ext cx="1245475" cy="246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2"/>
          <p:cNvSpPr txBox="1">
            <a:spLocks/>
          </p:cNvSpPr>
          <p:nvPr/>
        </p:nvSpPr>
        <p:spPr>
          <a:xfrm>
            <a:off x="8614566" y="772559"/>
            <a:ext cx="8159192" cy="40681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80026" indent="-480026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40056" indent="-400021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00086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40120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80154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20189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160223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00257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40291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58694" y="749533"/>
            <a:ext cx="8531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1-й соревновательный день «Начальная военная подготовка - НВП»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15 сентября 2020 года  Место проведения: стадион «Аргунь»</a:t>
            </a:r>
          </a:p>
        </p:txBody>
      </p:sp>
    </p:spTree>
    <p:extLst>
      <p:ext uri="{BB962C8B-B14F-4D97-AF65-F5344CB8AC3E}">
        <p14:creationId xmlns:p14="http://schemas.microsoft.com/office/powerpoint/2010/main" val="34722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2" y="241405"/>
            <a:ext cx="5333903" cy="431459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Этапы внедрения практики</a:t>
            </a:r>
            <a:endParaRPr lang="ru-RU" sz="2400" i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942" y="787902"/>
            <a:ext cx="8159192" cy="4068120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3-й соревновательный день  «Викторина «Ратные странички истории Отечества»»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73457" y="5178766"/>
            <a:ext cx="15012537" cy="40681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0731336" y="7148815"/>
            <a:ext cx="48021" cy="31303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89"/>
              <a:t>папорорп</a:t>
            </a:r>
            <a:endParaRPr lang="ru-RU" sz="1889" dirty="0"/>
          </a:p>
        </p:txBody>
      </p:sp>
      <p:pic>
        <p:nvPicPr>
          <p:cNvPr id="1034" name="Picture 10" descr="https://sun9-70.userapi.com/impg/nMr6nFUBKRAYAPKUOXL8T69ZstuPdvhIo9J4Yw/6aI09cFk7dg.jpg?size=2400x1600&amp;quality=96&amp;sign=6f8d30f8c7539567ce70f3ee605464a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7258" y="2527924"/>
            <a:ext cx="206172" cy="1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2"/>
          <p:cNvSpPr txBox="1">
            <a:spLocks/>
          </p:cNvSpPr>
          <p:nvPr/>
        </p:nvSpPr>
        <p:spPr>
          <a:xfrm>
            <a:off x="8614566" y="772559"/>
            <a:ext cx="8159192" cy="40681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80026" indent="-480026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40056" indent="-400021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00086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40120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80154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20189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160223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00257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40291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5490" y="1508524"/>
            <a:ext cx="639901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72590" algn="just"/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сентября 2020 года </a:t>
            </a:r>
          </a:p>
          <a:p>
            <a:pPr indent="472590" algn="just"/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 спортивный зал «Аргунь»</a:t>
            </a:r>
          </a:p>
        </p:txBody>
      </p:sp>
      <p:pic>
        <p:nvPicPr>
          <p:cNvPr id="33" name="Picture 2" descr="https://sun9-54.userapi.com/impg/vC0kxMNXwF27LLPec5aUKOtRRn8nwwqOmpnU1g/FBl8hNeoa7k.jpg?size=2560x1707&amp;quality=96&amp;sign=525011f236b84d3ebe1355046809ec0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8"/>
          <a:stretch/>
        </p:blipFill>
        <p:spPr bwMode="auto">
          <a:xfrm>
            <a:off x="443044" y="2477599"/>
            <a:ext cx="2637688" cy="210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sun9-7.userapi.com/impg/ohztd7xH4hkMR92X9XzZvEljVgnOURy9e7-8Og/Y6eh0nN_m-8.jpg?size=2560x1916&amp;quality=96&amp;sign=3f295d519e81f616f6c719b9b472eea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23" y="2452122"/>
            <a:ext cx="2760481" cy="206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sun9-57.userapi.com/impg/UtqXDUA0v5PQdInuD64W_1IJVUtqQxS3M8rn0A/CU4d-LFvpEg.jpg?size=2560x1707&amp;quality=96&amp;sign=1ffc0165f86f17baf3ae1a9f7aefbe4c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0" t="19440" r="16276"/>
          <a:stretch/>
        </p:blipFill>
        <p:spPr bwMode="auto">
          <a:xfrm>
            <a:off x="3507224" y="2145237"/>
            <a:ext cx="1694032" cy="174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05626" y="798145"/>
            <a:ext cx="78463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4-й соревновательный день «Юный спасатель»</a:t>
            </a:r>
          </a:p>
          <a:p>
            <a:pPr algn="just"/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18  сентября 2020 года  Место проведения: база Пожарно-спасательной части 1 ПСО ФПС ГПС Главного управления МЧС России по Забайкальскому краю и база Отдельного военизированного горно - спасательного отряда.</a:t>
            </a:r>
          </a:p>
        </p:txBody>
      </p:sp>
      <p:pic>
        <p:nvPicPr>
          <p:cNvPr id="39" name="Picture 10" descr="https://sun9-82.userapi.com/impg/rj19DxlnPb8vuTLIL-EeNxlMAGmD2mcmqLYgKA/b1qpqT6-RaQ.jpg?size=2400x1600&amp;quality=96&amp;sign=97ec446209071e0f71c8a5c61b311ba5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b="12069"/>
          <a:stretch/>
        </p:blipFill>
        <p:spPr bwMode="auto">
          <a:xfrm>
            <a:off x="8805626" y="2043843"/>
            <a:ext cx="1928404" cy="140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sun9-72.userapi.com/impg/AmZT4gmHHjsNju13k2EjuvIBVeGQlwm0AcIlnQ/cJcdbBWwJZw.jpg?size=2400x1600&amp;quality=96&amp;sign=fc80089564496b321f3edd9d81b4bb58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15795" r="11701"/>
          <a:stretch/>
        </p:blipFill>
        <p:spPr bwMode="auto">
          <a:xfrm>
            <a:off x="10347145" y="3299354"/>
            <a:ext cx="2103705" cy="140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10775725" y="2171846"/>
            <a:ext cx="2419253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«Боевое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развертывание от пожарного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2" name="Picture 4" descr="https://sun9-6.userapi.com/impg/FpaOWr-HqRRDffi6qt5dPlfF8ppnDjcvrP1SAA/QXyR-wS_V7k.jpg?size=2400x1600&amp;quality=96&amp;sign=78e6a5581091f0e895a8709c3c74a2c8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3437" b="10628"/>
          <a:stretch/>
        </p:blipFill>
        <p:spPr bwMode="auto">
          <a:xfrm>
            <a:off x="12657118" y="2112257"/>
            <a:ext cx="2127945" cy="138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s://sun9-49.userapi.com/impg/uhwfqIW09ZvFxtSLENWY4j_mrJ7DlAW73DeDyg/9x2Ruq6-BH4.jpg?size=2400x1600&amp;quality=96&amp;sign=791db9bbcd36bb33cd5a01a5cad6e876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8" r="29514"/>
          <a:stretch/>
        </p:blipFill>
        <p:spPr bwMode="auto">
          <a:xfrm>
            <a:off x="14507673" y="3250392"/>
            <a:ext cx="1897179" cy="150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12450850" y="3756607"/>
            <a:ext cx="2419253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«Поисково- спасательные работы»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9618" y="5194109"/>
            <a:ext cx="12788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Церемония награждения – </a:t>
            </a:r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торжественное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подведение итогов городской военно- патриотической игры «Зарница»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6040449"/>
            <a:ext cx="3514830" cy="233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9" y="6504899"/>
            <a:ext cx="3961263" cy="264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181" y="6728346"/>
            <a:ext cx="3417081" cy="227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6" b="9098"/>
          <a:stretch/>
        </p:blipFill>
        <p:spPr>
          <a:xfrm>
            <a:off x="9373395" y="6086377"/>
            <a:ext cx="2236054" cy="251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1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045487" y="224360"/>
            <a:ext cx="7182907" cy="460712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47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0731336" y="7148815"/>
            <a:ext cx="48021" cy="31303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89"/>
              <a:t>папорорп</a:t>
            </a:r>
            <a:endParaRPr lang="ru-RU" sz="1889" dirty="0"/>
          </a:p>
        </p:txBody>
      </p:sp>
      <p:pic>
        <p:nvPicPr>
          <p:cNvPr id="1034" name="Picture 10" descr="https://sun9-70.userapi.com/impg/nMr6nFUBKRAYAPKUOXL8T69ZstuPdvhIo9J4Yw/6aI09cFk7dg.jpg?size=2400x1600&amp;quality=96&amp;sign=6f8d30f8c7539567ce70f3ee605464a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7258" y="2527924"/>
            <a:ext cx="206172" cy="1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25452" y="241405"/>
            <a:ext cx="5333903" cy="431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40034" rtl="0" eaLnBrk="1" latinLnBrk="0" hangingPunct="1">
              <a:spcBef>
                <a:spcPct val="0"/>
              </a:spcBef>
              <a:buNone/>
              <a:defRPr sz="504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Результаты практики</a:t>
            </a:r>
            <a:endParaRPr lang="ru-RU" sz="2800" i="1" dirty="0">
              <a:latin typeface="Arial Black" panose="020B0A04020102020204" pitchFamily="34" charset="0"/>
            </a:endParaRPr>
          </a:p>
        </p:txBody>
      </p:sp>
      <p:pic>
        <p:nvPicPr>
          <p:cNvPr id="28" name="Picture 2" descr="https://sun9-40.userapi.com/impg/lfgOeYwZ-S9wCdE_TXKrEC7ScI5JK9M4yBZf1w/Fi2KRGKjjeg.jpg?size=2400x1600&amp;quality=96&amp;sign=11a7ff2c284529f07e73c5f48022451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r="4626"/>
          <a:stretch/>
        </p:blipFill>
        <p:spPr bwMode="auto">
          <a:xfrm>
            <a:off x="698499" y="976363"/>
            <a:ext cx="3314701" cy="237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sun9-75.userapi.com/impg/e6GVlBs_b919sZhc7KlvfzSzfI-7xrIjmRjdPA/UXpg6xNWw-0.jpg?size=2400x1600&amp;quality=96&amp;sign=a64eab2fe97fcbe5a5cbfe10b4f5b59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9" y="3939069"/>
            <a:ext cx="3556259" cy="2370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12246"/>
          <a:stretch/>
        </p:blipFill>
        <p:spPr>
          <a:xfrm>
            <a:off x="12839174" y="672864"/>
            <a:ext cx="3556001" cy="247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/>
          <a:stretch/>
        </p:blipFill>
        <p:spPr>
          <a:xfrm>
            <a:off x="13195058" y="6648002"/>
            <a:ext cx="3334620" cy="229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12" descr="https://sun9-66.userapi.com/impg/OLk4laMvSHfIqUMcTppCSm4qKzsjTCXOX9ZBMw/I3jqy_f1SAs.jpg?size=2400x1795&amp;quality=96&amp;sign=871ff57943300e372e6dc4d9175ecdfe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r="6250"/>
          <a:stretch/>
        </p:blipFill>
        <p:spPr bwMode="auto">
          <a:xfrm>
            <a:off x="1119165" y="6704735"/>
            <a:ext cx="2565400" cy="220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" r="4604"/>
          <a:stretch/>
        </p:blipFill>
        <p:spPr>
          <a:xfrm>
            <a:off x="13004419" y="3937861"/>
            <a:ext cx="3695701" cy="215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5069082" y="5124488"/>
            <a:ext cx="7159312" cy="418328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47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9563" y="6653592"/>
            <a:ext cx="2563708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08054" y="8332591"/>
            <a:ext cx="1364776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38799" y="8325735"/>
            <a:ext cx="1364776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66803" y="5337136"/>
            <a:ext cx="1547127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691205" y="7279864"/>
            <a:ext cx="1364776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665879" y="6275033"/>
            <a:ext cx="1364776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64906" y="7351619"/>
            <a:ext cx="1364776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56018" y="6269443"/>
            <a:ext cx="1364776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518369" y="5360008"/>
            <a:ext cx="1659797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36342" y="5299888"/>
            <a:ext cx="1364776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7539235" y="6688307"/>
            <a:ext cx="2474035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поселения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 Краснокаменск»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5132189" y="6317288"/>
            <a:ext cx="1587165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«ППГХО им. Е.П. Славского»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0526110" y="6317288"/>
            <a:ext cx="1587165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ППО ПАО «ППГХО им. Е.П. Славского»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153712" y="5469627"/>
            <a:ext cx="1587165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ВПК «Зарница»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6" name="Группа 1045"/>
          <p:cNvGrpSpPr/>
          <p:nvPr/>
        </p:nvGrpSpPr>
        <p:grpSpPr>
          <a:xfrm>
            <a:off x="5236342" y="283924"/>
            <a:ext cx="6845428" cy="9514912"/>
            <a:chOff x="5236342" y="283924"/>
            <a:chExt cx="6845428" cy="951491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236342" y="283924"/>
              <a:ext cx="6845428" cy="951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8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Участники военно- патриотической игры </a:t>
              </a:r>
              <a:r>
                <a:rPr lang="ru-RU" sz="18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8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Зарница</a:t>
              </a:r>
              <a:r>
                <a:rPr lang="ru-RU" sz="18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– 100 чел.</a:t>
              </a:r>
            </a:p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Команда организаторов – 15 чел.</a:t>
              </a:r>
            </a:p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8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Судейская </a:t>
              </a: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коллегия – 25 чел.</a:t>
              </a:r>
            </a:p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Количество </a:t>
              </a:r>
              <a:r>
                <a:rPr lang="ru-RU" sz="18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привлечённых организаций и </a:t>
              </a: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учреждений</a:t>
              </a:r>
              <a:r>
                <a:rPr lang="ru-RU" sz="18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- 23</a:t>
              </a:r>
            </a:p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Уровень </a:t>
              </a:r>
              <a:r>
                <a:rPr lang="ru-RU" sz="18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удовлетворённости от проведённого </a:t>
              </a: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мероприятия – 99,6 %</a:t>
              </a:r>
            </a:p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Подтвердили </a:t>
              </a:r>
              <a:r>
                <a:rPr lang="ru-RU" sz="18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участие в следующей игре </a:t>
              </a: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военно- патриотических  объединений – 10</a:t>
              </a:r>
            </a:p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Проявили </a:t>
              </a:r>
              <a:r>
                <a:rPr lang="ru-RU" sz="18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интерес к участию в следующей игре техникумов и </a:t>
              </a: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колледжей – 3</a:t>
              </a:r>
            </a:p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Проявили </a:t>
              </a:r>
              <a:r>
                <a:rPr lang="ru-RU" sz="18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интерес  к мероприятию родителей </a:t>
              </a: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участников – 187 чел.</a:t>
              </a:r>
            </a:p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8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Проинформировано жителей более 51000 чел.</a:t>
              </a:r>
            </a:p>
            <a:p>
              <a:pPr marL="342900" indent="-342900" algn="just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r>
                <a:rPr lang="ru-RU" dirty="0" smtClean="0"/>
                <a:t> </a:t>
              </a:r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063763" y="5326905"/>
              <a:ext cx="1361248" cy="750712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Заголовок 1"/>
            <p:cNvSpPr txBox="1">
              <a:spLocks/>
            </p:cNvSpPr>
            <p:nvPr/>
          </p:nvSpPr>
          <p:spPr>
            <a:xfrm>
              <a:off x="6950640" y="5406242"/>
              <a:ext cx="1587165" cy="650116"/>
            </a:xfrm>
            <a:prstGeom prst="rect">
              <a:avLst/>
            </a:prstGeom>
          </p:spPr>
          <p:txBody>
            <a:bodyPr vert="horz" lIns="95985" tIns="47993" rIns="95985" bIns="47993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Штаб «ЮНАРМИЯ»</a:t>
              </a: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Заголовок 1"/>
          <p:cNvSpPr txBox="1">
            <a:spLocks/>
          </p:cNvSpPr>
          <p:nvPr/>
        </p:nvSpPr>
        <p:spPr>
          <a:xfrm>
            <a:off x="8661338" y="5413509"/>
            <a:ext cx="1828323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 города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0489661" y="5312539"/>
            <a:ext cx="1646031" cy="765078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ПСО ФПС Главного управления МЧС России по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краю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140164" y="7418316"/>
            <a:ext cx="1587165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«Краевая больница № 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7039035" y="8439593"/>
            <a:ext cx="1587165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МБУКиС «ККСЦ»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8763208" y="8325735"/>
            <a:ext cx="1656080" cy="650116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военизированный горно- спасательный отряд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243382" y="8379236"/>
            <a:ext cx="1364776" cy="70361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5153712" y="8469950"/>
            <a:ext cx="1475970" cy="373554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«ДЮЦ»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645173" y="8317409"/>
            <a:ext cx="1364776" cy="7571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10577235" y="7499026"/>
            <a:ext cx="1587165" cy="354085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ДК «Даурия»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10554684" y="8526347"/>
            <a:ext cx="1587165" cy="317157"/>
          </a:xfrm>
          <a:prstGeom prst="rect">
            <a:avLst/>
          </a:prstGeom>
        </p:spPr>
        <p:txBody>
          <a:bodyPr vert="horz" lIns="95985" tIns="47993" rIns="95985" bIns="4799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Воронова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29" idx="2"/>
          </p:cNvCxnSpPr>
          <p:nvPr/>
        </p:nvCxnSpPr>
        <p:spPr>
          <a:xfrm flipH="1">
            <a:off x="9124903" y="6094254"/>
            <a:ext cx="415464" cy="553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0" idx="2"/>
          </p:cNvCxnSpPr>
          <p:nvPr/>
        </p:nvCxnSpPr>
        <p:spPr>
          <a:xfrm>
            <a:off x="7744387" y="6077617"/>
            <a:ext cx="664847" cy="5647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01118" y="6040753"/>
            <a:ext cx="1227216" cy="6015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40470" y="6665322"/>
            <a:ext cx="802369" cy="164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5" idx="3"/>
          </p:cNvCxnSpPr>
          <p:nvPr/>
        </p:nvCxnSpPr>
        <p:spPr>
          <a:xfrm flipV="1">
            <a:off x="6629682" y="7192260"/>
            <a:ext cx="826923" cy="5379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6557366" y="7429137"/>
            <a:ext cx="1246617" cy="10036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7979926" y="7410710"/>
            <a:ext cx="398861" cy="9150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Прямая со стрелкой 1025"/>
          <p:cNvCxnSpPr/>
          <p:nvPr/>
        </p:nvCxnSpPr>
        <p:spPr>
          <a:xfrm flipH="1" flipV="1">
            <a:off x="9109948" y="7427347"/>
            <a:ext cx="430421" cy="8796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 flipH="1" flipV="1">
            <a:off x="9697890" y="7416300"/>
            <a:ext cx="993316" cy="9162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>
            <a:stCxn id="30" idx="1"/>
          </p:cNvCxnSpPr>
          <p:nvPr/>
        </p:nvCxnSpPr>
        <p:spPr>
          <a:xfrm flipH="1" flipV="1">
            <a:off x="10019995" y="7174243"/>
            <a:ext cx="671210" cy="4841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 flipH="1">
            <a:off x="9690056" y="6056969"/>
            <a:ext cx="882793" cy="5799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 flipH="1">
            <a:off x="10019995" y="6611073"/>
            <a:ext cx="636928" cy="2182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0731336" y="7148815"/>
            <a:ext cx="48021" cy="31303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89"/>
              <a:t>папорорп</a:t>
            </a:r>
            <a:endParaRPr lang="ru-RU" sz="1889" dirty="0"/>
          </a:p>
        </p:txBody>
      </p:sp>
      <p:pic>
        <p:nvPicPr>
          <p:cNvPr id="1034" name="Picture 10" descr="https://sun9-70.userapi.com/impg/nMr6nFUBKRAYAPKUOXL8T69ZstuPdvhIo9J4Yw/6aI09cFk7dg.jpg?size=2400x1600&amp;quality=96&amp;sign=6f8d30f8c7539567ce70f3ee605464a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7258" y="2527924"/>
            <a:ext cx="206172" cy="1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25452" y="241405"/>
            <a:ext cx="5333903" cy="431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40034" rtl="0" eaLnBrk="1" latinLnBrk="0" hangingPunct="1">
              <a:spcBef>
                <a:spcPct val="0"/>
              </a:spcBef>
              <a:buNone/>
              <a:defRPr sz="504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Лидеры практики</a:t>
            </a:r>
            <a:endParaRPr lang="ru-RU" sz="2800" i="1" dirty="0">
              <a:latin typeface="Arial Black" panose="020B0A040201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614567" y="5206086"/>
            <a:ext cx="8159192" cy="40681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614566" y="772559"/>
            <a:ext cx="8159192" cy="40681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80026" indent="-480026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40056" indent="-400021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00086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40120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80154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20189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160223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00257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40291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50764" y="5206086"/>
            <a:ext cx="8159192" cy="40681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50763" y="772559"/>
            <a:ext cx="8159192" cy="40681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80026" indent="-480026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40056" indent="-400021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00086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40120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80154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20189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160223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00257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40291" indent="-320017" algn="l" defTabSz="640034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/>
          <a:stretch/>
        </p:blipFill>
        <p:spPr>
          <a:xfrm>
            <a:off x="8761864" y="1125192"/>
            <a:ext cx="2961564" cy="336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942069" y="1529346"/>
            <a:ext cx="461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1600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      Кутепов Виталий Алексеевич</a:t>
            </a: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, Председатель 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</a:rPr>
              <a:t>(инструктор) Военно –патриотического клуба «Зарница» Первичной профсоюзной организации ПАО «ППГХО им. Е.П. Славского». </a:t>
            </a:r>
            <a:endParaRPr lang="ru-RU" sz="1600" dirty="0" smtClean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       Роль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</a:rPr>
              <a:t>: разработка содержания этапов игры, организация этапов и руководство ими, установление взаимодействия с партнёрами </a:t>
            </a: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игры, организация деятельности судейской коллегии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9" y="5539445"/>
            <a:ext cx="2650223" cy="321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01643" y="5994652"/>
            <a:ext cx="4415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i="1" dirty="0">
                <a:latin typeface="Arial Black" panose="020B0A04020102020204" pitchFamily="34" charset="0"/>
                <a:ea typeface="Calibri" panose="020F0502020204030204" pitchFamily="34" charset="0"/>
              </a:rPr>
              <a:t>Шатов Андрей Петрович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</a:rPr>
              <a:t>, начальник Штаба местного отделения ВВПОД «ЮНАРМИЯ», педагог дополнительного образования МБУДО «Детско- юношеский центр». </a:t>
            </a:r>
            <a:endParaRPr lang="ru-RU" sz="1600" dirty="0" smtClean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Роль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</a:rPr>
              <a:t>: разработка содержания этапов игры, организация этапов и руководство   ими.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4"/>
          <a:stretch/>
        </p:blipFill>
        <p:spPr>
          <a:xfrm>
            <a:off x="592027" y="1038271"/>
            <a:ext cx="2467176" cy="335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489366" y="1319374"/>
            <a:ext cx="4640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i="1" dirty="0">
                <a:latin typeface="Arial Black" panose="020B0A04020102020204" pitchFamily="34" charset="0"/>
                <a:ea typeface="Calibri" panose="020F0502020204030204" pitchFamily="34" charset="0"/>
              </a:rPr>
              <a:t>Евстигнеева Анастасия Владимировна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</a:rPr>
              <a:t>, главный специалист отдела культуры, спорта и молодёжной политики Администрации городского поселения «Город Краснокаменск». </a:t>
            </a: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   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Роль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</a:rPr>
              <a:t>: ответственный за реализацию практики, установление взаимодействия с партнёрами игры, решение организационных вопросов.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" t="35152" r="16672"/>
          <a:stretch/>
        </p:blipFill>
        <p:spPr>
          <a:xfrm>
            <a:off x="9186237" y="5807590"/>
            <a:ext cx="2537191" cy="295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084663" y="5807590"/>
            <a:ext cx="44704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     Малолыченко </a:t>
            </a:r>
            <a:r>
              <a:rPr lang="ru-RU" sz="1600" b="1" i="1" dirty="0">
                <a:latin typeface="Arial Black" panose="020B0A04020102020204" pitchFamily="34" charset="0"/>
                <a:ea typeface="Calibri" panose="020F0502020204030204" pitchFamily="34" charset="0"/>
              </a:rPr>
              <a:t>Татьяна Петровна</a:t>
            </a:r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</a:rPr>
              <a:t>, начальник отдела культуры, спорта и молодёжной политики Администрации городского поселения «Город Краснокаменск</a:t>
            </a:r>
            <a:r>
              <a:rPr lang="ru-RU" sz="16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».                      </a:t>
            </a:r>
          </a:p>
          <a:p>
            <a:pPr algn="just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    Роль</a:t>
            </a:r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</a:rPr>
              <a:t>: описание практики, представление материалов на конкурс. 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0731336" y="7148815"/>
            <a:ext cx="48021" cy="31303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5985" tIns="47993" rIns="95985" bIns="47993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89"/>
              <a:t>папорорп</a:t>
            </a:r>
            <a:endParaRPr lang="ru-RU" sz="1889" dirty="0"/>
          </a:p>
        </p:txBody>
      </p:sp>
      <p:pic>
        <p:nvPicPr>
          <p:cNvPr id="1034" name="Picture 10" descr="https://sun9-70.userapi.com/impg/nMr6nFUBKRAYAPKUOXL8T69ZstuPdvhIo9J4Yw/6aI09cFk7dg.jpg?size=2400x1600&amp;quality=96&amp;sign=6f8d30f8c7539567ce70f3ee605464a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7258" y="2527924"/>
            <a:ext cx="206172" cy="1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3040363" y="311598"/>
            <a:ext cx="7149055" cy="531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40034" rtl="0" eaLnBrk="1" latinLnBrk="0" hangingPunct="1">
              <a:spcBef>
                <a:spcPct val="0"/>
              </a:spcBef>
              <a:buNone/>
              <a:defRPr sz="504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Перспективы развития практики</a:t>
            </a:r>
            <a:endParaRPr lang="ru-RU" sz="2800" i="1" dirty="0">
              <a:latin typeface="Arial Black" panose="020B0A040201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359642" y="1258103"/>
            <a:ext cx="11506785" cy="6509690"/>
            <a:chOff x="2045442" y="1456223"/>
            <a:chExt cx="11506785" cy="6509690"/>
          </a:xfrm>
        </p:grpSpPr>
        <p:sp>
          <p:nvSpPr>
            <p:cNvPr id="20" name="Объект 2"/>
            <p:cNvSpPr txBox="1">
              <a:spLocks/>
            </p:cNvSpPr>
            <p:nvPr/>
          </p:nvSpPr>
          <p:spPr>
            <a:xfrm>
              <a:off x="7629096" y="1456223"/>
              <a:ext cx="5923130" cy="86008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5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5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50"/>
              </a:solidFill>
            </a:ln>
          </p:spPr>
          <p:txBody>
            <a:bodyPr vert="horz" lIns="95985" tIns="47993" rIns="95985" bIns="47993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бъект 2"/>
            <p:cNvSpPr txBox="1">
              <a:spLocks/>
            </p:cNvSpPr>
            <p:nvPr/>
          </p:nvSpPr>
          <p:spPr>
            <a:xfrm>
              <a:off x="2045442" y="1460517"/>
              <a:ext cx="4314413" cy="8557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50"/>
              </a:solidFill>
            </a:ln>
          </p:spPr>
          <p:txBody>
            <a:bodyPr vert="horz" lIns="95985" tIns="47993" rIns="95985" bIns="47993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629098" y="1662968"/>
              <a:ext cx="59231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b="1" i="1" dirty="0" smtClean="0">
                  <a:latin typeface="Arial Black" panose="020B0A04020102020204" pitchFamily="34" charset="0"/>
                  <a:ea typeface="Calibri" panose="020F0502020204030204" pitchFamily="34" charset="0"/>
                </a:rPr>
                <a:t>Создание позитивного имиджа города </a:t>
              </a:r>
              <a:endParaRPr lang="ru-RU" sz="2000" dirty="0">
                <a:effectLst/>
                <a:latin typeface="Arial Black" panose="020B0A040201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256985" y="1662968"/>
              <a:ext cx="41028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i="1" dirty="0" smtClean="0">
                  <a:latin typeface="Arial Black" panose="020B0A040201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2000" b="1" i="1" dirty="0" smtClean="0">
                  <a:latin typeface="Arial Black" panose="020B0A04020102020204" pitchFamily="34" charset="0"/>
                  <a:ea typeface="Calibri" panose="020F0502020204030204" pitchFamily="34" charset="0"/>
                </a:rPr>
                <a:t>Для жителей города </a:t>
              </a:r>
              <a:endParaRPr lang="ru-RU" sz="2000" dirty="0" smtClean="0">
                <a:latin typeface="Arial Black" panose="020B0A040201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045443" y="2663549"/>
              <a:ext cx="4314414" cy="13234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>
              <a:spAutoFit/>
            </a:bodyPr>
            <a:lstStyle/>
            <a:p>
              <a:pPr indent="95250" algn="ctr">
                <a:spcAft>
                  <a:spcPts val="0"/>
                </a:spcAft>
              </a:pPr>
              <a:r>
                <a:rPr lang="ru-RU" sz="2000" b="1" i="1" dirty="0" smtClean="0">
                  <a:latin typeface="Arial Black" panose="020B0A04020102020204" pitchFamily="34" charset="0"/>
                  <a:ea typeface="Calibri" panose="020F0502020204030204" pitchFamily="34" charset="0"/>
                </a:rPr>
                <a:t>Для образовательных организаций, военно- патриотических объединений</a:t>
              </a:r>
              <a:endParaRPr lang="ru-RU" sz="2000" dirty="0" smtClean="0">
                <a:latin typeface="Arial Black" panose="020B0A040201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0" name="Прямая со стрелкой 9"/>
            <p:cNvCxnSpPr>
              <a:stCxn id="16" idx="3"/>
              <a:endCxn id="20" idx="1"/>
            </p:cNvCxnSpPr>
            <p:nvPr/>
          </p:nvCxnSpPr>
          <p:spPr>
            <a:xfrm flipV="1">
              <a:off x="6359855" y="1886266"/>
              <a:ext cx="1269241" cy="21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бъект 2"/>
            <p:cNvSpPr txBox="1">
              <a:spLocks/>
            </p:cNvSpPr>
            <p:nvPr/>
          </p:nvSpPr>
          <p:spPr>
            <a:xfrm>
              <a:off x="2045443" y="2663548"/>
              <a:ext cx="4314413" cy="132933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txBody>
            <a:bodyPr vert="horz" lIns="95985" tIns="47993" rIns="95985" bIns="47993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Объект 2"/>
            <p:cNvSpPr txBox="1">
              <a:spLocks/>
            </p:cNvSpPr>
            <p:nvPr/>
          </p:nvSpPr>
          <p:spPr>
            <a:xfrm>
              <a:off x="7644453" y="2663548"/>
              <a:ext cx="5907774" cy="13143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txBody>
            <a:bodyPr vert="horz" lIns="95985" tIns="47993" rIns="95985" bIns="47993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4506" y="2663548"/>
              <a:ext cx="59231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>
                  <a:latin typeface="Arial Black" panose="020B0A04020102020204" pitchFamily="34" charset="0"/>
                  <a:ea typeface="Calibri" panose="020F0502020204030204" pitchFamily="34" charset="0"/>
                </a:rPr>
                <a:t>П</a:t>
              </a:r>
              <a:r>
                <a:rPr lang="ru-RU" sz="2000" b="1" i="1" dirty="0" smtClean="0">
                  <a:latin typeface="Arial Black" panose="020B0A04020102020204" pitchFamily="34" charset="0"/>
                  <a:ea typeface="Calibri" panose="020F0502020204030204" pitchFamily="34" charset="0"/>
                </a:rPr>
                <a:t>ересмотр </a:t>
              </a:r>
              <a:r>
                <a:rPr lang="ru-RU" sz="2000" b="1" i="1" dirty="0">
                  <a:latin typeface="Arial Black" panose="020B0A04020102020204" pitchFamily="34" charset="0"/>
                  <a:ea typeface="Calibri" panose="020F0502020204030204" pitchFamily="34" charset="0"/>
                </a:rPr>
                <a:t>подходов к организации военно- патриотического воспитания на уровне конкретного </a:t>
              </a:r>
              <a:r>
                <a:rPr lang="ru-RU" sz="2000" b="1" i="1" dirty="0" smtClean="0">
                  <a:latin typeface="Arial Black" panose="020B0A04020102020204" pitchFamily="34" charset="0"/>
                  <a:ea typeface="Calibri" panose="020F0502020204030204" pitchFamily="34" charset="0"/>
                </a:rPr>
                <a:t>учреждения, военно- патриотического объединения</a:t>
              </a:r>
              <a:endParaRPr lang="ru-RU" sz="2000" b="1" i="1" dirty="0">
                <a:latin typeface="Arial Black" panose="020B0A04020102020204" pitchFamily="34" charset="0"/>
              </a:endParaRPr>
            </a:p>
          </p:txBody>
        </p:sp>
        <p:cxnSp>
          <p:nvCxnSpPr>
            <p:cNvPr id="31" name="Прямая со стрелкой 30"/>
            <p:cNvCxnSpPr>
              <a:stCxn id="19" idx="3"/>
              <a:endCxn id="29" idx="1"/>
            </p:cNvCxnSpPr>
            <p:nvPr/>
          </p:nvCxnSpPr>
          <p:spPr>
            <a:xfrm flipV="1">
              <a:off x="6359857" y="3320746"/>
              <a:ext cx="1284596" cy="4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бъект 2"/>
            <p:cNvSpPr txBox="1">
              <a:spLocks/>
            </p:cNvSpPr>
            <p:nvPr/>
          </p:nvSpPr>
          <p:spPr>
            <a:xfrm>
              <a:off x="2045442" y="4392927"/>
              <a:ext cx="4314414" cy="18713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50"/>
              </a:solidFill>
            </a:ln>
          </p:spPr>
          <p:txBody>
            <a:bodyPr vert="horz" lIns="95985" tIns="47993" rIns="95985" bIns="47993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Прямоугольник 1024"/>
            <p:cNvSpPr/>
            <p:nvPr/>
          </p:nvSpPr>
          <p:spPr>
            <a:xfrm>
              <a:off x="2100034" y="4433351"/>
              <a:ext cx="425982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dirty="0" smtClean="0">
                  <a:latin typeface="Arial Black" panose="020B0A04020102020204" pitchFamily="34" charset="0"/>
                  <a:ea typeface="Calibri" panose="020F0502020204030204" pitchFamily="34" charset="0"/>
                </a:rPr>
                <a:t>Для </a:t>
              </a:r>
              <a:r>
                <a:rPr lang="ru-RU" sz="2000" i="1" dirty="0">
                  <a:latin typeface="Arial Black" panose="020B0A04020102020204" pitchFamily="34" charset="0"/>
                  <a:ea typeface="Calibri" panose="020F0502020204030204" pitchFamily="34" charset="0"/>
                </a:rPr>
                <a:t>обучающихся образовательных организаций и воспитанников военно- патриотической объединений</a:t>
              </a:r>
              <a:endParaRPr lang="ru-RU" sz="2000" i="1" dirty="0">
                <a:latin typeface="Arial Black" panose="020B0A04020102020204" pitchFamily="34" charset="0"/>
              </a:endParaRPr>
            </a:p>
          </p:txBody>
        </p:sp>
        <p:sp>
          <p:nvSpPr>
            <p:cNvPr id="36" name="Объект 2"/>
            <p:cNvSpPr txBox="1">
              <a:spLocks/>
            </p:cNvSpPr>
            <p:nvPr/>
          </p:nvSpPr>
          <p:spPr>
            <a:xfrm>
              <a:off x="7629099" y="4392926"/>
              <a:ext cx="5923128" cy="18713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txBody>
            <a:bodyPr vert="horz" lIns="95985" tIns="47993" rIns="95985" bIns="47993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Прямоугольник 1025"/>
            <p:cNvSpPr/>
            <p:nvPr/>
          </p:nvSpPr>
          <p:spPr>
            <a:xfrm>
              <a:off x="7683690" y="4668798"/>
              <a:ext cx="58685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b="1" i="1" dirty="0" smtClean="0">
                  <a:latin typeface="Arial Black" panose="020B0A04020102020204" pitchFamily="34" charset="0"/>
                  <a:ea typeface="Calibri" panose="020F0502020204030204" pitchFamily="34" charset="0"/>
                </a:rPr>
                <a:t>Стимул </a:t>
              </a:r>
              <a:r>
                <a:rPr lang="ru-RU" sz="2000" b="1" i="1" dirty="0">
                  <a:latin typeface="Arial Black" panose="020B0A04020102020204" pitchFamily="34" charset="0"/>
                  <a:ea typeface="Calibri" panose="020F0502020204030204" pitchFamily="34" charset="0"/>
                </a:rPr>
                <a:t>для участия в игре, включении в команду и представлении своей команды на муниципальном уровне.</a:t>
              </a:r>
              <a:endParaRPr lang="ru-RU" sz="2000" b="1" i="1" dirty="0">
                <a:effectLst/>
                <a:latin typeface="Arial Black" panose="020B0A040201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38" name="Прямая со стрелкой 37"/>
            <p:cNvCxnSpPr>
              <a:stCxn id="34" idx="3"/>
              <a:endCxn id="36" idx="1"/>
            </p:cNvCxnSpPr>
            <p:nvPr/>
          </p:nvCxnSpPr>
          <p:spPr>
            <a:xfrm flipV="1">
              <a:off x="6359856" y="5328624"/>
              <a:ext cx="126924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бъект 2"/>
            <p:cNvSpPr txBox="1">
              <a:spLocks/>
            </p:cNvSpPr>
            <p:nvPr/>
          </p:nvSpPr>
          <p:spPr>
            <a:xfrm>
              <a:off x="2045442" y="6697001"/>
              <a:ext cx="4314414" cy="126891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50"/>
              </a:solidFill>
            </a:ln>
          </p:spPr>
          <p:txBody>
            <a:bodyPr vert="horz" lIns="95985" tIns="47993" rIns="95985" bIns="47993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166567" y="6843669"/>
              <a:ext cx="40653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dirty="0" smtClean="0">
                  <a:latin typeface="Arial Black" panose="020B0A04020102020204" pitchFamily="34" charset="0"/>
                </a:rPr>
                <a:t>Для администрации городского поселения «Город Краснокаменск»</a:t>
              </a:r>
              <a:endParaRPr lang="ru-RU" sz="2000" i="1" dirty="0">
                <a:latin typeface="Arial Black" panose="020B0A04020102020204" pitchFamily="34" charset="0"/>
              </a:endParaRPr>
            </a:p>
          </p:txBody>
        </p:sp>
        <p:sp>
          <p:nvSpPr>
            <p:cNvPr id="41" name="Объект 2"/>
            <p:cNvSpPr txBox="1">
              <a:spLocks/>
            </p:cNvSpPr>
            <p:nvPr/>
          </p:nvSpPr>
          <p:spPr>
            <a:xfrm>
              <a:off x="7629098" y="6697001"/>
              <a:ext cx="5923128" cy="12689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txBody>
            <a:bodyPr vert="horz" lIns="95985" tIns="47993" rIns="95985" bIns="47993" rtlCol="0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2000" i="1" dirty="0" smtClean="0">
                  <a:latin typeface="Arial Black" panose="020B0A04020102020204" pitchFamily="34" charset="0"/>
                </a:rPr>
                <a:t>Укрепление и развитие связей </a:t>
              </a:r>
              <a:r>
                <a:rPr lang="ru-RU" sz="2000" i="1" dirty="0">
                  <a:latin typeface="Arial Black" panose="020B0A04020102020204" pitchFamily="34" charset="0"/>
                </a:rPr>
                <a:t>с городскими организациями и </a:t>
              </a:r>
              <a:r>
                <a:rPr lang="ru-RU" sz="2000" i="1" dirty="0" smtClean="0">
                  <a:latin typeface="Arial Black" panose="020B0A04020102020204" pitchFamily="34" charset="0"/>
                </a:rPr>
                <a:t>учреждениями, проведение игры на межмуниципальном уровне  </a:t>
              </a:r>
              <a:endParaRPr lang="ru-RU" sz="20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Прямая со стрелкой 42"/>
            <p:cNvCxnSpPr>
              <a:stCxn id="39" idx="3"/>
              <a:endCxn id="41" idx="1"/>
            </p:cNvCxnSpPr>
            <p:nvPr/>
          </p:nvCxnSpPr>
          <p:spPr>
            <a:xfrm>
              <a:off x="6359856" y="7331457"/>
              <a:ext cx="12692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33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1939</TotalTime>
  <Words>1032</Words>
  <Application>Microsoft Office PowerPoint</Application>
  <PresentationFormat>Произвольный</PresentationFormat>
  <Paragraphs>128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 </vt:lpstr>
      <vt:lpstr>Цель практики  -   консолидация всех объектов и субъектов военно- патриотического воспитания на территории городского поселения «Город Краснокаменск», вовлечение граждан в систему патриотического воспитания на основе исторических и национально-культурных традиций посредством проведения военно-патриотической игры «Зарница».</vt:lpstr>
      <vt:lpstr>Этапы внедрения практики</vt:lpstr>
      <vt:lpstr>Этапы внедрения практики</vt:lpstr>
      <vt:lpstr>Этапы внедрения практики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В. Набокина</dc:creator>
  <cp:lastModifiedBy>Марина В. Набокина</cp:lastModifiedBy>
  <cp:revision>110</cp:revision>
  <dcterms:created xsi:type="dcterms:W3CDTF">2021-06-24T23:07:52Z</dcterms:created>
  <dcterms:modified xsi:type="dcterms:W3CDTF">2021-07-06T01:35:27Z</dcterms:modified>
</cp:coreProperties>
</file>