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6" r:id="rId5"/>
    <p:sldId id="265" r:id="rId6"/>
    <p:sldId id="258" r:id="rId7"/>
    <p:sldId id="261" r:id="rId8"/>
    <p:sldId id="267" r:id="rId9"/>
    <p:sldId id="264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84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205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74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B987A-964C-4A1D-84E3-2B76BB42DF29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6DB3C-0CF9-40E7-8149-58CAED79D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68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6DB3C-0CF9-40E7-8149-58CAED79D6A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2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6DB3C-0CF9-40E7-8149-58CAED79D6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91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eg"/><Relationship Id="rId5" Type="http://schemas.openxmlformats.org/officeDocument/2006/relationships/image" Target="../media/image19.jp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jpeg"/><Relationship Id="rId18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microsoft.com/office/2007/relationships/hdphoto" Target="../media/hdphoto3.wdp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45.jpeg"/><Relationship Id="rId19" Type="http://schemas.openxmlformats.org/officeDocument/2006/relationships/image" Target="../media/image52.png"/><Relationship Id="rId4" Type="http://schemas.openxmlformats.org/officeDocument/2006/relationships/image" Target="../media/image42.jpeg"/><Relationship Id="rId9" Type="http://schemas.microsoft.com/office/2007/relationships/hdphoto" Target="../media/hdphoto4.wdp"/><Relationship Id="rId1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514" y="332656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Yu Gothic UI" panose="020B0500000000000000" pitchFamily="34" charset="-128"/>
                <a:cs typeface="Times New Roman" panose="02020603050405020304" pitchFamily="18" charset="0"/>
              </a:rPr>
              <a:t>Муниципальное  бюджетное  учреждение  культуры</a:t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Yu Gothic UI" panose="020B0500000000000000" pitchFamily="34" charset="-128"/>
                <a:cs typeface="Times New Roman" panose="02020603050405020304" pitchFamily="18" charset="0"/>
              </a:rPr>
              <a:t> «Центральная городская библиотека им. В. Маяковского»</a:t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Yu Gothic UI" panose="020B0500000000000000" pitchFamily="34" charset="-128"/>
                <a:cs typeface="Times New Roman" panose="02020603050405020304" pitchFamily="18" charset="0"/>
              </a:rPr>
              <a:t>(г. Саров, Нижегородская обл.)</a:t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Yu Gothic UI" panose="020B0500000000000000" pitchFamily="34" charset="-128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97949" y="1182231"/>
            <a:ext cx="6729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Литературный квест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Обожаю всяческую жизнь: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130-летию В.В.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Маяковского»</a:t>
            </a:r>
            <a:endParaRPr lang="ru-RU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514" y="762918"/>
            <a:ext cx="9129486" cy="6119251"/>
            <a:chOff x="14514" y="762918"/>
            <a:chExt cx="9129486" cy="611925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631" y="762918"/>
              <a:ext cx="2000154" cy="266608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4" y="3429001"/>
              <a:ext cx="4601070" cy="345080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775" y="3429000"/>
              <a:ext cx="4604225" cy="3453169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595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25278" r="8999" b="11527"/>
          <a:stretch/>
        </p:blipFill>
        <p:spPr>
          <a:xfrm>
            <a:off x="17554" y="4759078"/>
            <a:ext cx="3489324" cy="2113920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t="4851" r="7087" b="19550"/>
          <a:stretch/>
        </p:blipFill>
        <p:spPr>
          <a:xfrm>
            <a:off x="6012160" y="4134644"/>
            <a:ext cx="3131840" cy="2574313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>
          <a:xfrm>
            <a:off x="17554" y="0"/>
            <a:ext cx="3489325" cy="2348880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1153"/>
            <a:ext cx="3506878" cy="2185651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14836" r="16775"/>
          <a:stretch/>
        </p:blipFill>
        <p:spPr>
          <a:xfrm>
            <a:off x="3599572" y="4134643"/>
            <a:ext cx="2344209" cy="2574313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49055" y="0"/>
            <a:ext cx="55949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дальнейшей реализации проекта 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«Литературный квест «Обожаю всяческую жизнь: к 130-летию В. </a:t>
            </a:r>
            <a:r>
              <a:rPr lang="ru-RU" sz="1400" b="1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Маяковского» </a:t>
            </a:r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происходить планомерная работа по п</a:t>
            </a:r>
            <a:r>
              <a:rPr lang="ru-RU" sz="1400" b="1" dirty="0" smtClean="0">
                <a:latin typeface="Century Gothic" panose="020B0502020202020204" pitchFamily="34" charset="0"/>
              </a:rPr>
              <a:t>родвижению </a:t>
            </a:r>
            <a:r>
              <a:rPr lang="ru-RU" sz="1400" b="1" dirty="0">
                <a:latin typeface="Century Gothic" panose="020B0502020202020204" pitchFamily="34" charset="0"/>
              </a:rPr>
              <a:t>чтения и книги среди горожан, особенно, молодежи, молодых специалистов, студентов высших и средних специальных учебных заведений; </a:t>
            </a:r>
            <a:endParaRPr lang="ru-RU" sz="1400" b="1" dirty="0" smtClean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entury Gothic" panose="020B0502020202020204" pitchFamily="34" charset="0"/>
              </a:rPr>
              <a:t>повышение </a:t>
            </a:r>
            <a:r>
              <a:rPr lang="ru-RU" sz="1400" b="1" dirty="0">
                <a:latin typeface="Century Gothic" panose="020B0502020202020204" pitchFamily="34" charset="0"/>
              </a:rPr>
              <a:t>уровня информационной культуры жителей города и их читательского развития; </a:t>
            </a:r>
            <a:endParaRPr lang="ru-RU" sz="1400" b="1" dirty="0" smtClean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entury Gothic" panose="020B0502020202020204" pitchFamily="34" charset="0"/>
              </a:rPr>
              <a:t>социальная </a:t>
            </a:r>
            <a:r>
              <a:rPr lang="ru-RU" sz="1400" b="1" dirty="0">
                <a:latin typeface="Century Gothic" panose="020B0502020202020204" pitchFamily="34" charset="0"/>
              </a:rPr>
              <a:t>адаптация подростков и молодежи, профилактика асоциального поведения  путем активного вовлечения и участия в мероприятиях проекта; </a:t>
            </a:r>
            <a:endParaRPr lang="ru-RU" sz="1400" b="1" dirty="0" smtClean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entury Gothic" panose="020B0502020202020204" pitchFamily="34" charset="0"/>
              </a:rPr>
              <a:t>создание </a:t>
            </a:r>
            <a:r>
              <a:rPr lang="ru-RU" sz="1400" b="1" dirty="0">
                <a:latin typeface="Century Gothic" panose="020B0502020202020204" pitchFamily="34" charset="0"/>
              </a:rPr>
              <a:t>условий для реализации интеллектуальной свободы горожан -  предоставление возможности проявлять свои коммуникативные, личностные, творческие способности; </a:t>
            </a:r>
            <a:endParaRPr lang="ru-RU" sz="1400" b="1" dirty="0" smtClean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Century Gothic" panose="020B0502020202020204" pitchFamily="34" charset="0"/>
              </a:rPr>
              <a:t>предоставление </a:t>
            </a:r>
            <a:r>
              <a:rPr lang="ru-RU" sz="1400" b="1" dirty="0">
                <a:latin typeface="Century Gothic" panose="020B0502020202020204" pitchFamily="34" charset="0"/>
              </a:rPr>
              <a:t>качественных, образовательных досуговых мероприятий для жителей города.</a:t>
            </a:r>
          </a:p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8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9"/>
          <a:stretch/>
        </p:blipFill>
        <p:spPr bwMode="auto">
          <a:xfrm>
            <a:off x="14085" y="0"/>
            <a:ext cx="4637804" cy="3429000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85" y="3645024"/>
            <a:ext cx="91200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entury Gothic" panose="020B0502020202020204" pitchFamily="34" charset="0"/>
              </a:rPr>
              <a:t>История </a:t>
            </a:r>
            <a:r>
              <a:rPr lang="ru-RU" b="1" dirty="0">
                <a:latin typeface="Century Gothic" panose="020B0502020202020204" pitchFamily="34" charset="0"/>
              </a:rPr>
              <a:t>библиотеки неразрывно связана с историей возникновения стратегического оборонного объекта КБ-11. </a:t>
            </a:r>
            <a:r>
              <a:rPr lang="ru-RU" b="1" dirty="0" smtClean="0">
                <a:latin typeface="Century Gothic" panose="020B0502020202020204" pitchFamily="34" charset="0"/>
              </a:rPr>
              <a:t>Создание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«…Библиотеки № 11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» </a:t>
            </a:r>
            <a:r>
              <a:rPr lang="ru-RU" b="1" dirty="0" smtClean="0">
                <a:latin typeface="Century Gothic" panose="020B0502020202020204" pitchFamily="34" charset="0"/>
              </a:rPr>
              <a:t>было закреплено </a:t>
            </a:r>
            <a:r>
              <a:rPr lang="ru-RU" b="1" dirty="0">
                <a:latin typeface="Century Gothic" panose="020B0502020202020204" pitchFamily="34" charset="0"/>
              </a:rPr>
              <a:t>Постановлением Совета Министров СССР </a:t>
            </a:r>
            <a:r>
              <a:rPr lang="ru-RU" b="1" dirty="0" smtClean="0">
                <a:latin typeface="Century Gothic" panose="020B0502020202020204" pitchFamily="34" charset="0"/>
              </a:rPr>
              <a:t>от </a:t>
            </a:r>
            <a:r>
              <a:rPr lang="ru-RU" b="1" dirty="0">
                <a:latin typeface="Century Gothic" panose="020B0502020202020204" pitchFamily="34" charset="0"/>
              </a:rPr>
              <a:t>21.06.1946 года. Этот день и стал днем рождения нашей </a:t>
            </a:r>
            <a:r>
              <a:rPr lang="ru-RU" b="1" dirty="0" smtClean="0">
                <a:latin typeface="Century Gothic" panose="020B0502020202020204" pitchFamily="34" charset="0"/>
              </a:rPr>
              <a:t>библиотеки. В </a:t>
            </a:r>
            <a:r>
              <a:rPr lang="ru-RU" b="1" dirty="0">
                <a:latin typeface="Century Gothic" panose="020B0502020202020204" pitchFamily="34" charset="0"/>
              </a:rPr>
              <a:t>1963 г</a:t>
            </a:r>
            <a:r>
              <a:rPr lang="ru-RU" b="1" dirty="0" smtClean="0">
                <a:latin typeface="Century Gothic" panose="020B0502020202020204" pitchFamily="34" charset="0"/>
              </a:rPr>
              <a:t>. библиотека переехала в специально </a:t>
            </a:r>
            <a:r>
              <a:rPr lang="ru-RU" b="1" dirty="0">
                <a:latin typeface="Century Gothic" panose="020B0502020202020204" pitchFamily="34" charset="0"/>
              </a:rPr>
              <a:t>построенное для нее здание на пр. Мира д. 4, где </a:t>
            </a:r>
            <a:r>
              <a:rPr lang="ru-RU" b="1" dirty="0" smtClean="0">
                <a:latin typeface="Century Gothic" panose="020B0502020202020204" pitchFamily="34" charset="0"/>
              </a:rPr>
              <a:t>она находится </a:t>
            </a:r>
            <a:r>
              <a:rPr lang="ru-RU" b="1" dirty="0">
                <a:latin typeface="Century Gothic" panose="020B0502020202020204" pitchFamily="34" charset="0"/>
              </a:rPr>
              <a:t>и сегодня. </a:t>
            </a:r>
            <a:r>
              <a:rPr lang="ru-RU" b="1" dirty="0" smtClean="0">
                <a:latin typeface="Century Gothic" panose="020B0502020202020204" pitchFamily="34" charset="0"/>
              </a:rPr>
              <a:t>В </a:t>
            </a:r>
            <a:r>
              <a:rPr lang="ru-RU" b="1" dirty="0">
                <a:latin typeface="Century Gothic" panose="020B0502020202020204" pitchFamily="34" charset="0"/>
              </a:rPr>
              <a:t>том же году она обрела </a:t>
            </a:r>
            <a:r>
              <a:rPr lang="ru-RU" b="1" dirty="0" smtClean="0">
                <a:latin typeface="Century Gothic" panose="020B0502020202020204" pitchFamily="34" charset="0"/>
              </a:rPr>
              <a:t>и своё </a:t>
            </a:r>
            <a:r>
              <a:rPr lang="ru-RU" b="1" dirty="0">
                <a:latin typeface="Century Gothic" panose="020B0502020202020204" pitchFamily="34" charset="0"/>
              </a:rPr>
              <a:t>имя. </a:t>
            </a:r>
            <a:r>
              <a:rPr lang="ru-RU" b="1" dirty="0" smtClean="0">
                <a:latin typeface="Century Gothic" panose="020B0502020202020204" pitchFamily="34" charset="0"/>
              </a:rPr>
              <a:t>19 </a:t>
            </a:r>
            <a:r>
              <a:rPr lang="ru-RU" b="1" dirty="0">
                <a:latin typeface="Century Gothic" panose="020B0502020202020204" pitchFamily="34" charset="0"/>
              </a:rPr>
              <a:t>июля 1963 года отмечался 70-летний юбилей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В.В. Маяковского</a:t>
            </a:r>
            <a:r>
              <a:rPr lang="ru-RU" b="1" dirty="0">
                <a:latin typeface="Century Gothic" panose="020B0502020202020204" pitchFamily="34" charset="0"/>
              </a:rPr>
              <a:t>. Поэтому неудивительно, что сотрудники выступили с инициативой присвоить библиотеке имя этого народного поэта. В том же 1963-м городская библиотека была преобразована в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Центральную городскую библиотеку им. В.В. Маяковского.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07165" y="332656"/>
            <a:ext cx="3960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Центральная городская библиотека им. В.В. Маяковского </a:t>
            </a: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— одна из крупнейших муниципальных библиотек Нижегородской области, фонд которой насчитывает более 500 тыс. экз. документов.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159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4522" y="332656"/>
            <a:ext cx="60894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В фонде библиотеки широко 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</a:rPr>
              <a:t>представлены собрания сочинений, сборники избранных произведений, отдельно изданные </a:t>
            </a:r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произведения В.В. Маяковского. 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</a:rPr>
              <a:t>Как огромная ценность в библиотеке хранится первое «Полное собрание сочинений» поэта, вышедшее после его трагической смерти в 1934-1938 гг. под редакцией Л.Ю. Брик. </a:t>
            </a:r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В </a:t>
            </a:r>
            <a:r>
              <a:rPr lang="ru-RU" b="1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коллкции</a:t>
            </a:r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 библиотеки 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</a:rPr>
              <a:t>имеются </a:t>
            </a:r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книги 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</a:rPr>
              <a:t>малого формата: «Владимир Ильич Ленин» (1971), «Избранная лирика» (1983), «Стихотворения» (1983), «Громада любовь» (1984). </a:t>
            </a:r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</a:rPr>
              <a:t>фонде библиотеки широко представлена литература о жизни и творчестве В.В. Маяковского: материалы и исследования, сборники воспоминаний и статей, библиографические указатели, фотоальбомы.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1374" y="0"/>
            <a:ext cx="9122625" cy="6857999"/>
            <a:chOff x="21374" y="0"/>
            <a:chExt cx="9122625" cy="685799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4" y="3016840"/>
              <a:ext cx="2983208" cy="2243768"/>
            </a:xfrm>
            <a:prstGeom prst="rect">
              <a:avLst/>
            </a:prstGeom>
            <a:ln w="9525">
              <a:solidFill>
                <a:srgbClr val="C00000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" t="11116" r="4268" b="6095"/>
            <a:stretch/>
          </p:blipFill>
          <p:spPr>
            <a:xfrm>
              <a:off x="1425582" y="5120572"/>
              <a:ext cx="3395881" cy="1737427"/>
            </a:xfrm>
            <a:prstGeom prst="rect">
              <a:avLst/>
            </a:prstGeom>
            <a:ln w="9525">
              <a:solidFill>
                <a:srgbClr val="C00000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6" b="9974"/>
            <a:stretch/>
          </p:blipFill>
          <p:spPr>
            <a:xfrm>
              <a:off x="6301114" y="5120572"/>
              <a:ext cx="2842885" cy="1737427"/>
            </a:xfrm>
            <a:prstGeom prst="rect">
              <a:avLst/>
            </a:prstGeom>
            <a:ln w="9525">
              <a:solidFill>
                <a:srgbClr val="C00000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1" t="14286" r="33147" b="21428"/>
            <a:stretch/>
          </p:blipFill>
          <p:spPr>
            <a:xfrm>
              <a:off x="4800751" y="5120572"/>
              <a:ext cx="1500364" cy="1737427"/>
            </a:xfrm>
            <a:prstGeom prst="rect">
              <a:avLst/>
            </a:prstGeom>
            <a:ln w="9525">
              <a:solidFill>
                <a:srgbClr val="C00000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1" t="9288" r="28516" b="8233"/>
            <a:stretch/>
          </p:blipFill>
          <p:spPr>
            <a:xfrm>
              <a:off x="21374" y="5120572"/>
              <a:ext cx="1404207" cy="1737427"/>
            </a:xfrm>
            <a:prstGeom prst="rect">
              <a:avLst/>
            </a:prstGeom>
            <a:ln w="9525">
              <a:solidFill>
                <a:srgbClr val="C00000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8" r="19288"/>
            <a:stretch/>
          </p:blipFill>
          <p:spPr>
            <a:xfrm>
              <a:off x="21375" y="0"/>
              <a:ext cx="2983207" cy="3156876"/>
            </a:xfrm>
            <a:prstGeom prst="rect">
              <a:avLst/>
            </a:prstGeom>
            <a:ln w="9525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477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года присвоения </a:t>
            </a:r>
            <a:r>
              <a:rPr lang="ru-RU" sz="15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библиотеке имени В. Маяковского </a:t>
            </a:r>
            <a:r>
              <a:rPr lang="ru-RU" sz="15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ее сотрудниками проводится большая работа по популяризации жизни и творчества поэта. Оформляются выставки и книжные полки, проводятся массовые мероприятия: литературные вечера, Дни поэзии, «Маяковские чтения», в которых принимают участие артисты театра драмы, сотрудники Всероссийского научно-исследовательского института экспериментальной физики (ВНИИЭФ), поэты, писатели, педагоги музыкальных школ, творческая интеллигенция </a:t>
            </a:r>
            <a:r>
              <a:rPr lang="ru-RU" sz="15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города, учащиеся школ города и студенты.</a:t>
            </a:r>
            <a:endParaRPr lang="ru-RU" sz="15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1772816"/>
            <a:ext cx="9127877" cy="5085184"/>
            <a:chOff x="-1" y="1532985"/>
            <a:chExt cx="9127877" cy="533795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" t="3356" r="3218" b="6038"/>
            <a:stretch/>
          </p:blipFill>
          <p:spPr>
            <a:xfrm>
              <a:off x="-1" y="1539182"/>
              <a:ext cx="3069841" cy="2177849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49" r="33530"/>
            <a:stretch/>
          </p:blipFill>
          <p:spPr>
            <a:xfrm>
              <a:off x="6183086" y="1532986"/>
              <a:ext cx="2944790" cy="5325014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9" t="4703" r="12317" b="1127"/>
            <a:stretch/>
          </p:blipFill>
          <p:spPr>
            <a:xfrm>
              <a:off x="4083043" y="3717030"/>
              <a:ext cx="2116079" cy="3140970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17030"/>
              <a:ext cx="4083044" cy="3153907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708" y="1532985"/>
              <a:ext cx="3759414" cy="2184045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8990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24" y="1988490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-29309" y="15001"/>
            <a:ext cx="9173309" cy="6858001"/>
            <a:chOff x="-21960" y="0"/>
            <a:chExt cx="9173309" cy="685800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259" y="3321396"/>
              <a:ext cx="2433477" cy="2036211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35093" cy="1988490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918" y="4527803"/>
              <a:ext cx="3181431" cy="2330198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918" y="1"/>
              <a:ext cx="3174082" cy="2351012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59" y="4192913"/>
              <a:ext cx="3553451" cy="2665088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736" y="2264214"/>
              <a:ext cx="3181431" cy="2350387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1960" y="1923864"/>
              <a:ext cx="3557052" cy="2324805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9"/>
            <a:srcRect t="13698"/>
            <a:stretch/>
          </p:blipFill>
          <p:spPr>
            <a:xfrm>
              <a:off x="3535092" y="0"/>
              <a:ext cx="2434826" cy="1559476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274" y="5017395"/>
              <a:ext cx="2418462" cy="1840605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259" y="1572114"/>
              <a:ext cx="2441659" cy="1821883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</p:grpSp>
      <p:grpSp>
        <p:nvGrpSpPr>
          <p:cNvPr id="16" name="Группа 15"/>
          <p:cNvGrpSpPr/>
          <p:nvPr/>
        </p:nvGrpSpPr>
        <p:grpSpPr>
          <a:xfrm>
            <a:off x="-29309" y="6440460"/>
            <a:ext cx="9144000" cy="434454"/>
            <a:chOff x="0" y="-29300"/>
            <a:chExt cx="9144000" cy="91440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29300"/>
              <a:ext cx="9144000" cy="9144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55642" y="73957"/>
              <a:ext cx="8988358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Мероприятия и выставки библиотеки, посвященные Владимиру Маяковскому </a:t>
              </a:r>
              <a:endParaRPr lang="ru-RU" sz="1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579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7332" y="0"/>
            <a:ext cx="5237403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Литературный квест </a:t>
            </a:r>
          </a:p>
          <a:p>
            <a:pPr algn="ctr"/>
            <a:r>
              <a:rPr lang="ru-RU" sz="15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«Обожаю всяческую жизнь: </a:t>
            </a:r>
          </a:p>
          <a:p>
            <a:pPr algn="ctr"/>
            <a:r>
              <a:rPr lang="ru-RU" sz="15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130-летию В. Маяковского»</a:t>
            </a:r>
          </a:p>
          <a:p>
            <a:pPr algn="ctr"/>
            <a:endParaRPr lang="ru-RU" sz="900" b="1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внимания горожан к личности и изучению культурного наследия </a:t>
            </a:r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Маяковского.</a:t>
            </a:r>
          </a:p>
          <a:p>
            <a:pPr algn="just"/>
            <a:endParaRPr lang="ru-RU" sz="9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marR="47625" indent="-342900" algn="just">
              <a:buFont typeface="+mj-lt"/>
              <a:buAutoNum type="arabicPeriod"/>
            </a:pP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культурного уровня жителей города, особенно подростков и молодежи. </a:t>
            </a:r>
          </a:p>
          <a:p>
            <a:pPr marL="342900" marR="47625" lvl="0" indent="-342900" algn="just">
              <a:buFont typeface="+mj-lt"/>
              <a:buAutoNum type="arabicPeriod"/>
            </a:pPr>
            <a:r>
              <a:rPr lang="ru-RU" sz="1300" b="1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</a:t>
            </a:r>
            <a:r>
              <a:rPr lang="ru-RU" sz="13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жителей города к активным формам досуга. </a:t>
            </a:r>
            <a:endParaRPr lang="ru-RU" sz="1300" b="1" dirty="0" smtClean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47625" indent="-342900" algn="just">
              <a:buFont typeface="+mj-lt"/>
              <a:buAutoNum type="arabicPeriod"/>
            </a:pP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</a:rPr>
              <a:t>Содействие </a:t>
            </a:r>
            <a:r>
              <a:rPr lang="ru-RU" sz="13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гражданско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</a:rPr>
              <a:t>–патриотическому воспитанию на примере многогранной </a:t>
            </a:r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личности 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</a:rPr>
              <a:t>В. Маяковского, настоящего патриота и гражданина своей Родины</a:t>
            </a:r>
            <a:endParaRPr lang="ru-RU" sz="1300" b="1" dirty="0">
              <a:latin typeface="Century Gothic" panose="020B0502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библиотекой, изучение основ библиографического поиска, развитие умения работать с информацией, организовывать взаимосвязь своих знаний и упорядочивать их.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творческих способностей и личностных качеств участников квеста: любознательность, оригинальность, гибкость мышления, активность.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 закрепление положительной динамики развития социальных компетенций: работа в команде; получение необходимой информации; сотрудничество и работа в группе; разрешение разногласий и решение проблем; умение договариваться; нести ответственность; включаться в проект и вносить свой вклад; организовывать свою работу и работу группы; находить новые решения, импровизировать.</a:t>
            </a:r>
          </a:p>
          <a:p>
            <a:pPr marL="342900" lvl="0" indent="-342900" algn="just">
              <a:buFont typeface="+mj-lt"/>
              <a:buAutoNum type="arabicPeriod"/>
              <a:tabLst>
                <a:tab pos="201930" algn="l"/>
              </a:tabLst>
            </a:pP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новых читателей в библиотеку и поддержание позитивного имиджа учреждения</a:t>
            </a:r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226517" y="31103"/>
            <a:ext cx="3917483" cy="6737417"/>
            <a:chOff x="5244813" y="90693"/>
            <a:chExt cx="3917483" cy="673741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813" y="3529168"/>
              <a:ext cx="2061366" cy="1546025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813" y="1775898"/>
              <a:ext cx="2638636" cy="1543499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459" y="90693"/>
              <a:ext cx="2128812" cy="1590082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8025" y="3529168"/>
              <a:ext cx="1883246" cy="1546025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6223" y="90693"/>
              <a:ext cx="1554634" cy="1590082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64322" y="1772766"/>
              <a:ext cx="1197974" cy="1546631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53605" y="5280680"/>
              <a:ext cx="2108691" cy="1547430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56223" y="5280680"/>
              <a:ext cx="2021801" cy="1547430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647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26" y="188640"/>
            <a:ext cx="9019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РЕЗУЛЬТАТЫ ПРОЕКТА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период с 2011 г. по 2018 г.)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676" y="1658127"/>
            <a:ext cx="88623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72"/>
            <a:ext cx="3577687" cy="672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35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Литературный квест </a:t>
            </a:r>
            <a:r>
              <a:rPr lang="ru-RU" sz="135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«Обожаю всяческую </a:t>
            </a:r>
            <a:r>
              <a:rPr lang="ru-RU" sz="135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жизнь: к 130-летию В. Маяковского» </a:t>
            </a:r>
            <a:r>
              <a:rPr lang="ru-RU" sz="135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 проведен четыре раза. 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 рассчитан на учащихся старших классов, студентов, молодежь и взрослых читателей. Главная сюжетная линия игры – познакомить участников с творчеством поэта в мелочах и деталях, развить желание знать о его поэзии как можно больше. Квест развернулся на восьми площадках, где вопросы были объединены по направлениям деятельности Маяковского: чтец и оратор, художник-иллюстратор, актер и режиссер, путешественник и т.д. Двигаясь к </a:t>
            </a:r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победе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игроки угадывали недостающие строчки из произведений поэта, создавали агитационные плакаты, пробовали конфеты, фантики которых создал Владимир Владимирович, вспоминали, каким странам он посвящал стихи, а какая строчка из произведения стала крылатой фразой, читали стихи и пытались понять – каким образом имя поэта связано с нашим городом…</a:t>
            </a:r>
          </a:p>
          <a:p>
            <a:pPr indent="450215" algn="just">
              <a:spcAft>
                <a:spcPts val="0"/>
              </a:spcAft>
            </a:pPr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Ключевое задание 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всех команд </a:t>
            </a:r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собрать </a:t>
            </a:r>
            <a:r>
              <a:rPr lang="ru-RU" sz="1300" b="1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пазл</a:t>
            </a:r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</a:t>
            </a:r>
            <a:r>
              <a:rPr lang="ru-RU" sz="13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Маяковского, </a:t>
            </a:r>
            <a:r>
              <a:rPr lang="ru-RU" sz="13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написанное необычным способом, и определить, кому и когда это письмо адресовано. </a:t>
            </a:r>
            <a:endParaRPr lang="ru-RU" sz="13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596057" y="19172"/>
            <a:ext cx="5532901" cy="6803822"/>
            <a:chOff x="3596057" y="19172"/>
            <a:chExt cx="5532901" cy="680382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596057" y="4653136"/>
              <a:ext cx="5532901" cy="2169858"/>
              <a:chOff x="3596057" y="4880292"/>
              <a:chExt cx="5532901" cy="1942702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58"/>
              <a:stretch/>
            </p:blipFill>
            <p:spPr>
              <a:xfrm>
                <a:off x="3596057" y="4880292"/>
                <a:ext cx="2751340" cy="1942702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2582" y="4880292"/>
                <a:ext cx="2676376" cy="1942702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</p:grpSp>
        <p:grpSp>
          <p:nvGrpSpPr>
            <p:cNvPr id="12" name="Группа 11"/>
            <p:cNvGrpSpPr/>
            <p:nvPr/>
          </p:nvGrpSpPr>
          <p:grpSpPr>
            <a:xfrm>
              <a:off x="3613482" y="19172"/>
              <a:ext cx="5497983" cy="2000930"/>
              <a:chOff x="3613482" y="19172"/>
              <a:chExt cx="5497983" cy="2000930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265" y="19172"/>
                <a:ext cx="2743200" cy="200093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13482" y="19172"/>
                <a:ext cx="2754783" cy="200093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</p:grpSp>
        <p:grpSp>
          <p:nvGrpSpPr>
            <p:cNvPr id="9" name="Группа 8"/>
            <p:cNvGrpSpPr/>
            <p:nvPr/>
          </p:nvGrpSpPr>
          <p:grpSpPr>
            <a:xfrm>
              <a:off x="3613482" y="2134814"/>
              <a:ext cx="5506867" cy="2374306"/>
              <a:chOff x="3613482" y="2134814"/>
              <a:chExt cx="5506867" cy="230576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3" r="8357"/>
              <a:stretch/>
            </p:blipFill>
            <p:spPr>
              <a:xfrm>
                <a:off x="3613482" y="2134814"/>
                <a:ext cx="3046750" cy="2305762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7"/>
              <a:srcRect l="20347" r="7010"/>
              <a:stretch/>
            </p:blipFill>
            <p:spPr>
              <a:xfrm>
                <a:off x="6670185" y="2134814"/>
                <a:ext cx="2450164" cy="2305762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8955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1424" y="490023"/>
            <a:ext cx="54006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ЛИДЕР ПРАКТИКИ 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  </a:t>
            </a:r>
          </a:p>
          <a:p>
            <a:pPr algn="ctr"/>
            <a:endParaRPr lang="ru-RU" sz="1000" b="1" dirty="0" smtClean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МБУК ЦГБ 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им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В. 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Маяковского </a:t>
            </a:r>
          </a:p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к.с.н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САВИНА  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МАРИНА АНАТОЛЬЕВНА</a:t>
            </a:r>
          </a:p>
          <a:p>
            <a:pPr lvl="0"/>
            <a:endParaRPr lang="ru-RU" sz="1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Century Gothic" panose="020B0502020202020204" pitchFamily="34" charset="0"/>
              </a:rPr>
              <a:t>Савина </a:t>
            </a:r>
            <a:r>
              <a:rPr lang="ru-RU" b="1" dirty="0">
                <a:latin typeface="Century Gothic" panose="020B0502020202020204" pitchFamily="34" charset="0"/>
              </a:rPr>
              <a:t>М.А. – креативный руководитель, </a:t>
            </a:r>
            <a:r>
              <a:rPr 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обладающий глубокими профессиональными научными и практическими знаниями и  навыками управленческой </a:t>
            </a:r>
            <a:r>
              <a:rPr lang="ru-RU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деятельности, </a:t>
            </a:r>
            <a:r>
              <a:rPr lang="ru-RU" b="1" dirty="0" smtClean="0">
                <a:latin typeface="Century Gothic" panose="020B0502020202020204" pitchFamily="34" charset="0"/>
              </a:rPr>
              <a:t>благодаря </a:t>
            </a:r>
            <a:r>
              <a:rPr lang="ru-RU" b="1" dirty="0">
                <a:latin typeface="Century Gothic" panose="020B0502020202020204" pitchFamily="34" charset="0"/>
              </a:rPr>
              <a:t>которому в библиотеке реализуются инновационные проекты и программы поддержки и развития чтения. </a:t>
            </a:r>
            <a:r>
              <a:rPr lang="ru-RU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Марина </a:t>
            </a:r>
            <a:r>
              <a:rPr 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Анатольевна организует всю деятельность учреждения, ведет активную и плодотворную работу по развитию библиотечного обслуживания населения города, руководит научной </a:t>
            </a:r>
            <a:r>
              <a:rPr lang="ru-RU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деятельностью, </a:t>
            </a:r>
            <a:r>
              <a:rPr lang="ru-RU" b="1" dirty="0" smtClean="0">
                <a:latin typeface="Century Gothic" panose="020B0502020202020204" pitchFamily="34" charset="0"/>
              </a:rPr>
              <a:t> </a:t>
            </a:r>
            <a:r>
              <a:rPr lang="ru-RU" b="1" dirty="0">
                <a:latin typeface="Century Gothic" panose="020B0502020202020204" pitchFamily="34" charset="0"/>
              </a:rPr>
              <a:t>устанавливает и поддерживает прочные связи с библиотеками РФ, деловыми и социальными партнерами</a:t>
            </a:r>
            <a:r>
              <a:rPr lang="ru-RU" b="1" dirty="0" smtClean="0">
                <a:latin typeface="Century Gothic" panose="020B0502020202020204" pitchFamily="34" charset="0"/>
              </a:rPr>
              <a:t>.  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19048" b="17430"/>
          <a:stretch/>
        </p:blipFill>
        <p:spPr>
          <a:xfrm>
            <a:off x="183505" y="2060847"/>
            <a:ext cx="3312368" cy="2952328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6152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0142"/>
            <a:ext cx="864096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ОМАНДА ПРАКТИКИ</a:t>
            </a:r>
          </a:p>
          <a:p>
            <a:pPr lvl="0" algn="ctr"/>
            <a:endParaRPr lang="ru-RU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Century Gothic" panose="020B0502020202020204" pitchFamily="34" charset="0"/>
              </a:rPr>
              <a:t>Коллектив </a:t>
            </a:r>
            <a:r>
              <a:rPr lang="ru-RU" b="1" dirty="0">
                <a:latin typeface="Century Gothic" panose="020B0502020202020204" pitchFamily="34" charset="0"/>
              </a:rPr>
              <a:t>Центральной городской библиотеки им. В. Маяковского – высококвалифицированные специалисты с высоким образовательным уровнем. Из </a:t>
            </a:r>
            <a:r>
              <a:rPr lang="ru-RU" b="1" dirty="0" smtClean="0">
                <a:latin typeface="Century Gothic" panose="020B0502020202020204" pitchFamily="34" charset="0"/>
              </a:rPr>
              <a:t>16 </a:t>
            </a:r>
            <a:r>
              <a:rPr lang="ru-RU" b="1" dirty="0">
                <a:latin typeface="Century Gothic" panose="020B0502020202020204" pitchFamily="34" charset="0"/>
              </a:rPr>
              <a:t>специалистов, участвующих в проекте все имеют высшее образование (что составляет 100% от общего числа участников проекта), в том числе 12 -  высшее библиотечное. Коллектив библиотеки находится в постоянном творческом поиске, вводя в практику библиотечной работы различные инновационные формы проведения мероприятий.</a:t>
            </a:r>
            <a:endParaRPr lang="ru-RU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 descr="Z:\ВСЕ ФОТО\История библиотеки\Фото_Коллеги\Сотрудники библиотеки\Грахова (Пучкова) Ольга Игоревна\5-5 -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6077" b="1233"/>
          <a:stretch/>
        </p:blipFill>
        <p:spPr bwMode="auto">
          <a:xfrm>
            <a:off x="6780764" y="2851761"/>
            <a:ext cx="2374370" cy="1745174"/>
          </a:xfrm>
          <a:prstGeom prst="rect">
            <a:avLst/>
          </a:prstGeom>
          <a:noFill/>
          <a:ln w="31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24791" y="2848274"/>
            <a:ext cx="6844667" cy="1753528"/>
            <a:chOff x="24791" y="2848274"/>
            <a:chExt cx="6844667" cy="1753528"/>
          </a:xfrm>
        </p:grpSpPr>
        <p:pic>
          <p:nvPicPr>
            <p:cNvPr id="2051" name="Picture 3" descr="D:\Данченко Н.В\Мои документы\Фото\Фото для АртСарова\Отправленные\Севостьянова Ирина Вячеславовна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9" r="31912" b="31795"/>
            <a:stretch/>
          </p:blipFill>
          <p:spPr bwMode="auto">
            <a:xfrm>
              <a:off x="1339594" y="2851760"/>
              <a:ext cx="1393016" cy="1745174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Z:\ВСЕ ФОТО\История библиотеки\Фото_Коллеги\Сотрудники библиотеки\Бокова (Карякина) Екатерина Юрьевна\aNzedAaqYq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8"/>
            <a:stretch/>
          </p:blipFill>
          <p:spPr bwMode="auto">
            <a:xfrm>
              <a:off x="5493867" y="2851760"/>
              <a:ext cx="1375591" cy="1745174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Z:\ВСЕ ФОТО\История библиотеки\Фото_Коллеги\Сотрудники библиотеки\Скворцова Ек. Евг\Копия DSC07371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1" r="11368" b="58036"/>
            <a:stretch/>
          </p:blipFill>
          <p:spPr bwMode="auto">
            <a:xfrm>
              <a:off x="3945241" y="2848274"/>
              <a:ext cx="1536134" cy="1753528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C:\Users\Администратор\Downloads\6-6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6000" contras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3" t="6166" r="70831" b="50000"/>
            <a:stretch/>
          </p:blipFill>
          <p:spPr bwMode="auto">
            <a:xfrm>
              <a:off x="24791" y="2851760"/>
              <a:ext cx="1335272" cy="1745174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32610" y="2851760"/>
              <a:ext cx="1304657" cy="1745174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</p:grpSp>
      <p:grpSp>
        <p:nvGrpSpPr>
          <p:cNvPr id="9" name="Группа 8"/>
          <p:cNvGrpSpPr/>
          <p:nvPr/>
        </p:nvGrpSpPr>
        <p:grpSpPr>
          <a:xfrm>
            <a:off x="0" y="4797152"/>
            <a:ext cx="9144000" cy="1779562"/>
            <a:chOff x="-10173" y="5092637"/>
            <a:chExt cx="9154173" cy="1779562"/>
          </a:xfrm>
        </p:grpSpPr>
        <p:pic>
          <p:nvPicPr>
            <p:cNvPr id="2062" name="Picture 14" descr="Z:\ВСЕ ФОТО\История библиотеки\Фото_Коллеги\Сотрудники библиотеки\Трушина (Сигаева) Надежда Александровна\2-2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" t="4801" r="419" b="1494"/>
            <a:stretch/>
          </p:blipFill>
          <p:spPr bwMode="auto">
            <a:xfrm>
              <a:off x="6361668" y="5097507"/>
              <a:ext cx="2782332" cy="1752921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 descr="Z:\ВСЕ ФОТО\История библиотеки\Фото_Коллеги\Сотрудники библиотеки\Шеянова В. А. _ Гордеева\P1150137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  <a14:imgEffect>
                        <a14:brightnessContrast bright="-18000" contras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2" t="22155" r="15343" b="46250"/>
            <a:stretch/>
          </p:blipFill>
          <p:spPr bwMode="auto">
            <a:xfrm>
              <a:off x="1463530" y="5092638"/>
              <a:ext cx="1343471" cy="1779561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0173" y="5092638"/>
              <a:ext cx="1457070" cy="1767993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73600" y="5092639"/>
              <a:ext cx="1332802" cy="1779560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19858" y="5092637"/>
              <a:ext cx="1408298" cy="1779561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20457" y="5097507"/>
              <a:ext cx="1355315" cy="1774692"/>
            </a:xfrm>
            <a:prstGeom prst="rect">
              <a:avLst/>
            </a:prstGeom>
            <a:ln w="3175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353366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974</Words>
  <Application>Microsoft Office PowerPoint</Application>
  <PresentationFormat>Экран (4:3)</PresentationFormat>
  <Paragraphs>46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Yu Gothic UI</vt:lpstr>
      <vt:lpstr>Тема Office</vt:lpstr>
      <vt:lpstr>Муниципальное  бюджетное  учреждение  культуры  «Центральная городская библиотека им. В. Маяковского» (г. Саров, Нижегородская обл.)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культуры  «Центральная городская библиотека им. В. Маяковского» (г. Саров, Нижегородская обл.)</dc:title>
  <dc:creator>Администратор</dc:creator>
  <cp:lastModifiedBy>Учетная запись Майкрософт</cp:lastModifiedBy>
  <cp:revision>93</cp:revision>
  <dcterms:created xsi:type="dcterms:W3CDTF">2019-03-26T07:32:19Z</dcterms:created>
  <dcterms:modified xsi:type="dcterms:W3CDTF">2023-10-13T11:45:59Z</dcterms:modified>
</cp:coreProperties>
</file>