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61" r:id="rId6"/>
    <p:sldId id="271" r:id="rId7"/>
    <p:sldId id="27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25B00"/>
    <a:srgbClr val="FF6600"/>
    <a:srgbClr val="FF505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13" autoAdjust="0"/>
  </p:normalViewPr>
  <p:slideViewPr>
    <p:cSldViewPr>
      <p:cViewPr varScale="1">
        <p:scale>
          <a:sx n="109" d="100"/>
          <a:sy n="109" d="100"/>
        </p:scale>
        <p:origin x="-15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7095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83619"/>
            <a:ext cx="7848872" cy="3211004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Perso\sho8\Origami\fond1_origa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9512" y="659142"/>
            <a:ext cx="4392488" cy="1102519"/>
          </a:xfrm>
        </p:spPr>
        <p:txBody>
          <a:bodyPr lIns="0" rIns="0" anchor="b">
            <a:normAutofit/>
          </a:bodyPr>
          <a:lstStyle>
            <a:lvl1pPr>
              <a:defRPr sz="3200" b="1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19200" y="2031690"/>
            <a:ext cx="2133600" cy="273844"/>
          </a:xfrm>
        </p:spPr>
        <p:txBody>
          <a:bodyPr/>
          <a:lstStyle>
            <a:lvl1pPr algn="ctr">
              <a:defRPr sz="1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5D8458B-A383-4988-B0F2-64C554160B75}" type="datetimeFigureOut">
              <a:rPr lang="ru-RU" smtClean="0"/>
              <a:pPr/>
              <a:t>12.07.2021</a:t>
            </a:fld>
            <a:endParaRPr lang="ru-RU"/>
          </a:p>
        </p:txBody>
      </p:sp>
      <p:cxnSp>
        <p:nvCxnSpPr>
          <p:cNvPr id="8" name="Connecteur droit 7"/>
          <p:cNvCxnSpPr/>
          <p:nvPr/>
        </p:nvCxnSpPr>
        <p:spPr>
          <a:xfrm>
            <a:off x="179512" y="1896675"/>
            <a:ext cx="4392488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6840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Documents\Perso\sho8\Origami\fond2_origa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83968" y="205979"/>
            <a:ext cx="4402832" cy="857250"/>
          </a:xfrm>
        </p:spPr>
        <p:txBody>
          <a:bodyPr>
            <a:noAutofit/>
          </a:bodyPr>
          <a:lstStyle>
            <a:lvl1pPr algn="r">
              <a:defRPr sz="2800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35896" y="1491631"/>
            <a:ext cx="5050904" cy="3102992"/>
          </a:xfrm>
        </p:spPr>
        <p:txBody>
          <a:bodyPr lIns="0" rIns="0">
            <a:normAutofit/>
          </a:bodyPr>
          <a:lstStyle>
            <a:lvl1pPr marL="0" indent="361950" algn="l">
              <a:buNone/>
              <a:defRPr sz="2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  <a:lvl2pPr algn="l">
              <a:buNone/>
              <a:defRPr sz="20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2pPr>
            <a:lvl3pPr algn="l">
              <a:buNone/>
              <a:defRPr sz="18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3pPr>
            <a:lvl4pPr algn="l">
              <a:buNone/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4pPr>
            <a:lvl5pPr algn="l">
              <a:buNone/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004048" y="4767263"/>
            <a:ext cx="2895600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4767263"/>
            <a:ext cx="658416" cy="273844"/>
          </a:xfrm>
        </p:spPr>
        <p:txBody>
          <a:bodyPr/>
          <a:lstStyle>
            <a:lvl1pPr algn="r">
              <a:defRPr/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Connecteur droit 7"/>
          <p:cNvCxnSpPr/>
          <p:nvPr/>
        </p:nvCxnSpPr>
        <p:spPr>
          <a:xfrm>
            <a:off x="3635896" y="4731990"/>
            <a:ext cx="5040560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7812360" y="4767263"/>
            <a:ext cx="3753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-</a:t>
            </a:r>
          </a:p>
        </p:txBody>
      </p:sp>
      <p:pic>
        <p:nvPicPr>
          <p:cNvPr id="9" name="Рисунок 8" descr="logo_bv_fi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504" y="123478"/>
            <a:ext cx="1546307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5554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Documents\Perso\sho8\Origami\fond2_origa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83968" y="205979"/>
            <a:ext cx="4402832" cy="857250"/>
          </a:xfrm>
        </p:spPr>
        <p:txBody>
          <a:bodyPr>
            <a:noAutofit/>
          </a:bodyPr>
          <a:lstStyle>
            <a:lvl1pPr algn="r">
              <a:defRPr sz="2800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35896" y="1491631"/>
            <a:ext cx="5050904" cy="2808311"/>
          </a:xfrm>
        </p:spPr>
        <p:txBody>
          <a:bodyPr lIns="0" rIns="0">
            <a:normAutofit/>
          </a:bodyPr>
          <a:lstStyle>
            <a:lvl1pPr marL="0" indent="361950" algn="l">
              <a:buNone/>
              <a:defRPr sz="2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  <a:lvl2pPr algn="l">
              <a:buNone/>
              <a:defRPr sz="20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2pPr>
            <a:lvl3pPr algn="l">
              <a:buNone/>
              <a:defRPr sz="18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3pPr>
            <a:lvl4pPr algn="l">
              <a:buNone/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4pPr>
            <a:lvl5pPr algn="l">
              <a:buNone/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4767263"/>
            <a:ext cx="658416" cy="273844"/>
          </a:xfrm>
        </p:spPr>
        <p:txBody>
          <a:bodyPr/>
          <a:lstStyle>
            <a:lvl1pPr algn="r">
              <a:defRPr/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Connecteur droit 7"/>
          <p:cNvCxnSpPr/>
          <p:nvPr/>
        </p:nvCxnSpPr>
        <p:spPr>
          <a:xfrm>
            <a:off x="3635896" y="4515966"/>
            <a:ext cx="5040560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_bv_fi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504" y="123478"/>
            <a:ext cx="1546307" cy="504056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3707904" y="4659982"/>
            <a:ext cx="5050904" cy="22440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l">
              <a:buNone/>
              <a:defRPr sz="20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2pPr>
            <a:lvl3pPr algn="l">
              <a:buNone/>
              <a:defRPr sz="18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3pPr>
            <a:lvl4pPr algn="l">
              <a:buNone/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4pPr>
            <a:lvl5pPr algn="l">
              <a:buNone/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45554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Documents\Perso\sho8\Origami\fond2_origa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83968" y="205979"/>
            <a:ext cx="4402832" cy="857250"/>
          </a:xfrm>
        </p:spPr>
        <p:txBody>
          <a:bodyPr>
            <a:noAutofit/>
          </a:bodyPr>
          <a:lstStyle>
            <a:lvl1pPr algn="r">
              <a:defRPr sz="2800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528" y="699542"/>
            <a:ext cx="3034680" cy="2376263"/>
          </a:xfrm>
        </p:spPr>
        <p:txBody>
          <a:bodyPr lIns="0" rIns="0">
            <a:normAutofit/>
          </a:bodyPr>
          <a:lstStyle>
            <a:lvl1pPr marL="0" indent="361950" algn="l">
              <a:buNone/>
              <a:defRPr sz="2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  <a:lvl2pPr algn="l">
              <a:buNone/>
              <a:defRPr sz="20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2pPr>
            <a:lvl3pPr algn="l">
              <a:buNone/>
              <a:defRPr sz="18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3pPr>
            <a:lvl4pPr algn="l">
              <a:buNone/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4pPr>
            <a:lvl5pPr algn="l">
              <a:buNone/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4767263"/>
            <a:ext cx="658416" cy="273844"/>
          </a:xfrm>
        </p:spPr>
        <p:txBody>
          <a:bodyPr/>
          <a:lstStyle>
            <a:lvl1pPr algn="r">
              <a:defRPr/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Connecteur droit 7"/>
          <p:cNvCxnSpPr/>
          <p:nvPr/>
        </p:nvCxnSpPr>
        <p:spPr>
          <a:xfrm>
            <a:off x="3635896" y="4515966"/>
            <a:ext cx="5040560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_bv_fi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504" y="123478"/>
            <a:ext cx="1546307" cy="504056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3707904" y="4659982"/>
            <a:ext cx="5050904" cy="22440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l">
              <a:buNone/>
              <a:defRPr sz="20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2pPr>
            <a:lvl3pPr algn="l">
              <a:buNone/>
              <a:defRPr sz="18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3pPr>
            <a:lvl4pPr algn="l">
              <a:buNone/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4pPr>
            <a:lvl5pPr algn="l">
              <a:buNone/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5940152" y="1923678"/>
            <a:ext cx="3034680" cy="2376263"/>
          </a:xfrm>
        </p:spPr>
        <p:txBody>
          <a:bodyPr lIns="0" rIns="0">
            <a:normAutofit/>
          </a:bodyPr>
          <a:lstStyle>
            <a:lvl1pPr marL="0" indent="361950" algn="l">
              <a:buNone/>
              <a:defRPr sz="2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  <a:lvl2pPr algn="l">
              <a:buNone/>
              <a:defRPr sz="20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2pPr>
            <a:lvl3pPr algn="l">
              <a:buNone/>
              <a:defRPr sz="18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3pPr>
            <a:lvl4pPr algn="l">
              <a:buNone/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4pPr>
            <a:lvl5pPr algn="l">
              <a:buNone/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059832" y="1491630"/>
            <a:ext cx="3034680" cy="2376263"/>
          </a:xfrm>
        </p:spPr>
        <p:txBody>
          <a:bodyPr lIns="0" rIns="0">
            <a:normAutofit/>
          </a:bodyPr>
          <a:lstStyle>
            <a:lvl1pPr marL="0" indent="361950" algn="l">
              <a:buNone/>
              <a:defRPr sz="2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  <a:lvl2pPr algn="l">
              <a:buNone/>
              <a:defRPr sz="20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2pPr>
            <a:lvl3pPr algn="l">
              <a:buNone/>
              <a:defRPr sz="18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3pPr>
            <a:lvl4pPr algn="l">
              <a:buNone/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4pPr>
            <a:lvl5pPr algn="l">
              <a:buNone/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545554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2022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629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629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 rot="5400000">
            <a:off x="8396804" y="4315317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14218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  <p:sldLayoutId id="2147483690" r:id="rId4"/>
    <p:sldLayoutId id="2147483687" r:id="rId5"/>
    <p:sldLayoutId id="214748368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9502"/>
            <a:ext cx="4392488" cy="142215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rgbClr val="FF5050"/>
                </a:solidFill>
                <a:latin typeface="Franklin Gothic Book" pitchFamily="34" charset="0"/>
              </a:rPr>
              <a:t>Библиотеки Волгодонска:</a:t>
            </a:r>
            <a:br>
              <a:rPr lang="ru-RU" sz="3600" b="1" dirty="0">
                <a:solidFill>
                  <a:srgbClr val="FF5050"/>
                </a:solidFill>
                <a:latin typeface="Franklin Gothic Book" pitchFamily="34" charset="0"/>
              </a:rPr>
            </a:br>
            <a:r>
              <a:rPr lang="ru-RU" sz="3600" b="1" dirty="0" err="1">
                <a:solidFill>
                  <a:srgbClr val="FF5050"/>
                </a:solidFill>
                <a:latin typeface="Franklin Gothic Book" pitchFamily="34" charset="0"/>
              </a:rPr>
              <a:t>онлайн-формат</a:t>
            </a:r>
            <a:endParaRPr lang="ru-RU" sz="3600" dirty="0">
              <a:solidFill>
                <a:srgbClr val="FF505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0" y="1995686"/>
            <a:ext cx="4644008" cy="57785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муниципальная практика</a:t>
            </a:r>
          </a:p>
        </p:txBody>
      </p:sp>
      <p:pic>
        <p:nvPicPr>
          <p:cNvPr id="8" name="Рисунок 7" descr="logo_bv_fix.png"/>
          <p:cNvPicPr>
            <a:picLocks noChangeAspect="1"/>
          </p:cNvPicPr>
          <p:nvPr/>
        </p:nvPicPr>
        <p:blipFill>
          <a:blip r:embed="rId2" cstate="print"/>
          <a:srcRect r="67489"/>
          <a:stretch>
            <a:fillRect/>
          </a:stretch>
        </p:blipFill>
        <p:spPr>
          <a:xfrm>
            <a:off x="6948264" y="3086351"/>
            <a:ext cx="2051720" cy="205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Онлайн-мероприятия</a:t>
            </a:r>
            <a:endParaRPr lang="ru-RU" dirty="0"/>
          </a:p>
        </p:txBody>
      </p:sp>
      <p:pic>
        <p:nvPicPr>
          <p:cNvPr id="12" name="Содержимое 11" descr="DGwnMNJtc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850" y="750689"/>
            <a:ext cx="3033713" cy="2275285"/>
          </a:xfrm>
        </p:spPr>
      </p:pic>
      <p:sp>
        <p:nvSpPr>
          <p:cNvPr id="6" name="Содержимое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/>
              <a:t>Виртуальные мастер-классы</a:t>
            </a:r>
          </a:p>
        </p:txBody>
      </p:sp>
      <p:pic>
        <p:nvPicPr>
          <p:cNvPr id="13" name="Содержимое 12" descr="l50uDBIyD54.jpg"/>
          <p:cNvPicPr>
            <a:picLocks noGrp="1" noChangeAspect="1"/>
          </p:cNvPicPr>
          <p:nvPr>
            <p:ph idx="14"/>
          </p:nvPr>
        </p:nvPicPr>
        <p:blipFill>
          <a:blip r:embed="rId3" cstate="print"/>
          <a:stretch>
            <a:fillRect/>
          </a:stretch>
        </p:blipFill>
        <p:spPr>
          <a:xfrm>
            <a:off x="2771800" y="1707654"/>
            <a:ext cx="3033713" cy="2275285"/>
          </a:xfrm>
        </p:spPr>
      </p:pic>
      <p:pic>
        <p:nvPicPr>
          <p:cNvPr id="18" name="Содержимое 17" descr="20210413_163911.jpg"/>
          <p:cNvPicPr>
            <a:picLocks noGrp="1" noChangeAspect="1"/>
          </p:cNvPicPr>
          <p:nvPr>
            <p:ph idx="15"/>
          </p:nvPr>
        </p:nvPicPr>
        <p:blipFill>
          <a:blip r:embed="rId4" cstate="print"/>
          <a:stretch>
            <a:fillRect/>
          </a:stretch>
        </p:blipFill>
        <p:spPr>
          <a:xfrm>
            <a:off x="5580112" y="2067694"/>
            <a:ext cx="3035300" cy="22769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Онлайн-мероприятия</a:t>
            </a:r>
            <a:endParaRPr lang="ru-RU" dirty="0"/>
          </a:p>
        </p:txBody>
      </p:sp>
      <p:pic>
        <p:nvPicPr>
          <p:cNvPr id="14" name="Содержимое 13" descr="BGBqDav6O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768"/>
          <a:stretch>
            <a:fillRect/>
          </a:stretch>
        </p:blipFill>
        <p:spPr>
          <a:xfrm>
            <a:off x="323850" y="1131590"/>
            <a:ext cx="3033713" cy="1895332"/>
          </a:xfrm>
        </p:spPr>
      </p:pic>
      <p:sp>
        <p:nvSpPr>
          <p:cNvPr id="9" name="Содержимое 8"/>
          <p:cNvSpPr>
            <a:spLocks noGrp="1"/>
          </p:cNvSpPr>
          <p:nvPr>
            <p:ph idx="13"/>
          </p:nvPr>
        </p:nvSpPr>
        <p:spPr>
          <a:xfrm>
            <a:off x="3707904" y="4587974"/>
            <a:ext cx="5050904" cy="555526"/>
          </a:xfrm>
        </p:spPr>
        <p:txBody>
          <a:bodyPr/>
          <a:lstStyle/>
          <a:p>
            <a:r>
              <a:rPr lang="ru-RU" dirty="0" err="1"/>
              <a:t>Видеообзоры</a:t>
            </a:r>
            <a:r>
              <a:rPr lang="ru-RU" dirty="0"/>
              <a:t> и ролики книг, снятые с использованием </a:t>
            </a:r>
            <a:r>
              <a:rPr lang="ru-RU" dirty="0" err="1"/>
              <a:t>хромакея</a:t>
            </a:r>
            <a:endParaRPr lang="ru-RU" dirty="0"/>
          </a:p>
        </p:txBody>
      </p:sp>
      <p:pic>
        <p:nvPicPr>
          <p:cNvPr id="16" name="Содержимое 15" descr="апрель2021_медиобзор2.jpg"/>
          <p:cNvPicPr>
            <a:picLocks noGrp="1" noChangeAspect="1"/>
          </p:cNvPicPr>
          <p:nvPr>
            <p:ph idx="14"/>
          </p:nvPr>
        </p:nvPicPr>
        <p:blipFill>
          <a:blip r:embed="rId3" cstate="print"/>
          <a:stretch>
            <a:fillRect/>
          </a:stretch>
        </p:blipFill>
        <p:spPr>
          <a:xfrm>
            <a:off x="5729951" y="2259062"/>
            <a:ext cx="3244188" cy="1824856"/>
          </a:xfrm>
        </p:spPr>
      </p:pic>
      <p:pic>
        <p:nvPicPr>
          <p:cNvPr id="15" name="Содержимое 14" descr="апрель2021_медиобзор.jpg"/>
          <p:cNvPicPr>
            <a:picLocks noGrp="1" noChangeAspect="1"/>
          </p:cNvPicPr>
          <p:nvPr>
            <p:ph idx="15"/>
          </p:nvPr>
        </p:nvPicPr>
        <p:blipFill>
          <a:blip r:embed="rId4" cstate="print"/>
          <a:stretch>
            <a:fillRect/>
          </a:stretch>
        </p:blipFill>
        <p:spPr>
          <a:xfrm>
            <a:off x="2976475" y="1826022"/>
            <a:ext cx="3117938" cy="17538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Дистанционное обучение</a:t>
            </a:r>
          </a:p>
        </p:txBody>
      </p:sp>
      <p:pic>
        <p:nvPicPr>
          <p:cNvPr id="7" name="Содержимое 6" descr="48N0nJbgYJ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977684"/>
            <a:ext cx="2961705" cy="2221279"/>
          </a:xfrm>
        </p:spPr>
      </p:pic>
      <p:sp>
        <p:nvSpPr>
          <p:cNvPr id="4" name="Содержимое 3"/>
          <p:cNvSpPr>
            <a:spLocks noGrp="1"/>
          </p:cNvSpPr>
          <p:nvPr>
            <p:ph idx="13"/>
          </p:nvPr>
        </p:nvSpPr>
        <p:spPr>
          <a:xfrm>
            <a:off x="3707904" y="4587974"/>
            <a:ext cx="5050904" cy="555526"/>
          </a:xfrm>
        </p:spPr>
        <p:txBody>
          <a:bodyPr/>
          <a:lstStyle/>
          <a:p>
            <a:r>
              <a:rPr lang="ru-RU" dirty="0"/>
              <a:t>10 сотрудников библиотек повысили квалификацию на федеральном уровне</a:t>
            </a:r>
          </a:p>
        </p:txBody>
      </p:sp>
      <p:pic>
        <p:nvPicPr>
          <p:cNvPr id="8" name="Содержимое 7" descr="qSd6vo8zLw0.jpg"/>
          <p:cNvPicPr>
            <a:picLocks noGrp="1" noChangeAspect="1"/>
          </p:cNvPicPr>
          <p:nvPr>
            <p:ph idx="14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31590"/>
            <a:ext cx="2340260" cy="3120346"/>
          </a:xfrm>
        </p:spPr>
      </p:pic>
      <p:pic>
        <p:nvPicPr>
          <p:cNvPr id="9" name="Рисунок 8" descr="i48rMXsQv2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995686"/>
            <a:ext cx="2976331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Сми</a:t>
            </a:r>
            <a:r>
              <a:rPr lang="ru-RU" dirty="0"/>
              <a:t> о нас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3"/>
          </p:nvPr>
        </p:nvSpPr>
        <p:spPr>
          <a:xfrm>
            <a:off x="3635896" y="4587974"/>
            <a:ext cx="5122912" cy="555526"/>
          </a:xfrm>
        </p:spPr>
        <p:txBody>
          <a:bodyPr/>
          <a:lstStyle/>
          <a:p>
            <a:r>
              <a:rPr lang="ru-RU" dirty="0"/>
              <a:t>В печатных и электронных СМИ, </a:t>
            </a:r>
            <a:r>
              <a:rPr lang="ru-RU"/>
              <a:t>а также на </a:t>
            </a:r>
            <a:r>
              <a:rPr lang="ru-RU" dirty="0"/>
              <a:t>сайте Администрации города опубликовано 15 публикаций.</a:t>
            </a:r>
          </a:p>
        </p:txBody>
      </p:sp>
      <p:pic>
        <p:nvPicPr>
          <p:cNvPr id="9" name="Содержимое 8" descr="на сайте Волгодонск.про.jpg"/>
          <p:cNvPicPr>
            <a:picLocks noGrp="1" noChangeAspect="1"/>
          </p:cNvPicPr>
          <p:nvPr>
            <p:ph idx="14"/>
          </p:nvPr>
        </p:nvPicPr>
        <p:blipFill>
          <a:blip r:embed="rId2" cstate="print"/>
          <a:srcRect l="17327" r="18563"/>
          <a:stretch>
            <a:fillRect/>
          </a:stretch>
        </p:blipFill>
        <p:spPr>
          <a:xfrm>
            <a:off x="5364088" y="1275606"/>
            <a:ext cx="3552919" cy="2893681"/>
          </a:xfrm>
        </p:spPr>
      </p:pic>
      <p:pic>
        <p:nvPicPr>
          <p:cNvPr id="8" name="Содержимое 7" descr="1. на сайте Благотворит. фонда Потанина.jpg"/>
          <p:cNvPicPr>
            <a:picLocks noGrp="1" noChangeAspect="1"/>
          </p:cNvPicPr>
          <p:nvPr>
            <p:ph idx="15"/>
          </p:nvPr>
        </p:nvPicPr>
        <p:blipFill>
          <a:blip r:embed="rId3" cstate="print"/>
          <a:srcRect l="17056" r="18131"/>
          <a:stretch>
            <a:fillRect/>
          </a:stretch>
        </p:blipFill>
        <p:spPr>
          <a:xfrm>
            <a:off x="179512" y="771550"/>
            <a:ext cx="3564129" cy="2855533"/>
          </a:xfrm>
        </p:spPr>
      </p:pic>
      <p:pic>
        <p:nvPicPr>
          <p:cNvPr id="7" name="Содержимое 6" descr="11. статья_Подкаст Библиоэфир_Волгодон. правда_02.2021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03848" y="1635646"/>
            <a:ext cx="2052228" cy="273630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9502"/>
            <a:ext cx="4392488" cy="2089372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Franklin Gothic Book" pitchFamily="34" charset="0"/>
              </a:rPr>
              <a:t>МУК «Централизованная библиотечная </a:t>
            </a:r>
            <a:br>
              <a:rPr lang="ru-RU" sz="1400" dirty="0" smtClean="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Franklin Gothic Book" pitchFamily="34" charset="0"/>
              </a:rPr>
              <a:t>система» г. Волгодонска</a:t>
            </a:r>
            <a:br>
              <a:rPr lang="ru-RU" sz="1400" dirty="0" smtClean="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Franklin Gothic Book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Franklin Gothic Book" pitchFamily="34" charset="0"/>
              </a:rPr>
              <a:t>Ростовская область, г.Волгодонск, ул. Ленина, 75</a:t>
            </a:r>
            <a:br>
              <a:rPr lang="ru-RU" sz="1400" dirty="0" smtClean="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Franklin Gothic Book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Franklin Gothic Book" pitchFamily="34" charset="0"/>
              </a:rPr>
              <a:t>Тел/факс: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8</a:t>
            </a: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8639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r>
              <a:rPr lang="en-US" sz="1400" dirty="0" smtClean="0">
                <a:solidFill>
                  <a:schemeClr val="tx1"/>
                </a:solidFill>
              </a:rPr>
              <a:t>221217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  <a:r>
              <a:rPr lang="en-US" sz="1400" dirty="0" smtClean="0">
                <a:solidFill>
                  <a:schemeClr val="tx1"/>
                </a:solidFill>
              </a:rPr>
              <a:t> 270399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en-US" sz="1300" dirty="0" smtClean="0">
                <a:solidFill>
                  <a:schemeClr val="tx1"/>
                </a:solidFill>
              </a:rPr>
              <a:t>VDONLIB@MAIL.RU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Franklin Gothic Book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Franklin Gothic Book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ru-RU" sz="1400" b="1" dirty="0">
                <a:solidFill>
                  <a:srgbClr val="FF5050"/>
                </a:solidFill>
                <a:latin typeface="Franklin Gothic Book" pitchFamily="34" charset="0"/>
              </a:rPr>
              <a:t/>
            </a:r>
            <a:br>
              <a:rPr lang="ru-RU" sz="1400" b="1" dirty="0">
                <a:solidFill>
                  <a:srgbClr val="FF5050"/>
                </a:solidFill>
                <a:latin typeface="Franklin Gothic Book" pitchFamily="34" charset="0"/>
              </a:rPr>
            </a:br>
            <a:endParaRPr lang="ru-RU" sz="1400" dirty="0">
              <a:solidFill>
                <a:srgbClr val="FF5050"/>
              </a:solidFill>
            </a:endParaRPr>
          </a:p>
        </p:txBody>
      </p:sp>
      <p:pic>
        <p:nvPicPr>
          <p:cNvPr id="8" name="Рисунок 7" descr="logo_bv_fix.png"/>
          <p:cNvPicPr>
            <a:picLocks noChangeAspect="1"/>
          </p:cNvPicPr>
          <p:nvPr/>
        </p:nvPicPr>
        <p:blipFill>
          <a:blip r:embed="rId2" cstate="print"/>
          <a:srcRect r="67489"/>
          <a:stretch>
            <a:fillRect/>
          </a:stretch>
        </p:blipFill>
        <p:spPr>
          <a:xfrm>
            <a:off x="6948264" y="3086351"/>
            <a:ext cx="2051720" cy="205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ru-RU" sz="2000" dirty="0"/>
              <a:t>Необходимость обеспечения доступности и качества культурных мероприятий и культурного пространства для всех групп населения города Волгодонска в условиях ограничительных мер по посещению библиотек и организации массовых мероприятий.</a:t>
            </a:r>
          </a:p>
          <a:p>
            <a:pPr lvl="0" algn="just"/>
            <a:r>
              <a:rPr lang="ru-RU" sz="2000" dirty="0"/>
              <a:t>Необходимость организации системной работы библиотек в </a:t>
            </a:r>
            <a:r>
              <a:rPr lang="ru-RU" sz="2000" dirty="0" err="1"/>
              <a:t>онлайн-пространстве</a:t>
            </a:r>
            <a:r>
              <a:rPr lang="ru-RU" sz="2000" dirty="0"/>
              <a:t>.</a:t>
            </a:r>
          </a:p>
          <a:p>
            <a:pPr lvl="0" algn="just"/>
            <a:r>
              <a:rPr lang="ru-RU" sz="2000" dirty="0"/>
              <a:t>Разный уровень знаний и умений </a:t>
            </a:r>
            <a:r>
              <a:rPr lang="ru-RU" sz="2000" dirty="0" err="1"/>
              <a:t>библио-текарей</a:t>
            </a:r>
            <a:r>
              <a:rPr lang="ru-RU" sz="2000" dirty="0"/>
              <a:t>, отсутствие навыков работы в дистанционных форматах.</a:t>
            </a:r>
          </a:p>
          <a:p>
            <a:pPr algn="just"/>
            <a:r>
              <a:rPr lang="ru-RU" sz="2000" dirty="0"/>
              <a:t>Расширение участия горожан в культурной жизни города Волгодонска.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611560" y="3435846"/>
            <a:ext cx="2448272" cy="1350150"/>
          </a:xfrm>
          <a:prstGeom prst="homePlate">
            <a:avLst>
              <a:gd name="adj" fmla="val 51090"/>
            </a:avLst>
          </a:prstGeom>
          <a:solidFill>
            <a:srgbClr val="E25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Решаемые проблемы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dirty="0"/>
              <a:t>Внедрение  инновационных форм библиотечного </a:t>
            </a:r>
            <a:r>
              <a:rPr lang="ru-RU" dirty="0" err="1"/>
              <a:t>обслужи-вания</a:t>
            </a:r>
            <a:r>
              <a:rPr lang="ru-RU" dirty="0"/>
              <a:t> в работу библиотек.</a:t>
            </a:r>
          </a:p>
          <a:p>
            <a:pPr lvl="0" algn="just"/>
            <a:r>
              <a:rPr lang="ru-RU" dirty="0"/>
              <a:t>Организация занятий по обмену опытом работы в дистанционных форматах.</a:t>
            </a:r>
          </a:p>
          <a:p>
            <a:pPr lvl="0" algn="just"/>
            <a:r>
              <a:rPr lang="ru-RU" dirty="0"/>
              <a:t>Привлечение внебюджетных средств в сферу культуры.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Материально-техническая база</a:t>
            </a:r>
          </a:p>
        </p:txBody>
      </p:sp>
      <p:pic>
        <p:nvPicPr>
          <p:cNvPr id="6" name="Содержимое 5" descr="тех.обеспечение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491630"/>
            <a:ext cx="1873106" cy="2808288"/>
          </a:xfrm>
        </p:spPr>
      </p:pic>
      <p:sp>
        <p:nvSpPr>
          <p:cNvPr id="5" name="Содержимое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/>
              <a:t>Оборудование, приобретенное на средства гранта</a:t>
            </a:r>
          </a:p>
        </p:txBody>
      </p:sp>
      <p:pic>
        <p:nvPicPr>
          <p:cNvPr id="7" name="Рисунок 6" descr="тех.обеспечение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491630"/>
            <a:ext cx="1872208" cy="28069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Онлайн-площадки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3"/>
          </p:nvPr>
        </p:nvSpPr>
        <p:spPr>
          <a:xfrm>
            <a:off x="3707904" y="4587974"/>
            <a:ext cx="5050904" cy="296416"/>
          </a:xfrm>
        </p:spPr>
        <p:txBody>
          <a:bodyPr/>
          <a:lstStyle/>
          <a:p>
            <a:r>
              <a:rPr lang="ru-RU" dirty="0"/>
              <a:t>Обновленная версия сайта МУК «ЦБС», </a:t>
            </a:r>
          </a:p>
          <a:p>
            <a:r>
              <a:rPr lang="ru-RU" dirty="0" err="1"/>
              <a:t>аккаунты</a:t>
            </a:r>
            <a:r>
              <a:rPr lang="ru-RU" dirty="0"/>
              <a:t> в социальных сетях (17).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31590"/>
            <a:ext cx="447869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9582"/>
            <a:ext cx="357361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115616" y="1347614"/>
            <a:ext cx="12241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logo_bv_fi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347614"/>
            <a:ext cx="715309" cy="2331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мероприятия</a:t>
            </a:r>
          </a:p>
        </p:txBody>
      </p:sp>
      <p:pic>
        <p:nvPicPr>
          <p:cNvPr id="5" name="Содержимое 4" descr="январь_запись подкаста про Волгодон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4871" y="1492250"/>
            <a:ext cx="4212432" cy="2808288"/>
          </a:xfrm>
        </p:spPr>
      </p:pic>
      <p:sp>
        <p:nvSpPr>
          <p:cNvPr id="6" name="Содержимое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err="1"/>
              <a:t>Подкаст</a:t>
            </a:r>
            <a:r>
              <a:rPr lang="ru-RU" dirty="0"/>
              <a:t> библиотек Волгодонска «</a:t>
            </a:r>
            <a:r>
              <a:rPr lang="ru-RU" dirty="0" err="1"/>
              <a:t>Библиоэфир</a:t>
            </a:r>
            <a:r>
              <a:rPr lang="ru-RU" dirty="0"/>
              <a:t>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Онлайн-мероприятия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err="1"/>
              <a:t>Подкаст</a:t>
            </a:r>
            <a:r>
              <a:rPr lang="ru-RU" dirty="0"/>
              <a:t> библиотек Волгодонска «</a:t>
            </a:r>
            <a:r>
              <a:rPr lang="ru-RU" dirty="0" err="1"/>
              <a:t>Библиоэфир</a:t>
            </a:r>
            <a:r>
              <a:rPr lang="ru-RU" dirty="0"/>
              <a:t>»</a:t>
            </a:r>
          </a:p>
        </p:txBody>
      </p:sp>
      <p:pic>
        <p:nvPicPr>
          <p:cNvPr id="11" name="Содержимое 10" descr="Мобильная студия звукозаписи.jpg"/>
          <p:cNvPicPr>
            <a:picLocks noGrp="1" noChangeAspect="1"/>
          </p:cNvPicPr>
          <p:nvPr>
            <p:ph idx="15"/>
          </p:nvPr>
        </p:nvPicPr>
        <p:blipFill>
          <a:blip r:embed="rId2" cstate="print"/>
          <a:stretch>
            <a:fillRect/>
          </a:stretch>
        </p:blipFill>
        <p:spPr>
          <a:xfrm>
            <a:off x="3059113" y="1541462"/>
            <a:ext cx="3035300" cy="2276475"/>
          </a:xfrm>
        </p:spPr>
      </p:pic>
      <p:pic>
        <p:nvPicPr>
          <p:cNvPr id="10" name="Содержимое 9" descr="январь_запись подкаста_Читаем книжк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850" y="877094"/>
            <a:ext cx="3033713" cy="2022475"/>
          </a:xfrm>
        </p:spPr>
      </p:pic>
      <p:pic>
        <p:nvPicPr>
          <p:cNvPr id="14" name="Содержимое 13" descr="Подкаст Библиоэфир_выпуск о книге О. Горчакова.jpg"/>
          <p:cNvPicPr>
            <a:picLocks noGrp="1" noChangeAspect="1"/>
          </p:cNvPicPr>
          <p:nvPr>
            <p:ph idx="14"/>
          </p:nvPr>
        </p:nvPicPr>
        <p:blipFill>
          <a:blip r:embed="rId4" cstate="print"/>
          <a:stretch>
            <a:fillRect/>
          </a:stretch>
        </p:blipFill>
        <p:spPr>
          <a:xfrm>
            <a:off x="5940425" y="1974651"/>
            <a:ext cx="3033713" cy="227528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Онлайн-мероприятия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3"/>
          </p:nvPr>
        </p:nvSpPr>
        <p:spPr>
          <a:xfrm>
            <a:off x="3707904" y="4587974"/>
            <a:ext cx="5050904" cy="555526"/>
          </a:xfrm>
        </p:spPr>
        <p:txBody>
          <a:bodyPr/>
          <a:lstStyle/>
          <a:p>
            <a:r>
              <a:rPr lang="ru-RU" dirty="0"/>
              <a:t>Прямые эфиры встреч с </a:t>
            </a:r>
            <a:r>
              <a:rPr lang="ru-RU" dirty="0" err="1"/>
              <a:t>волгодонскими</a:t>
            </a:r>
            <a:r>
              <a:rPr lang="ru-RU" dirty="0"/>
              <a:t> литераторами, интересными людьми города</a:t>
            </a:r>
          </a:p>
        </p:txBody>
      </p:sp>
      <p:pic>
        <p:nvPicPr>
          <p:cNvPr id="12" name="Содержимое 11" descr="Встреча с Мажорин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850" y="751431"/>
            <a:ext cx="3033713" cy="2273801"/>
          </a:xfrm>
        </p:spPr>
      </p:pic>
      <p:pic>
        <p:nvPicPr>
          <p:cNvPr id="13" name="Содержимое 12" descr="Презентация книги Н. Лукьянова.jpg"/>
          <p:cNvPicPr>
            <a:picLocks noGrp="1" noChangeAspect="1"/>
          </p:cNvPicPr>
          <p:nvPr>
            <p:ph idx="15"/>
          </p:nvPr>
        </p:nvPicPr>
        <p:blipFill>
          <a:blip r:embed="rId3" cstate="print"/>
          <a:stretch>
            <a:fillRect/>
          </a:stretch>
        </p:blipFill>
        <p:spPr>
          <a:xfrm>
            <a:off x="5796136" y="2355726"/>
            <a:ext cx="3035300" cy="2022269"/>
          </a:xfrm>
        </p:spPr>
      </p:pic>
      <p:pic>
        <p:nvPicPr>
          <p:cNvPr id="15" name="Содержимое 14" descr="26475.jpg"/>
          <p:cNvPicPr>
            <a:picLocks noGrp="1" noChangeAspect="1"/>
          </p:cNvPicPr>
          <p:nvPr>
            <p:ph idx="14"/>
          </p:nvPr>
        </p:nvPicPr>
        <p:blipFill>
          <a:blip r:embed="rId4" cstate="print"/>
          <a:stretch>
            <a:fillRect/>
          </a:stretch>
        </p:blipFill>
        <p:spPr>
          <a:xfrm>
            <a:off x="2915816" y="1419622"/>
            <a:ext cx="3033713" cy="227528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Онлайн-мероприятия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3"/>
          </p:nvPr>
        </p:nvSpPr>
        <p:spPr>
          <a:xfrm>
            <a:off x="3707904" y="4587974"/>
            <a:ext cx="5256584" cy="555526"/>
          </a:xfrm>
        </p:spPr>
        <p:txBody>
          <a:bodyPr/>
          <a:lstStyle/>
          <a:p>
            <a:r>
              <a:rPr lang="ru-RU" dirty="0"/>
              <a:t>Прямые эфиры мероприятий клубов «</a:t>
            </a:r>
            <a:r>
              <a:rPr lang="ru-RU" dirty="0" err="1"/>
              <a:t>ГромкоГоворитель</a:t>
            </a:r>
            <a:r>
              <a:rPr lang="ru-RU" dirty="0"/>
              <a:t>» и Клуба книголюбов, цикла «Читаем диафильм с библиотекой»</a:t>
            </a:r>
          </a:p>
        </p:txBody>
      </p:sp>
      <p:pic>
        <p:nvPicPr>
          <p:cNvPr id="14" name="Содержимое 13" descr="Роман с книгой.jpg"/>
          <p:cNvPicPr>
            <a:picLocks noGrp="1" noChangeAspect="1"/>
          </p:cNvPicPr>
          <p:nvPr>
            <p:ph idx="14"/>
          </p:nvPr>
        </p:nvPicPr>
        <p:blipFill>
          <a:blip r:embed="rId2" cstate="print"/>
          <a:stretch>
            <a:fillRect/>
          </a:stretch>
        </p:blipFill>
        <p:spPr>
          <a:xfrm>
            <a:off x="5940425" y="1974651"/>
            <a:ext cx="3033713" cy="2275285"/>
          </a:xfrm>
        </p:spPr>
      </p:pic>
      <p:pic>
        <p:nvPicPr>
          <p:cNvPr id="19" name="Содержимое 18" descr="yf0eD8Gn3P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850" y="750689"/>
            <a:ext cx="3033713" cy="2275285"/>
          </a:xfrm>
        </p:spPr>
      </p:pic>
      <p:pic>
        <p:nvPicPr>
          <p:cNvPr id="11" name="Содержимое 10" descr="ноябрь 2020_live-трансляция чтения произведений Агаты Кристи (2).jpg"/>
          <p:cNvPicPr>
            <a:picLocks noGrp="1" noChangeAspect="1"/>
          </p:cNvPicPr>
          <p:nvPr>
            <p:ph idx="15"/>
          </p:nvPr>
        </p:nvPicPr>
        <p:blipFill>
          <a:blip r:embed="rId4" cstate="print"/>
          <a:stretch>
            <a:fillRect/>
          </a:stretch>
        </p:blipFill>
        <p:spPr>
          <a:xfrm>
            <a:off x="3059113" y="1541462"/>
            <a:ext cx="3035300" cy="22764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8CgzgUlNuqzOfkPsXd2SYQ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gami [Showeet.com]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8CgzgUlNuqzOfkPsXd2SYQ</Template>
  <TotalTime>1508</TotalTime>
  <Words>207</Words>
  <Application>Microsoft Office PowerPoint</Application>
  <PresentationFormat>Экран (16:9)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8CgzgUlNuqzOfkPsXd2SYQ</vt:lpstr>
      <vt:lpstr>Специальное оформление</vt:lpstr>
      <vt:lpstr>Origami [Showeet.com]</vt:lpstr>
      <vt:lpstr>Библиотеки Волгодонска: онлайн-формат</vt:lpstr>
      <vt:lpstr>актуальность</vt:lpstr>
      <vt:lpstr>решение</vt:lpstr>
      <vt:lpstr>Материально-техническая база</vt:lpstr>
      <vt:lpstr>Онлайн-площадки</vt:lpstr>
      <vt:lpstr>мероприятия</vt:lpstr>
      <vt:lpstr>Онлайн-мероприятия</vt:lpstr>
      <vt:lpstr>Онлайн-мероприятия</vt:lpstr>
      <vt:lpstr>Онлайн-мероприятия</vt:lpstr>
      <vt:lpstr>Онлайн-мероприятия</vt:lpstr>
      <vt:lpstr>Онлайн-мероприятия</vt:lpstr>
      <vt:lpstr>Дистанционное обучение</vt:lpstr>
      <vt:lpstr>Сми о нас</vt:lpstr>
      <vt:lpstr>МУК «Централизованная библиотечная  система» г. Волгодонска  Ростовская область, г.Волгодонск, ул. Ленина, 75  Тел/факс: 8(8639)221217; 270399 VDONLIB@MAIL.RU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ресурсы Президентской библиотеки</dc:title>
  <dc:creator>User</dc:creator>
  <cp:lastModifiedBy>User</cp:lastModifiedBy>
  <cp:revision>80</cp:revision>
  <dcterms:created xsi:type="dcterms:W3CDTF">2021-03-24T11:06:25Z</dcterms:created>
  <dcterms:modified xsi:type="dcterms:W3CDTF">2021-07-12T13:00:18Z</dcterms:modified>
</cp:coreProperties>
</file>