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7"/>
  </p:notesMasterIdLst>
  <p:sldIdLst>
    <p:sldId id="256" r:id="rId2"/>
    <p:sldId id="258" r:id="rId3"/>
    <p:sldId id="275" r:id="rId4"/>
    <p:sldId id="276" r:id="rId5"/>
    <p:sldId id="277" r:id="rId6"/>
    <p:sldId id="278" r:id="rId7"/>
    <p:sldId id="279" r:id="rId8"/>
    <p:sldId id="280" r:id="rId9"/>
    <p:sldId id="283" r:id="rId10"/>
    <p:sldId id="284" r:id="rId11"/>
    <p:sldId id="285" r:id="rId12"/>
    <p:sldId id="281" r:id="rId13"/>
    <p:sldId id="286" r:id="rId14"/>
    <p:sldId id="282" r:id="rId15"/>
    <p:sldId id="274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2700" autoAdjust="0"/>
  </p:normalViewPr>
  <p:slideViewPr>
    <p:cSldViewPr>
      <p:cViewPr varScale="1">
        <p:scale>
          <a:sx n="101" d="100"/>
          <a:sy n="101" d="100"/>
        </p:scale>
        <p:origin x="96" y="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ED9BC-6D27-4AC0-AB09-1DAF7ECB0E9A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6FA71-AE20-4953-A087-16249C5C1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953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7CA6A5-7283-4BEE-AA87-8E6408C09ED4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FF378-5EAE-41DB-BD3C-30A174DBE2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135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33AB3E-3707-4836-8AEF-E7A72BF2190B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CC9F1-8318-4A34-B571-6BD3933F41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59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33AB3E-3707-4836-8AEF-E7A72BF2190B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CC9F1-8318-4A34-B571-6BD3933F41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6218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33AB3E-3707-4836-8AEF-E7A72BF2190B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CC9F1-8318-4A34-B571-6BD3933F41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318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33AB3E-3707-4836-8AEF-E7A72BF2190B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CC9F1-8318-4A34-B571-6BD3933F41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910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33AB3E-3707-4836-8AEF-E7A72BF2190B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CC9F1-8318-4A34-B571-6BD3933F41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59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6330C1-9A3E-4BCB-9A4F-4BB7FC8677E5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D4E91-DEDC-4DB1-8495-E25FBB678B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669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BFD2C5-DE49-464F-99CC-1ED9515E2D99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7FB88A-B224-471F-A00A-2AD1C97DBA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602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F6CD83-D5F2-47C1-91DF-9C1122F2AD0E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DDCF4-C23C-42FF-81F3-05046F7CF1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40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8F5409-4B6C-4568-8F1A-9D13DBFADC3A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88C8B-9880-4F2A-855C-111A79C8B9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777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251BD-D25A-4475-B213-371DF10AA10B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ECA6E-7CE5-4F22-9F91-A4B3E2F2BC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4626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0F685-6858-4DF7-BAAD-5918282F245B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831BED-B2B4-4B9B-A0C6-C8AF42F089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240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C1046C-9224-4202-A137-3A3846266321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034FD8-9F4B-4EAE-81C3-904AB984AC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10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B75175-3965-45E7-81A9-9257CC0DEAEE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6AA17F-2170-4557-88B1-D7BB388FFE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3797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1000D4-728A-43AF-A871-E596064025D6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3F8A4-36C1-483C-9223-B5A7CDD9CA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3131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11C328-C088-4A5D-8865-E27E0EADBE72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060E27-AC1B-4F0D-9E22-7B0F7FAADE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569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33AB3E-3707-4836-8AEF-E7A72BF2190B}" type="datetimeFigureOut">
              <a:rPr lang="ru-RU" smtClean="0"/>
              <a:pPr>
                <a:defRPr/>
              </a:pPr>
              <a:t>14.10.2023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B8CC9F1-8318-4A34-B571-6BD3933F41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24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5.jpeg"/><Relationship Id="rId5" Type="http://schemas.microsoft.com/office/2007/relationships/hdphoto" Target="../media/hdphoto5.wdp"/><Relationship Id="rId4" Type="http://schemas.openxmlformats.org/officeDocument/2006/relationships/image" Target="../media/image34.pn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971600" y="311431"/>
            <a:ext cx="6911975" cy="610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</a:rPr>
              <a:t>Служба </a:t>
            </a:r>
          </a:p>
          <a:p>
            <a:pPr algn="ctr"/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</a:rPr>
              <a:t>записи актов гражданского состояния </a:t>
            </a:r>
          </a:p>
          <a:p>
            <a:pPr algn="ctr"/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</a:rPr>
              <a:t>Иркутской области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Отдел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по Ангарскому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городскому округу</a:t>
            </a:r>
          </a:p>
          <a:p>
            <a:pPr algn="ctr"/>
            <a:endParaRPr lang="ru-RU" sz="2000" b="1" dirty="0"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</a:endParaRPr>
          </a:p>
          <a:p>
            <a:pPr algn="ctr"/>
            <a:endParaRPr lang="ru-RU" sz="2800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</a:endParaRPr>
          </a:p>
          <a:p>
            <a:pPr algn="ctr"/>
            <a:endParaRPr lang="ru-RU" sz="2800" b="1" dirty="0"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</a:endParaRPr>
          </a:p>
          <a:p>
            <a:pPr algn="ctr"/>
            <a:endParaRPr lang="ru-RU" sz="2800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</a:endParaRPr>
          </a:p>
          <a:p>
            <a:pPr algn="ctr"/>
            <a:endParaRPr lang="ru-RU" sz="2800" b="1" dirty="0"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</a:endParaRPr>
          </a:p>
          <a:p>
            <a:pPr algn="ctr"/>
            <a:endParaRPr lang="ru-RU" sz="2800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</a:endParaRPr>
          </a:p>
          <a:p>
            <a:pPr algn="ctr"/>
            <a:endParaRPr lang="ru-RU" b="1" dirty="0"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</a:endParaRPr>
          </a:p>
          <a:p>
            <a:pPr algn="ctr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Название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практики: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«Ах, эта свадьба, свадьба…». Практика проведения государственной регистрации заключения брака на альтернативных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площадках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Место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реализации практики: Иркутская область,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г.Ангарск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Краткое описание практики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3564120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70" y="1412777"/>
            <a:ext cx="3564396" cy="2376264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5064"/>
            <a:ext cx="3564120" cy="23787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69" y="4005064"/>
            <a:ext cx="3569493" cy="237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09" y="1628529"/>
            <a:ext cx="4060288" cy="27068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Краткое описание практики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73" y="1628800"/>
            <a:ext cx="4078078" cy="2717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01008"/>
            <a:ext cx="2160240" cy="3240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65" y="4492038"/>
            <a:ext cx="3087419" cy="20574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1" y="4465534"/>
            <a:ext cx="2976819" cy="19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72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643" y="404664"/>
            <a:ext cx="6876006" cy="685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 практики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1556792"/>
            <a:ext cx="360040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у населения </a:t>
            </a:r>
            <a:r>
              <a:rPr lang="ru-RU" b="1" dirty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позитивного отношения к семье и браку, внедрение и укрепление государственной идеологии семейных ценностей, поддержку институтов семьи, ответственного материнства и отцовства, защиту интересов </a:t>
            </a:r>
            <a:r>
              <a:rPr lang="ru-RU" b="1" dirty="0" smtClean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граждан дают стимул к дальнейшему проведению государственных регистраций заключения брака вне стен отдела ЗАГС. Так, 08 декабря 2023 г. запланирована очередная «Свадьба на льду» с участием большего количества пар новобрачных.</a:t>
            </a:r>
            <a:endParaRPr lang="ru-RU" b="1" dirty="0">
              <a:solidFill>
                <a:srgbClr val="5FCBEF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4571999" cy="347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31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643" y="404664"/>
            <a:ext cx="6876006" cy="685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 практики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492896"/>
            <a:ext cx="4970494" cy="33123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1715774"/>
            <a:ext cx="376090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Положительный опыт практики дал стимул и вдохновил руководство организаций города Ангарска к заключению соглашений с отделом ЗАГС по Ангарскому городскому округу для проведения выездных регистраций заключения брака в торжественной обстановке.  Так были заключены соглашения с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ресторанно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-гостиничным комплексом «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Пушкинъ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с Ангарским «Городским музеем часов», дворцом спорта «Ермак», музеем Победы, Дворцом культуры «Энергетик»</a:t>
            </a:r>
          </a:p>
        </p:txBody>
      </p:sp>
    </p:spTree>
    <p:extLst>
      <p:ext uri="{BB962C8B-B14F-4D97-AF65-F5344CB8AC3E}">
        <p14:creationId xmlns:p14="http://schemas.microsoft.com/office/powerpoint/2010/main" val="3205840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643" y="404664"/>
            <a:ext cx="6876006" cy="685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Лидер практики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40466"/>
            <a:ext cx="38884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Начальник Отдела по Ангарскому городскому округу. Общий стаж работы в органах записи актов гражданского состояния Иркутской области составляет более 25 лет. За период работы Елена Владимировна проявила себя грамотным и ответственным работником, идущим в ногу со временем и обладающим необходимыми профессиональными знаниями и опытом. Активно принимает участие в организации мероприятий, направленных на укрепление института семьи. Из года в год Елена Владимировна реализует новые проекты.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77" y="4741777"/>
            <a:ext cx="2555776" cy="1916832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000"/>
                    </a14:imgEffect>
                    <a14:imgEffect>
                      <a14:saturation sat="87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47" b="-655"/>
          <a:stretch/>
        </p:blipFill>
        <p:spPr>
          <a:xfrm>
            <a:off x="5689223" y="332200"/>
            <a:ext cx="1899289" cy="2952328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501" y="4093705"/>
            <a:ext cx="1923678" cy="2564904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33" y="2467599"/>
            <a:ext cx="3059832" cy="2294874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20873"/>
            <a:ext cx="1737684" cy="2610606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4" r="14731"/>
          <a:stretch/>
        </p:blipFill>
        <p:spPr>
          <a:xfrm>
            <a:off x="7007209" y="2620658"/>
            <a:ext cx="1979712" cy="1760901"/>
          </a:xfrm>
          <a:prstGeom prst="rect">
            <a:avLst/>
          </a:prstGeom>
          <a:effectLst>
            <a:glow rad="2032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5518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836712"/>
            <a:ext cx="45795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Благодарим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за внимание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6876006" cy="685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и задачи практики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268760"/>
            <a:ext cx="8208912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Реализация 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территории Ангарского городского округа государственных принципов социальной и демографической политики, направленных на популяризацию института семьи, ответственного материнства и отцовства и профилактики </a:t>
            </a:r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юридической безграмотности в области семейного законодательства. Организация деятельности посредством проведения на территории Ангарского городского округа на постоянной основе соответствующих социально-ориентированных мероприятий с целью достижения целевых показателей эффективности деятельности, утверждённых Приказом Минюста России.</a:t>
            </a:r>
            <a:endParaRPr lang="ru-RU" sz="2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283105" cy="6480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социально-экономического развития города, характеризующие положение до внедрения практики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182505"/>
            <a:ext cx="77768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социально-экономическому потенциалу территория занимает одно из ведущих мест в экономике Иркутской области. На Ангарский городской округ приходится 13,2% промышленной продукции и 10% численности населения области.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Главную роль в экономике городского округа играет промышленный комплекс. Основу промышленного профиля составляют предприятия по нефтепереработке и нефтехимии, строительству и производству строительных материалов, транспорту, производству и распределению электроэнергии, газа и воды, атомная промышленность.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Население округа составляет 239,574 тысячи человек, из них 227,507 тысяч человек – городское население и 12,067 тысяч человек – сельское.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572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643" y="404664"/>
            <a:ext cx="6876006" cy="685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Краткое описание практики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26" y="2204864"/>
            <a:ext cx="4644008" cy="20403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1004535"/>
            <a:ext cx="6048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22.01.2022 состоялось праздничное мероприятие «Свадьба на льду», которое прошло во дворце спорта «Ермак» города Ангарска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5394" y="442983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Сразу 8 пар официально оформили свои отношения на ледовой арене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58411"/>
            <a:ext cx="2394238" cy="15955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025" y="5174327"/>
            <a:ext cx="2396227" cy="15968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11" y="5167027"/>
            <a:ext cx="3680966" cy="158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589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1" b="12804"/>
          <a:stretch/>
        </p:blipFill>
        <p:spPr>
          <a:xfrm>
            <a:off x="3419871" y="2564168"/>
            <a:ext cx="4190227" cy="18261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643" y="404664"/>
            <a:ext cx="6876006" cy="685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Краткое описание практики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1004535"/>
            <a:ext cx="74991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вопрос начальника отдела по </a:t>
            </a:r>
            <a:r>
              <a:rPr lang="ru-RU" b="1" dirty="0" smtClean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Ангарскому городскому округу службы </a:t>
            </a:r>
            <a:r>
              <a:rPr lang="ru-RU" b="1" dirty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ЗАГС Елены </a:t>
            </a:r>
            <a:r>
              <a:rPr lang="ru-RU" b="1" dirty="0" err="1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Гордовой</a:t>
            </a:r>
            <a:r>
              <a:rPr lang="ru-RU" b="1" dirty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«Является ли ваше </a:t>
            </a:r>
            <a:r>
              <a:rPr lang="ru-RU" b="1" dirty="0" smtClean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желание </a:t>
            </a:r>
            <a:r>
              <a:rPr lang="ru-RU" b="1" dirty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создать семью искренним и добровольным?» единогласное «Да» эхом пронеслось по спорткомплексу. После обмена кольцами молодожены поздравили друг друга первым супружеским поцелуем.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2" t="17601" r="37001" b="2608"/>
          <a:stretch/>
        </p:blipFill>
        <p:spPr>
          <a:xfrm>
            <a:off x="467544" y="2780928"/>
            <a:ext cx="2798031" cy="35899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8" b="11596"/>
          <a:stretch/>
        </p:blipFill>
        <p:spPr>
          <a:xfrm>
            <a:off x="3428208" y="4472646"/>
            <a:ext cx="4181890" cy="212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431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643" y="404664"/>
            <a:ext cx="6876006" cy="685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Краткое описание практики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240" y="2815277"/>
            <a:ext cx="3644336" cy="2049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1986" y="1426686"/>
            <a:ext cx="65383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Руководитель службы Валерий Митусов вручил молодоженам первый главный семейный документ – свидетельство о заключении брака, поздравительные адреса от имени Губернатора Иркутской области И.И. Кобзева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646290"/>
            <a:ext cx="3931929" cy="22117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19" y="4840876"/>
            <a:ext cx="3170855" cy="178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40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643" y="404664"/>
            <a:ext cx="6876006" cy="685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Краткое описание практики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092129"/>
            <a:ext cx="71143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Также молодых приветствовали заместитель мэра Ангарского городского округа Марина </a:t>
            </a:r>
            <a:r>
              <a:rPr lang="ru-RU" b="1" dirty="0" err="1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Сасина</a:t>
            </a:r>
            <a:r>
              <a:rPr lang="ru-RU" b="1" dirty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заместитель председателя думы Ангарского округа Александр </a:t>
            </a:r>
            <a:r>
              <a:rPr lang="ru-RU" b="1" dirty="0" err="1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Куранов</a:t>
            </a:r>
            <a:r>
              <a:rPr lang="ru-RU" b="1" dirty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4" t="42624" b="8606"/>
          <a:stretch/>
        </p:blipFill>
        <p:spPr>
          <a:xfrm>
            <a:off x="683568" y="2043433"/>
            <a:ext cx="5688632" cy="24482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4653136"/>
            <a:ext cx="6796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</a:rPr>
              <a:t>Обручальные кольца молодожёнам поднесли юные фигуристы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7" t="40950" r="1467" b="20201"/>
          <a:stretch/>
        </p:blipFill>
        <p:spPr>
          <a:xfrm>
            <a:off x="539552" y="5022468"/>
            <a:ext cx="2388787" cy="1649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6" t="35701" r="10401" b="26498"/>
          <a:stretch/>
        </p:blipFill>
        <p:spPr>
          <a:xfrm>
            <a:off x="3052186" y="5020968"/>
            <a:ext cx="1347538" cy="16483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7399" b="26901"/>
          <a:stretch/>
        </p:blipFill>
        <p:spPr>
          <a:xfrm>
            <a:off x="6660758" y="5028899"/>
            <a:ext cx="1562787" cy="16515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7" r="13509" b="16101"/>
          <a:stretch/>
        </p:blipFill>
        <p:spPr>
          <a:xfrm>
            <a:off x="4497999" y="5017713"/>
            <a:ext cx="2064484" cy="165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95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643" y="404664"/>
            <a:ext cx="6876006" cy="685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Краткое описание практики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092129"/>
            <a:ext cx="7114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FCBEF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Украсили государственную регистрацию брака творческие коллективы города Ангарска</a:t>
            </a:r>
            <a:endParaRPr lang="ru-RU" b="1" dirty="0">
              <a:solidFill>
                <a:srgbClr val="5FCBEF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874">
            <a:off x="3964822" y="1918681"/>
            <a:ext cx="3707904" cy="21146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2458">
            <a:off x="347539" y="2078614"/>
            <a:ext cx="3817287" cy="2147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2" y="3988105"/>
            <a:ext cx="4352775" cy="244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56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4" y="3501008"/>
            <a:ext cx="3971977" cy="28083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643" y="404664"/>
            <a:ext cx="6876006" cy="685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Краткое описание практики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2496" y="1086605"/>
            <a:ext cx="71143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/>
              <a:t>6 июня 2023</a:t>
            </a:r>
            <a:r>
              <a:rPr lang="ru-RU" dirty="0"/>
              <a:t> года, в день рождения А.С. Пушкина, отдел ЗАГС по Ангарскому городскому округу организовал настоящий бал, на котором провёл государственную регистрацию заключения брака на территории </a:t>
            </a:r>
            <a:r>
              <a:rPr lang="ru-RU" dirty="0" err="1"/>
              <a:t>ресторанно</a:t>
            </a:r>
            <a:r>
              <a:rPr lang="ru-RU" dirty="0"/>
              <a:t>-гостиничного комплекса «</a:t>
            </a:r>
            <a:r>
              <a:rPr lang="ru-RU" dirty="0" err="1"/>
              <a:t>Пушкинъ</a:t>
            </a:r>
            <a:r>
              <a:rPr lang="ru-RU" dirty="0"/>
              <a:t>». В этот день прошла эксклюзивная, неповторимая, тематическая брачная церемония в духе пушкинских времён, наполненная романтичными нотами 19 века.</a:t>
            </a:r>
            <a:endParaRPr lang="ru-RU" b="1" dirty="0">
              <a:solidFill>
                <a:srgbClr val="5FCBEF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3150520"/>
            <a:ext cx="2024471" cy="359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7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2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3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4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5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6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7630</TotalTime>
  <Words>605</Words>
  <Application>Microsoft Office PowerPoint</Application>
  <PresentationFormat>Экран (4:3)</PresentationFormat>
  <Paragraphs>45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Constantia</vt:lpstr>
      <vt:lpstr>Times New Roman</vt:lpstr>
      <vt:lpstr>Trebuchet MS</vt:lpstr>
      <vt:lpstr>Wingdings 3</vt:lpstr>
      <vt:lpstr>Грань</vt:lpstr>
      <vt:lpstr>Презентация PowerPoint</vt:lpstr>
      <vt:lpstr>Цели и задачи практики</vt:lpstr>
      <vt:lpstr>Показатели социально-экономического развития города, характеризующие положение до внедрения практики </vt:lpstr>
      <vt:lpstr>Краткое описание практики </vt:lpstr>
      <vt:lpstr>Краткое описание практики </vt:lpstr>
      <vt:lpstr>Краткое описание практики </vt:lpstr>
      <vt:lpstr>Краткое описание практики </vt:lpstr>
      <vt:lpstr>Краткое описание практики </vt:lpstr>
      <vt:lpstr>Краткое описание практики </vt:lpstr>
      <vt:lpstr>Краткое описание практики</vt:lpstr>
      <vt:lpstr>Краткое описание практики</vt:lpstr>
      <vt:lpstr>Перспективы практики</vt:lpstr>
      <vt:lpstr>Перспективы практики</vt:lpstr>
      <vt:lpstr>Лидер практики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Марина Сергеевна Жаднова</cp:lastModifiedBy>
  <cp:revision>111</cp:revision>
  <dcterms:created xsi:type="dcterms:W3CDTF">2019-10-06T12:18:47Z</dcterms:created>
  <dcterms:modified xsi:type="dcterms:W3CDTF">2023-10-14T09:33:12Z</dcterms:modified>
</cp:coreProperties>
</file>