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2" r:id="rId3"/>
    <p:sldId id="257" r:id="rId4"/>
    <p:sldId id="261" r:id="rId5"/>
    <p:sldId id="258" r:id="rId6"/>
    <p:sldId id="259" r:id="rId7"/>
    <p:sldId id="266" r:id="rId8"/>
    <p:sldId id="260" r:id="rId9"/>
    <p:sldId id="264" r:id="rId10"/>
    <p:sldId id="265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33" d="100"/>
          <a:sy n="33" d="100"/>
        </p:scale>
        <p:origin x="-1733" y="-43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13.10.2023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13.10.2023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13.10.2023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13.10.2023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13.10.2023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13.10.2023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alpha val="34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13.10.2023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ciur.ru/glz_dou/glz_ds45/www.ciur.ru/glz_dou/glz_ds45" TargetMode="External"/><Relationship Id="rId2" Type="http://schemas.openxmlformats.org/officeDocument/2006/relationships/hyperlink" Target="mailto:zhuravushkads45@mail.ru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disk.yandex.ru/d/wtv_Px1GeiBxcw" TargetMode="External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disk.yandex.ru/d/X-ndcWcS79QSKw" TargetMode="Externa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58659" y="836713"/>
            <a:ext cx="7772400" cy="504056"/>
          </a:xfrm>
        </p:spPr>
        <p:txBody>
          <a:bodyPr>
            <a:noAutofit/>
          </a:bodyPr>
          <a:lstStyle/>
          <a:p>
            <a:r>
              <a:rPr lang="ru-RU" sz="2000" b="1" i="1" u="sng" dirty="0" smtClean="0"/>
              <a:t>Муниципальное бюджетное дошкольное образовательное учреждение</a:t>
            </a:r>
            <a:br>
              <a:rPr lang="ru-RU" sz="2000" b="1" i="1" u="sng" dirty="0" smtClean="0"/>
            </a:br>
            <a:r>
              <a:rPr lang="ru-RU" sz="2000" b="1" i="1" u="sng" dirty="0" smtClean="0"/>
              <a:t>«Детский сад № 45»</a:t>
            </a:r>
            <a:endParaRPr lang="ru-RU" sz="2000" b="1" i="1" u="sng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619672" y="1700808"/>
            <a:ext cx="6400800" cy="1752600"/>
          </a:xfrm>
        </p:spPr>
        <p:txBody>
          <a:bodyPr>
            <a:normAutofit/>
          </a:bodyPr>
          <a:lstStyle/>
          <a:p>
            <a:r>
              <a:rPr lang="ru-RU" sz="4400" b="1" dirty="0" smtClean="0">
                <a:solidFill>
                  <a:srgbClr val="FF0000"/>
                </a:solidFill>
              </a:rPr>
              <a:t>«Играем вместе с внуками»</a:t>
            </a:r>
            <a:endParaRPr lang="ru-RU" sz="4400" b="1" dirty="0">
              <a:solidFill>
                <a:srgbClr val="FF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619672" y="78414"/>
            <a:ext cx="605037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/>
              <a:t>Удмуртская Республика, город Глазов</a:t>
            </a:r>
            <a:endParaRPr lang="ru-RU" sz="2800" b="1" dirty="0"/>
          </a:p>
        </p:txBody>
      </p:sp>
      <p:pic>
        <p:nvPicPr>
          <p:cNvPr id="5" name="Рисунок 4" descr="https://im0-tub-ru.yandex.net/i?id=039beca984cebe5fac45adea2e4885fc&amp;n=13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1108" y="3212976"/>
            <a:ext cx="3162872" cy="273630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8172704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98108" y="3867904"/>
            <a:ext cx="6150356" cy="1577320"/>
          </a:xfrm>
        </p:spPr>
        <p:txBody>
          <a:bodyPr>
            <a:normAutofit fontScale="90000"/>
          </a:bodyPr>
          <a:lstStyle/>
          <a:p>
            <a:r>
              <a:rPr lang="ru-RU" sz="2800" b="1" dirty="0" smtClean="0">
                <a:solidFill>
                  <a:srgbClr val="FF0000"/>
                </a:solidFill>
              </a:rPr>
              <a:t>Лидер практики</a:t>
            </a:r>
            <a:br>
              <a:rPr lang="ru-RU" sz="2800" b="1" dirty="0" smtClean="0">
                <a:solidFill>
                  <a:srgbClr val="FF0000"/>
                </a:solidFill>
              </a:rPr>
            </a:br>
            <a:r>
              <a:rPr lang="ru-RU" sz="2800" i="1" dirty="0" smtClean="0"/>
              <a:t>Баженова Наталия Александровна. Старший воспитатель МБДОУ д/с № 45</a:t>
            </a:r>
            <a:br>
              <a:rPr lang="ru-RU" sz="2800" i="1" dirty="0" smtClean="0"/>
            </a:br>
            <a:r>
              <a:rPr lang="ru-RU" sz="2800" i="1" dirty="0" smtClean="0"/>
              <a:t>Педагогический  стаж работы :  15 лет</a:t>
            </a:r>
            <a:endParaRPr lang="ru-RU" sz="2800" i="1" dirty="0"/>
          </a:p>
        </p:txBody>
      </p:sp>
      <p:sp>
        <p:nvSpPr>
          <p:cNvPr id="4" name="Текстовое поле 17" descr="Текстовое поле для ввода логотипа, адреса компании, номера телефона и факса, а также адреса электронной почты"/>
          <p:cNvSpPr txBox="1">
            <a:spLocks noGrp="1" noChangeArrowheads="1"/>
          </p:cNvSpPr>
          <p:nvPr>
            <p:ph idx="1"/>
          </p:nvPr>
        </p:nvSpPr>
        <p:spPr bwMode="auto">
          <a:xfrm>
            <a:off x="27464" y="25153"/>
            <a:ext cx="8229600" cy="36918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0" vert="horz" wrap="square" lIns="0" tIns="0" rIns="0" bIns="0" anchor="t" anchorCtr="0" upright="1">
            <a:no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2400" b="1" dirty="0">
                <a:solidFill>
                  <a:srgbClr val="FF0000"/>
                </a:solidFill>
                <a:effectLst/>
                <a:ea typeface="Gill Sans MT"/>
                <a:cs typeface="Times New Roman"/>
              </a:rPr>
              <a:t>КОНТАКТНЫЕ ДАННЫЕ</a:t>
            </a:r>
          </a:p>
          <a:p>
            <a:pPr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</a:pPr>
            <a:r>
              <a:rPr lang="ru-RU" sz="2400" b="1" u="sng" dirty="0">
                <a:solidFill>
                  <a:srgbClr val="455F51"/>
                </a:solidFill>
                <a:effectLst/>
                <a:ea typeface="Gill Sans MT"/>
                <a:cs typeface="Times New Roman"/>
              </a:rPr>
              <a:t>Адрес</a:t>
            </a:r>
            <a:r>
              <a:rPr lang="ru-RU" sz="2400" b="1" dirty="0">
                <a:solidFill>
                  <a:srgbClr val="455F51"/>
                </a:solidFill>
                <a:effectLst/>
                <a:ea typeface="Gill Sans MT"/>
                <a:cs typeface="Times New Roman"/>
              </a:rPr>
              <a:t>:</a:t>
            </a:r>
            <a:r>
              <a:rPr lang="ru-RU" sz="2400" dirty="0">
                <a:solidFill>
                  <a:srgbClr val="000000"/>
                </a:solidFill>
                <a:effectLst/>
                <a:ea typeface="Gill Sans MT"/>
                <a:cs typeface="Times New Roman"/>
              </a:rPr>
              <a:t> 427620, Удмуртская Республика </a:t>
            </a:r>
            <a:endParaRPr lang="ru-RU" sz="2400" dirty="0">
              <a:solidFill>
                <a:srgbClr val="455F51"/>
              </a:solidFill>
              <a:effectLst/>
              <a:ea typeface="Gill Sans MT"/>
              <a:cs typeface="Times New Roman"/>
            </a:endParaRPr>
          </a:p>
          <a:p>
            <a:pPr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</a:pPr>
            <a:r>
              <a:rPr lang="ru-RU" sz="2400" dirty="0">
                <a:solidFill>
                  <a:srgbClr val="000000"/>
                </a:solidFill>
                <a:effectLst/>
                <a:ea typeface="Gill Sans MT"/>
                <a:cs typeface="Times New Roman"/>
              </a:rPr>
              <a:t>г. Глазов, ул. Энгельса, д. 1</a:t>
            </a:r>
            <a:br>
              <a:rPr lang="ru-RU" sz="2400" dirty="0">
                <a:solidFill>
                  <a:srgbClr val="000000"/>
                </a:solidFill>
                <a:effectLst/>
                <a:ea typeface="Gill Sans MT"/>
                <a:cs typeface="Times New Roman"/>
              </a:rPr>
            </a:br>
            <a:r>
              <a:rPr lang="ru-RU" sz="2400" dirty="0">
                <a:solidFill>
                  <a:srgbClr val="000000"/>
                </a:solidFill>
                <a:effectLst/>
                <a:ea typeface="Gill Sans MT"/>
                <a:cs typeface="Times New Roman"/>
              </a:rPr>
              <a:t>Телефон: +7 (34141)7-36-46</a:t>
            </a:r>
            <a:br>
              <a:rPr lang="ru-RU" sz="2400" dirty="0">
                <a:solidFill>
                  <a:srgbClr val="000000"/>
                </a:solidFill>
                <a:effectLst/>
                <a:ea typeface="Gill Sans MT"/>
                <a:cs typeface="Times New Roman"/>
              </a:rPr>
            </a:br>
            <a:r>
              <a:rPr lang="ru-RU" sz="2400" dirty="0">
                <a:solidFill>
                  <a:srgbClr val="000000"/>
                </a:solidFill>
                <a:effectLst/>
                <a:ea typeface="Gill Sans MT"/>
                <a:cs typeface="Times New Roman"/>
              </a:rPr>
              <a:t>Факс: нет</a:t>
            </a:r>
            <a:br>
              <a:rPr lang="ru-RU" sz="2400" dirty="0">
                <a:solidFill>
                  <a:srgbClr val="000000"/>
                </a:solidFill>
                <a:effectLst/>
                <a:ea typeface="Gill Sans MT"/>
                <a:cs typeface="Times New Roman"/>
              </a:rPr>
            </a:br>
            <a:r>
              <a:rPr lang="ru-RU" sz="2400" dirty="0">
                <a:solidFill>
                  <a:srgbClr val="000000"/>
                </a:solidFill>
                <a:effectLst/>
                <a:ea typeface="Gill Sans MT"/>
                <a:cs typeface="Times New Roman"/>
              </a:rPr>
              <a:t>E-</a:t>
            </a:r>
            <a:r>
              <a:rPr lang="ru-RU" sz="2400" dirty="0" err="1">
                <a:solidFill>
                  <a:srgbClr val="000000"/>
                </a:solidFill>
                <a:effectLst/>
                <a:ea typeface="Gill Sans MT"/>
                <a:cs typeface="Times New Roman"/>
              </a:rPr>
              <a:t>mail</a:t>
            </a:r>
            <a:r>
              <a:rPr lang="ru-RU" sz="2400" dirty="0">
                <a:solidFill>
                  <a:srgbClr val="000000"/>
                </a:solidFill>
                <a:effectLst/>
                <a:ea typeface="Gill Sans MT"/>
                <a:cs typeface="Times New Roman"/>
              </a:rPr>
              <a:t>: </a:t>
            </a:r>
            <a:r>
              <a:rPr lang="ru-RU" sz="2400" u="none" strike="noStrike" dirty="0">
                <a:solidFill>
                  <a:srgbClr val="003399"/>
                </a:solidFill>
                <a:effectLst/>
                <a:ea typeface="Gill Sans MT"/>
                <a:cs typeface="Times New Roman"/>
                <a:hlinkClick r:id="rId2"/>
              </a:rPr>
              <a:t>zhuravushkads45@mail.ru</a:t>
            </a:r>
            <a:r>
              <a:rPr lang="ru-RU" sz="2400" dirty="0">
                <a:solidFill>
                  <a:srgbClr val="000000"/>
                </a:solidFill>
                <a:effectLst/>
                <a:ea typeface="Gill Sans MT"/>
                <a:cs typeface="Times New Roman"/>
              </a:rPr>
              <a:t/>
            </a:r>
            <a:br>
              <a:rPr lang="ru-RU" sz="2400" dirty="0">
                <a:solidFill>
                  <a:srgbClr val="000000"/>
                </a:solidFill>
                <a:effectLst/>
                <a:ea typeface="Gill Sans MT"/>
                <a:cs typeface="Times New Roman"/>
              </a:rPr>
            </a:br>
            <a:r>
              <a:rPr lang="ru-RU" sz="2400" dirty="0">
                <a:solidFill>
                  <a:srgbClr val="000000"/>
                </a:solidFill>
                <a:effectLst/>
                <a:ea typeface="Gill Sans MT"/>
                <a:cs typeface="Times New Roman"/>
              </a:rPr>
              <a:t>Адрес официального сайта:</a:t>
            </a:r>
            <a:r>
              <a:rPr lang="ru-RU" sz="2400" u="none" strike="noStrike" dirty="0">
                <a:solidFill>
                  <a:srgbClr val="003399"/>
                </a:solidFill>
                <a:effectLst/>
                <a:ea typeface="Gill Sans MT"/>
                <a:cs typeface="Times New Roman"/>
                <a:hlinkClick r:id="rId3"/>
              </a:rPr>
              <a:t> www.ciur.ru/glz_dou/glz_ds45</a:t>
            </a:r>
            <a:endParaRPr lang="ru-RU" sz="2400" dirty="0">
              <a:solidFill>
                <a:srgbClr val="455F51"/>
              </a:solidFill>
              <a:effectLst/>
              <a:ea typeface="Gill Sans MT"/>
              <a:cs typeface="Times New Roman"/>
            </a:endParaRPr>
          </a:p>
          <a:p>
            <a:pPr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</a:pPr>
            <a:r>
              <a:rPr lang="ru-RU" sz="1400" dirty="0">
                <a:solidFill>
                  <a:srgbClr val="455F51"/>
                </a:solidFill>
                <a:effectLst/>
                <a:latin typeface="Microsoft Sans Serif"/>
                <a:ea typeface="Gill Sans MT"/>
                <a:cs typeface="Times New Roman"/>
              </a:rPr>
              <a:t> </a:t>
            </a:r>
          </a:p>
        </p:txBody>
      </p:sp>
      <p:pic>
        <p:nvPicPr>
          <p:cNvPr id="4099" name="Picture 3" descr="C:\Users\1\Desktop\лидеры атомных городов\лучшие муниципальные практики\Безымянный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3861048"/>
            <a:ext cx="2274580" cy="26642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198707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18864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sz="2700" b="1" dirty="0" smtClean="0">
                <a:solidFill>
                  <a:srgbClr val="FF0000"/>
                </a:solidFill>
              </a:rPr>
              <a:t>Территория реализации </a:t>
            </a:r>
            <a:r>
              <a:rPr lang="ru-RU" sz="2700" b="1" dirty="0">
                <a:solidFill>
                  <a:srgbClr val="FF0000"/>
                </a:solidFill>
              </a:rPr>
              <a:t>проекта</a:t>
            </a:r>
            <a:r>
              <a:rPr lang="ru-RU" sz="2700" dirty="0">
                <a:solidFill>
                  <a:srgbClr val="FF0000"/>
                </a:solidFill>
              </a:rPr>
              <a:t>:</a:t>
            </a:r>
            <a:br>
              <a:rPr lang="ru-RU" sz="2700" dirty="0">
                <a:solidFill>
                  <a:srgbClr val="FF0000"/>
                </a:solidFill>
              </a:rPr>
            </a:br>
            <a:r>
              <a:rPr lang="ru-RU" sz="2700" b="1" dirty="0"/>
              <a:t>Удмуртская Республика, город Глазов</a:t>
            </a:r>
          </a:p>
        </p:txBody>
      </p:sp>
      <p:sp>
        <p:nvSpPr>
          <p:cNvPr id="4" name="Объект 3"/>
          <p:cNvSpPr>
            <a:spLocks noGrp="1"/>
          </p:cNvSpPr>
          <p:nvPr>
            <p:ph idx="1"/>
          </p:nvPr>
        </p:nvSpPr>
        <p:spPr>
          <a:xfrm>
            <a:off x="179512" y="1628800"/>
            <a:ext cx="5184576" cy="2232248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2400" b="1" dirty="0" smtClean="0">
                <a:solidFill>
                  <a:srgbClr val="FF0000"/>
                </a:solidFill>
              </a:rPr>
              <a:t>Целевые группы:</a:t>
            </a:r>
          </a:p>
          <a:p>
            <a:pPr marL="0" indent="0" algn="ctr">
              <a:buNone/>
            </a:pPr>
            <a:r>
              <a:rPr lang="ru-RU" sz="2400" b="1" dirty="0" smtClean="0"/>
              <a:t>Дети дошкольного возраста (5+)</a:t>
            </a:r>
          </a:p>
          <a:p>
            <a:pPr marL="0" indent="0" algn="ctr">
              <a:buNone/>
            </a:pPr>
            <a:r>
              <a:rPr lang="ru-RU" sz="2400" b="1" dirty="0" smtClean="0"/>
              <a:t>Старшее возрастное поколение (55+)</a:t>
            </a:r>
            <a:endParaRPr lang="ru-RU" sz="2400" b="1" dirty="0"/>
          </a:p>
        </p:txBody>
      </p:sp>
      <p:pic>
        <p:nvPicPr>
          <p:cNvPr id="1028" name="Picture 4" descr="https://downloader.disk.yandex.ru/preview/f2464f1935e0228f241e6febca164264c000a4775d8ce4f46c7387c0065b75eb/6523dd29/TTNuqmmrX300jIrPDpfoeoXkIGJJOVchlIxHD-SiqIOu1JARCGZPydxiIKCXHCYVaFdWddrktrpIZjnhTSp8Yw%3D%3D?uid=0&amp;filename=IMG_8882.JPG&amp;disposition=inline&amp;hash=&amp;limit=0&amp;content_type=image%2Fjpeg&amp;owner_uid=0&amp;tknv=v2&amp;size=1298x59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3284984"/>
            <a:ext cx="4531046" cy="30156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1" name="Picture 7" descr="https://downloader.disk.yandex.ru/preview/7e9d21ec6b98369a656154c1054d21da3ca4939b2dbe7e6b85240f672d289265/6523dd10/FD_NOKHozOj5FhHUDB2KkbAe5uLytJIFk2s0Mt2zzLG9ihj1eXE49xDT76ZYM90HvPnC28tzORo0fSxpC6Sq1A%3D%3D?uid=0&amp;filename=IMG_8725.JPG&amp;disposition=inline&amp;hash=&amp;limit=0&amp;content_type=image%2Fjpeg&amp;owner_uid=0&amp;tknv=v2&amp;size=1298x59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080" y="3284984"/>
            <a:ext cx="3851920" cy="30156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980302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FF0000"/>
                </a:solidFill>
              </a:rPr>
              <a:t>Актуальность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1340768"/>
            <a:ext cx="8229600" cy="4525963"/>
          </a:xfrm>
        </p:spPr>
        <p:txBody>
          <a:bodyPr>
            <a:normAutofit fontScale="92500" lnSpcReduction="10000"/>
          </a:bodyPr>
          <a:lstStyle/>
          <a:p>
            <a:r>
              <a:rPr lang="ru-RU" dirty="0" smtClean="0"/>
              <a:t>1. </a:t>
            </a:r>
            <a:r>
              <a:rPr lang="ru-RU" dirty="0"/>
              <a:t>Формирование у населения Удмуртской Республики потребности в физической активности и продолжительности здоровой жизни, увеличение периода активного долголетия </a:t>
            </a:r>
            <a:r>
              <a:rPr lang="ru-RU" dirty="0" smtClean="0"/>
              <a:t> (реализация национального проекта «Демография»)</a:t>
            </a:r>
          </a:p>
          <a:p>
            <a:r>
              <a:rPr lang="ru-RU" dirty="0" smtClean="0"/>
              <a:t>2. Альтернатива совместным  семейным мероприятиям , запрещенным для проведения в закрытых помещениях  с возрастанием </a:t>
            </a:r>
            <a:r>
              <a:rPr lang="ru-RU" dirty="0"/>
              <a:t>рисков заражения </a:t>
            </a:r>
            <a:r>
              <a:rPr lang="ru-RU" dirty="0" smtClean="0"/>
              <a:t>Covid-19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560990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FF0000"/>
                </a:solidFill>
              </a:rPr>
              <a:t>В чем инновация?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ru-RU" b="1" dirty="0"/>
              <a:t>Инновационную составляющую можно рассмотреть с трех сторон: </a:t>
            </a:r>
            <a:endParaRPr lang="ru-RU" b="1" dirty="0" smtClean="0"/>
          </a:p>
          <a:p>
            <a:r>
              <a:rPr lang="ru-RU" b="1" dirty="0" smtClean="0"/>
              <a:t>1</a:t>
            </a:r>
            <a:r>
              <a:rPr lang="ru-RU" b="1" dirty="0"/>
              <a:t>. Подобный проект не реализовывался ранее на территории города Глазова (соревновательные мероприятия для населения проводятся только с использованием специального спортивного оборудования - лыж, палок для скандинавской ходьбы и др.). </a:t>
            </a:r>
            <a:endParaRPr lang="ru-RU" b="1" dirty="0" smtClean="0"/>
          </a:p>
          <a:p>
            <a:r>
              <a:rPr lang="ru-RU" b="1" dirty="0" smtClean="0"/>
              <a:t>2</a:t>
            </a:r>
            <a:r>
              <a:rPr lang="ru-RU" b="1" dirty="0"/>
              <a:t>. Проект предусматривает участие двух возрастных групп населения, которым нужно действовать вместе для достижения успеха: людей старшей возрастной группы (55+) и детей дошкольного возраста (5+). </a:t>
            </a:r>
            <a:endParaRPr lang="ru-RU" b="1" dirty="0" smtClean="0"/>
          </a:p>
          <a:p>
            <a:r>
              <a:rPr lang="ru-RU" b="1" dirty="0"/>
              <a:t>3</a:t>
            </a:r>
            <a:r>
              <a:rPr lang="ru-RU" b="1" dirty="0" smtClean="0"/>
              <a:t>. </a:t>
            </a:r>
            <a:r>
              <a:rPr lang="ru-RU" b="1" dirty="0"/>
              <a:t>Командные игры, с использованием аттракционов (тимбилдинг), проводятся только в рамках отдельных предприятий, офисных компаниях, целью их является укрепление корпоративной культуры сотрудников.</a:t>
            </a:r>
          </a:p>
        </p:txBody>
      </p:sp>
    </p:spTree>
    <p:extLst>
      <p:ext uri="{BB962C8B-B14F-4D97-AF65-F5344CB8AC3E}">
        <p14:creationId xmlns:p14="http://schemas.microsoft.com/office/powerpoint/2010/main" val="9838878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396552" y="404664"/>
            <a:ext cx="4032448" cy="750241"/>
          </a:xfrm>
        </p:spPr>
        <p:txBody>
          <a:bodyPr>
            <a:normAutofit/>
          </a:bodyPr>
          <a:lstStyle/>
          <a:p>
            <a:r>
              <a:rPr lang="ru-RU" sz="2800" b="1" dirty="0" smtClean="0">
                <a:solidFill>
                  <a:srgbClr val="FF0000"/>
                </a:solidFill>
              </a:rPr>
              <a:t>Цель</a:t>
            </a:r>
            <a:endParaRPr lang="ru-RU" sz="2800" b="1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1052736"/>
            <a:ext cx="8229600" cy="2088232"/>
          </a:xfrm>
        </p:spPr>
        <p:txBody>
          <a:bodyPr>
            <a:normAutofit/>
          </a:bodyPr>
          <a:lstStyle/>
          <a:p>
            <a:r>
              <a:rPr lang="ru-RU" sz="2400" dirty="0"/>
              <a:t>Организация физкультурно-оздоровительных мероприятий </a:t>
            </a:r>
            <a:r>
              <a:rPr lang="ru-RU" sz="2400" dirty="0" smtClean="0"/>
              <a:t> на свежем воздухе в </a:t>
            </a:r>
            <a:r>
              <a:rPr lang="ru-RU" sz="2400" dirty="0"/>
              <a:t>формате командных игр для людей старшей возрастной группы и детей дошкольного возраста с использованием спортивных аттракционов.</a:t>
            </a:r>
          </a:p>
        </p:txBody>
      </p:sp>
      <p:pic>
        <p:nvPicPr>
          <p:cNvPr id="2050" name="Picture 2" descr="https://downloader.disk.yandex.ru/preview/fda9af288b069ac1b8c54bfdd67cc1404a625baa7dc86cef8662b81fbb8706a4/6523dd10/hhnI1Qvr3JvqzS2cR_n4s1XC0PyC202bSHI6WGiAY7ox20TMHpwMFeUPKzx-xdCNhFwFThExp6sKMVHd-okaWA%3D%3D?uid=0&amp;filename=IMG_8798.JPG&amp;disposition=inline&amp;hash=&amp;limit=0&amp;content_type=image%2Fjpeg&amp;owner_uid=0&amp;tknv=v2&amp;size=1298x59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62832" y="3356992"/>
            <a:ext cx="3750844" cy="27363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5" descr="C:\Users\1\Desktop\лидеры атомных городов\лучшие муниципальные практики\IMG_585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2" y="3356992"/>
            <a:ext cx="4097469" cy="27363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130213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FF0000"/>
                </a:solidFill>
              </a:rPr>
              <a:t>Задачи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39552" y="1268760"/>
            <a:ext cx="8229600" cy="4525963"/>
          </a:xfrm>
        </p:spPr>
        <p:txBody>
          <a:bodyPr>
            <a:normAutofit fontScale="70000" lnSpcReduction="20000"/>
          </a:bodyPr>
          <a:lstStyle/>
          <a:p>
            <a:r>
              <a:rPr lang="ru-RU" dirty="0" smtClean="0"/>
              <a:t>1.Развитие </a:t>
            </a:r>
            <a:r>
              <a:rPr lang="ru-RU" dirty="0"/>
              <a:t>физической культуры и массового спорта, вовлечение в регулярные занятия лиц зрелого и старшего возрастов </a:t>
            </a:r>
            <a:endParaRPr lang="ru-RU" dirty="0" smtClean="0"/>
          </a:p>
          <a:p>
            <a:r>
              <a:rPr lang="ru-RU" dirty="0" smtClean="0"/>
              <a:t>2.Разработать </a:t>
            </a:r>
            <a:r>
              <a:rPr lang="ru-RU" dirty="0"/>
              <a:t>сценарии и требования для участников командных игр с использованием спортивных аттракционов </a:t>
            </a:r>
            <a:endParaRPr lang="ru-RU" dirty="0" smtClean="0"/>
          </a:p>
          <a:p>
            <a:r>
              <a:rPr lang="ru-RU" dirty="0" smtClean="0"/>
              <a:t>3</a:t>
            </a:r>
            <a:r>
              <a:rPr lang="ru-RU" dirty="0"/>
              <a:t>. Обеспечить информационную поддержку проекта для привлечения максимального числа участников. </a:t>
            </a:r>
            <a:endParaRPr lang="ru-RU" dirty="0" smtClean="0"/>
          </a:p>
          <a:p>
            <a:r>
              <a:rPr lang="ru-RU" dirty="0" smtClean="0"/>
              <a:t>4</a:t>
            </a:r>
            <a:r>
              <a:rPr lang="ru-RU" dirty="0"/>
              <a:t>. Организовать и провести массовые физкультурно-оздоровительные мероприятия командного характера (с количественным составом не менее 50 чел.) для разновозрастных групп: людей старшего поколения (55+) и детей дошкольного возраста (5</a:t>
            </a:r>
            <a:r>
              <a:rPr lang="ru-RU" dirty="0" smtClean="0"/>
              <a:t>+).</a:t>
            </a:r>
          </a:p>
          <a:p>
            <a:r>
              <a:rPr lang="ru-RU" dirty="0" smtClean="0"/>
              <a:t> </a:t>
            </a:r>
            <a:r>
              <a:rPr lang="ru-RU" dirty="0"/>
              <a:t>5.Провести мониторинг результативности и удовлетворенности целевых групп содержанием проекта.</a:t>
            </a:r>
          </a:p>
        </p:txBody>
      </p:sp>
    </p:spTree>
    <p:extLst>
      <p:ext uri="{BB962C8B-B14F-4D97-AF65-F5344CB8AC3E}">
        <p14:creationId xmlns:p14="http://schemas.microsoft.com/office/powerpoint/2010/main" val="42434325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txBody>
          <a:bodyPr>
            <a:normAutofit/>
          </a:bodyPr>
          <a:lstStyle/>
          <a:p>
            <a:r>
              <a:rPr lang="ru-RU" sz="2800" b="1" dirty="0" smtClean="0"/>
              <a:t>Организация соревнований на площадках города</a:t>
            </a:r>
            <a:endParaRPr lang="ru-RU" sz="2800" b="1" dirty="0"/>
          </a:p>
        </p:txBody>
      </p:sp>
      <p:sp>
        <p:nvSpPr>
          <p:cNvPr id="4" name="AutoShape 2" descr="https://1.downloader.disk.yandex.ru/preview/07b166c7ba31a20c387286169324b02e55e1230a3697abcf1b23806b2cda1b38/inf/fGhKxT9ZMJn0G5E-77oLa1dwmDbxVu2pPJDApFAJxQbRdEyFRB1Xh3mr7QEKUz8IoujhmgS-H9-g2R0aUDaHng%3D%3D?uid=227245402&amp;filename=IMG_5288.JPG&amp;disposition=inline&amp;hash=&amp;limit=0&amp;content_type=image%2Fjpeg&amp;owner_uid=227245402&amp;tknv=v2&amp;size=1298x593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" name="AutoShape 4" descr="https://1.downloader.disk.yandex.ru/preview/07b166c7ba31a20c387286169324b02e55e1230a3697abcf1b23806b2cda1b38/inf/fGhKxT9ZMJn0G5E-77oLa1dwmDbxVu2pPJDApFAJxQbRdEyFRB1Xh3mr7QEKUz8IoujhmgS-H9-g2R0aUDaHng%3D%3D?uid=227245402&amp;filename=IMG_5288.JPG&amp;disposition=inline&amp;hash=&amp;limit=0&amp;content_type=image%2Fjpeg&amp;owner_uid=227245402&amp;tknv=v2&amp;size=1298x593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" name="AutoShape 6" descr="https://1.downloader.disk.yandex.ru/preview/07b166c7ba31a20c387286169324b02e55e1230a3697abcf1b23806b2cda1b38/inf/fGhKxT9ZMJn0G5E-77oLa1dwmDbxVu2pPJDApFAJxQbRdEyFRB1Xh3mr7QEKUz8IoujhmgS-H9-g2R0aUDaHng%3D%3D?uid=227245402&amp;filename=IMG_5288.JPG&amp;disposition=inline&amp;hash=&amp;limit=0&amp;content_type=image%2Fjpeg&amp;owner_uid=227245402&amp;tknv=v2&amp;size=1298x593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7" name="AutoShape 8" descr="https://1.downloader.disk.yandex.ru/preview/07b166c7ba31a20c387286169324b02e55e1230a3697abcf1b23806b2cda1b38/inf/fGhKxT9ZMJn0G5E-77oLa1dwmDbxVu2pPJDApFAJxQbRdEyFRB1Xh3mr7QEKUz8IoujhmgS-H9-g2R0aUDaHng%3D%3D?uid=227245402&amp;filename=IMG_5288.JPG&amp;disposition=inline&amp;hash=&amp;limit=0&amp;content_type=image%2Fjpeg&amp;owner_uid=227245402&amp;tknv=v2&amp;size=1298x593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8" name="AutoShape 10" descr="https://1.downloader.disk.yandex.ru/preview/07b166c7ba31a20c387286169324b02e55e1230a3697abcf1b23806b2cda1b38/inf/fGhKxT9ZMJn0G5E-77oLa1dwmDbxVu2pPJDApFAJxQbRdEyFRB1Xh3mr7QEKUz8IoujhmgS-H9-g2R0aUDaHng%3D%3D?uid=227245402&amp;filename=IMG_5288.JPG&amp;disposition=inline&amp;hash=&amp;limit=0&amp;content_type=image%2Fjpeg&amp;owner_uid=227245402&amp;tknv=v2&amp;size=1298x593"/>
          <p:cNvSpPr>
            <a:spLocks noChangeAspect="1" noChangeArrowheads="1"/>
          </p:cNvSpPr>
          <p:nvPr/>
        </p:nvSpPr>
        <p:spPr bwMode="auto">
          <a:xfrm>
            <a:off x="765175" y="4651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9" name="AutoShape 12" descr="https://1.downloader.disk.yandex.ru/preview/07b166c7ba31a20c387286169324b02e55e1230a3697abcf1b23806b2cda1b38/inf/fGhKxT9ZMJn0G5E-77oLa1dwmDbxVu2pPJDApFAJxQbRdEyFRB1Xh3mr7QEKUz8IoujhmgS-H9-g2R0aUDaHng%3D%3D?uid=227245402&amp;filename=IMG_5288.JPG&amp;disposition=inline&amp;hash=&amp;limit=0&amp;content_type=image%2Fjpeg&amp;owner_uid=227245402&amp;tknv=v2&amp;size=1298x593"/>
          <p:cNvSpPr>
            <a:spLocks noChangeAspect="1" noChangeArrowheads="1"/>
          </p:cNvSpPr>
          <p:nvPr/>
        </p:nvSpPr>
        <p:spPr bwMode="auto">
          <a:xfrm>
            <a:off x="917575" y="6175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" name="AutoShape 14" descr="https://1.downloader.disk.yandex.ru/preview/07b166c7ba31a20c387286169324b02e55e1230a3697abcf1b23806b2cda1b38/inf/fGhKxT9ZMJn0G5E-77oLa1dwmDbxVu2pPJDApFAJxQbRdEyFRB1Xh3mr7QEKUz8IoujhmgS-H9-g2R0aUDaHng%3D%3D?uid=227245402&amp;filename=IMG_5288.JPG&amp;disposition=inline&amp;hash=&amp;limit=0&amp;content_type=image%2Fjpeg&amp;owner_uid=227245402&amp;tknv=v2&amp;size=1298x593"/>
          <p:cNvSpPr>
            <a:spLocks noChangeAspect="1" noChangeArrowheads="1"/>
          </p:cNvSpPr>
          <p:nvPr/>
        </p:nvSpPr>
        <p:spPr bwMode="auto">
          <a:xfrm>
            <a:off x="1069975" y="769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1" name="AutoShape 16" descr="https://4.downloader.disk.yandex.ru/preview/ee200d0334a4cb360182282a2b50151b3ddb84ea9390bebeee87bcc2a4d539d1/inf/3TIguwZs4GDQel40GK14mQaWwy7IZBl6HQIR4_RqRbnh8ijTFyZTIyjtYaKdN2u-rqvaaNLOt4YO0BCxqPr3Ug%3D%3D?uid=227245402&amp;filename=IMG_5306.JPG&amp;disposition=inline&amp;hash=&amp;limit=0&amp;content_type=image%2Fjpeg&amp;owner_uid=227245402&amp;tknv=v2&amp;size=1298x593"/>
          <p:cNvSpPr>
            <a:spLocks noChangeAspect="1" noChangeArrowheads="1"/>
          </p:cNvSpPr>
          <p:nvPr/>
        </p:nvSpPr>
        <p:spPr bwMode="auto">
          <a:xfrm>
            <a:off x="1222375" y="922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3089" name="Picture 17" descr="C:\Users\1\Downloads\IMG_5306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4775" y="1074737"/>
            <a:ext cx="5887181" cy="42169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Объект 2"/>
          <p:cNvSpPr>
            <a:spLocks noGrp="1"/>
          </p:cNvSpPr>
          <p:nvPr>
            <p:ph idx="1"/>
          </p:nvPr>
        </p:nvSpPr>
        <p:spPr>
          <a:xfrm>
            <a:off x="155575" y="5432698"/>
            <a:ext cx="8229600" cy="1396752"/>
          </a:xfrm>
        </p:spPr>
        <p:txBody>
          <a:bodyPr>
            <a:normAutofit/>
          </a:bodyPr>
          <a:lstStyle/>
          <a:p>
            <a:r>
              <a:rPr lang="ru-RU" sz="1600" b="1" u="sng" dirty="0">
                <a:solidFill>
                  <a:srgbClr val="FF0000"/>
                </a:solidFill>
              </a:rPr>
              <a:t>Ссылки на фотоотчеты о проведенных соревнованиях с закупленным оборудованием:</a:t>
            </a:r>
            <a:endParaRPr lang="ru-RU" sz="1600" dirty="0">
              <a:solidFill>
                <a:srgbClr val="FF0000"/>
              </a:solidFill>
            </a:endParaRPr>
          </a:p>
          <a:p>
            <a:r>
              <a:rPr lang="ru-RU" sz="1600" u="sng" dirty="0">
                <a:hlinkClick r:id="rId3"/>
              </a:rPr>
              <a:t>https://disk.yandex.ru/d/wtv_Px1GeiBxcw</a:t>
            </a:r>
            <a:endParaRPr lang="ru-RU" sz="1600" dirty="0"/>
          </a:p>
          <a:p>
            <a:r>
              <a:rPr lang="ru-RU" sz="1600" u="sng" dirty="0" smtClean="0">
                <a:hlinkClick r:id="rId4"/>
              </a:rPr>
              <a:t>https</a:t>
            </a:r>
            <a:r>
              <a:rPr lang="ru-RU" sz="1600" u="sng" dirty="0">
                <a:hlinkClick r:id="rId4"/>
              </a:rPr>
              <a:t>://disk.yandex.ru/d/X-ndcWcS79QSKw</a:t>
            </a:r>
            <a:endParaRPr lang="ru-RU" sz="1600" dirty="0"/>
          </a:p>
        </p:txBody>
      </p:sp>
    </p:spTree>
    <p:extLst>
      <p:ext uri="{BB962C8B-B14F-4D97-AF65-F5344CB8AC3E}">
        <p14:creationId xmlns:p14="http://schemas.microsoft.com/office/powerpoint/2010/main" val="12852765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FF0000"/>
                </a:solidFill>
              </a:rPr>
              <a:t>Результаты: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ru-RU" dirty="0"/>
              <a:t>-  В семейных соревнованиях приняло участие 576 человек, из них 288 человек – люди старшего поколения (55+) и 288 человек дети дошкольного возраста (5+) ;</a:t>
            </a:r>
          </a:p>
          <a:p>
            <a:r>
              <a:rPr lang="ru-RU" dirty="0"/>
              <a:t>- Закуплены  аттракционы  на сумму  350 700руб., что позволило с их помощью развернуть на площадках города  полноценные спортивные соревнования;</a:t>
            </a:r>
          </a:p>
          <a:p>
            <a:r>
              <a:rPr lang="ru-RU" dirty="0"/>
              <a:t>- Размещено  10 публикаций о проекте, в том числе в социальных сетях;</a:t>
            </a:r>
          </a:p>
          <a:p>
            <a:r>
              <a:rPr lang="ru-RU" dirty="0"/>
              <a:t>-240 человек(96% ) участников проекта в возрасте 55+ положительно отзываются о проекте, говорят о том, что он вызывает мотивацию вести здоровый образ жизни. ( на основе результатов анкетирования, отзывов)</a:t>
            </a:r>
          </a:p>
          <a:p>
            <a:r>
              <a:rPr lang="ru-RU" dirty="0"/>
              <a:t> 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234568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FF0000"/>
                </a:solidFill>
              </a:rPr>
              <a:t/>
            </a:r>
            <a:br>
              <a:rPr lang="ru-RU" b="1" dirty="0" smtClean="0">
                <a:solidFill>
                  <a:srgbClr val="FF0000"/>
                </a:solidFill>
              </a:rPr>
            </a:br>
            <a:r>
              <a:rPr lang="ru-RU" b="1" dirty="0" smtClean="0">
                <a:solidFill>
                  <a:srgbClr val="FF0000"/>
                </a:solidFill>
              </a:rPr>
              <a:t>Перспективы развития проекта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79512" y="1566445"/>
            <a:ext cx="8964488" cy="40626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1.Реализация </a:t>
            </a:r>
            <a:r>
              <a:rPr lang="ru-RU" sz="2400" dirty="0"/>
              <a:t>проекта может стать ежегодной, сменив свой формат на городской семейный Фестиваль в стиле народных развлечений. В данном фестивале будут принимать участие не только команды жителей города Глазова, но и </a:t>
            </a:r>
            <a:r>
              <a:rPr lang="ru-RU" sz="2400" dirty="0" err="1"/>
              <a:t>Глазовского</a:t>
            </a:r>
            <a:r>
              <a:rPr lang="ru-RU" sz="2400" dirty="0"/>
              <a:t> района. </a:t>
            </a:r>
            <a:endParaRPr lang="ru-RU" sz="2400" dirty="0" smtClean="0"/>
          </a:p>
          <a:p>
            <a:r>
              <a:rPr lang="ru-RU" sz="2400" dirty="0" smtClean="0"/>
              <a:t>2</a:t>
            </a:r>
            <a:r>
              <a:rPr lang="ru-RU" sz="2400" dirty="0"/>
              <a:t>. Закупленное оборудование на условиях проката смогут использовать образовательные спортивные и культурные учреждения города для организации семейных спортивно-оздоровительных мероприятий 	</a:t>
            </a:r>
          </a:p>
          <a:p>
            <a:endParaRPr lang="ru-RU" sz="2400" dirty="0"/>
          </a:p>
          <a:p>
            <a:endParaRPr lang="ru-RU" sz="2400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865530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74</TotalTime>
  <Words>432</Words>
  <Application>Microsoft Office PowerPoint</Application>
  <PresentationFormat>Экран (4:3)</PresentationFormat>
  <Paragraphs>42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Тема Office</vt:lpstr>
      <vt:lpstr>Муниципальное бюджетное дошкольное образовательное учреждение «Детский сад № 45»</vt:lpstr>
      <vt:lpstr> Территория реализации проекта: Удмуртская Республика, город Глазов</vt:lpstr>
      <vt:lpstr>Актуальность</vt:lpstr>
      <vt:lpstr>В чем инновация?</vt:lpstr>
      <vt:lpstr>Цель</vt:lpstr>
      <vt:lpstr>Задачи</vt:lpstr>
      <vt:lpstr>Организация соревнований на площадках города</vt:lpstr>
      <vt:lpstr>Результаты:</vt:lpstr>
      <vt:lpstr> Перспективы развития проекта</vt:lpstr>
      <vt:lpstr>Лидер практики Баженова Наталия Александровна. Старший воспитатель МБДОУ д/с № 45 Педагогический  стаж работы :  15 лет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Социально-значимый проект  при поддержке АО ТВЭЛ</dc:title>
  <dc:creator>1</dc:creator>
  <cp:lastModifiedBy>Windows User</cp:lastModifiedBy>
  <cp:revision>12</cp:revision>
  <dcterms:created xsi:type="dcterms:W3CDTF">2022-01-10T11:49:11Z</dcterms:created>
  <dcterms:modified xsi:type="dcterms:W3CDTF">2023-10-13T08:54:48Z</dcterms:modified>
</cp:coreProperties>
</file>