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 id="257" r:id="rId16"/>
    <p:sldId id="258" r:id="rId17"/>
    <p:sldId id="259" r:id="rId18"/>
    <p:sldId id="260" r:id="rId19"/>
    <p:sldId id="261" r:id="rId20"/>
    <p:sldId id="262" r:id="rId21"/>
    <p:sldId id="263" r:id="rId22"/>
    <p:sldId id="264" r:id="rId23"/>
    <p:sldId id="265" r:id="rId24"/>
    <p:sldId id="266" r:id="rId25"/>
  </p:sldIdLst>
  <p:sldSz cx="9753600" cy="73152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Light" charset="1" panose="02000000000000000000"/>
      <p:regular r:id="rId10"/>
    </p:embeddedFont>
    <p:embeddedFont>
      <p:font typeface="Poppins Light Bold" charset="1" panose="02000000000000000000"/>
      <p:regular r:id="rId11"/>
    </p:embeddedFont>
    <p:embeddedFont>
      <p:font typeface="Poppins Medium" charset="1" panose="02000000000000000000"/>
      <p:regular r:id="rId12"/>
    </p:embeddedFont>
    <p:embeddedFont>
      <p:font typeface="Poppins Medium Bold" charset="1" panose="02000000000000000000"/>
      <p:regular r:id="rId13"/>
    </p:embeddedFont>
    <p:embeddedFont>
      <p:font typeface="Poppins Bold" charset="1" panose="020000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18" Target="slides/slide4.xml" Type="http://schemas.openxmlformats.org/officeDocument/2006/relationships/slide"/><Relationship Id="rId19" Target="slides/slide5.xml" Type="http://schemas.openxmlformats.org/officeDocument/2006/relationships/slide"/><Relationship Id="rId2" Target="presProps.xml" Type="http://schemas.openxmlformats.org/officeDocument/2006/relationships/presProps"/><Relationship Id="rId20" Target="slides/slide6.xml" Type="http://schemas.openxmlformats.org/officeDocument/2006/relationships/slide"/><Relationship Id="rId21" Target="slides/slide7.xml" Type="http://schemas.openxmlformats.org/officeDocument/2006/relationships/slide"/><Relationship Id="rId22" Target="slides/slide8.xml" Type="http://schemas.openxmlformats.org/officeDocument/2006/relationships/slide"/><Relationship Id="rId23" Target="slides/slide9.xml" Type="http://schemas.openxmlformats.org/officeDocument/2006/relationships/slide"/><Relationship Id="rId24" Target="slides/slide10.xml" Type="http://schemas.openxmlformats.org/officeDocument/2006/relationships/slide"/><Relationship Id="rId25" Target="slides/slide1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bg>
      <p:bgPr>
        <a:solidFill>
          <a:srgbClr val="DBEFE1"/>
        </a:solidFill>
      </p:bgPr>
    </p:bg>
    <p:spTree>
      <p:nvGrpSpPr>
        <p:cNvPr id="1" name=""/>
        <p:cNvGrpSpPr/>
        <p:nvPr/>
      </p:nvGrpSpPr>
      <p:grpSpPr>
        <a:xfrm>
          <a:off x="0" y="0"/>
          <a:ext cx="0" cy="0"/>
          <a:chOff x="0" y="0"/>
          <a:chExt cx="0" cy="0"/>
        </a:xfrm>
      </p:grpSpPr>
      <p:grpSp>
        <p:nvGrpSpPr>
          <p:cNvPr name="Group 2" id="2"/>
          <p:cNvGrpSpPr/>
          <p:nvPr/>
        </p:nvGrpSpPr>
        <p:grpSpPr>
          <a:xfrm rot="0">
            <a:off x="7356053" y="4474927"/>
            <a:ext cx="3267286" cy="3869436"/>
            <a:chOff x="0" y="0"/>
            <a:chExt cx="4356381" cy="5159248"/>
          </a:xfrm>
        </p:grpSpPr>
        <p:grpSp>
          <p:nvGrpSpPr>
            <p:cNvPr name="Group 3" id="3"/>
            <p:cNvGrpSpPr/>
            <p:nvPr/>
          </p:nvGrpSpPr>
          <p:grpSpPr>
            <a:xfrm rot="-2700000">
              <a:off x="765811" y="1085943"/>
              <a:ext cx="3639063" cy="1370191"/>
              <a:chOff x="0" y="0"/>
              <a:chExt cx="1079350" cy="406400"/>
            </a:xfrm>
          </p:grpSpPr>
          <p:sp>
            <p:nvSpPr>
              <p:cNvPr name="Freeform 4" id="4"/>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name="Group 5" id="5"/>
            <p:cNvGrpSpPr/>
            <p:nvPr/>
          </p:nvGrpSpPr>
          <p:grpSpPr>
            <a:xfrm rot="-2700000">
              <a:off x="-89626" y="2603810"/>
              <a:ext cx="3919937" cy="1370191"/>
              <a:chOff x="0" y="0"/>
              <a:chExt cx="1162657" cy="406400"/>
            </a:xfrm>
          </p:grpSpPr>
          <p:sp>
            <p:nvSpPr>
              <p:cNvPr name="Freeform 6" id="6"/>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grpSp>
        <p:nvGrpSpPr>
          <p:cNvPr name="Group 7" id="7"/>
          <p:cNvGrpSpPr/>
          <p:nvPr/>
        </p:nvGrpSpPr>
        <p:grpSpPr>
          <a:xfrm rot="0">
            <a:off x="6713198" y="-405991"/>
            <a:ext cx="1556712" cy="1937698"/>
            <a:chOff x="0" y="0"/>
            <a:chExt cx="2075616" cy="2583597"/>
          </a:xfrm>
        </p:grpSpPr>
        <p:grpSp>
          <p:nvGrpSpPr>
            <p:cNvPr name="Group 8" id="8"/>
            <p:cNvGrpSpPr/>
            <p:nvPr/>
          </p:nvGrpSpPr>
          <p:grpSpPr>
            <a:xfrm rot="-2700000">
              <a:off x="12461" y="1170651"/>
              <a:ext cx="1955663" cy="845307"/>
              <a:chOff x="0" y="0"/>
              <a:chExt cx="940228" cy="406400"/>
            </a:xfrm>
          </p:grpSpPr>
          <p:sp>
            <p:nvSpPr>
              <p:cNvPr name="Freeform 9" id="9"/>
              <p:cNvSpPr/>
              <p:nvPr/>
            </p:nvSpPr>
            <p:spPr>
              <a:xfrm flipH="false" flipV="false" rot="0">
                <a:off x="17780" y="22860"/>
                <a:ext cx="914828" cy="360680"/>
              </a:xfrm>
              <a:custGeom>
                <a:avLst/>
                <a:gdLst/>
                <a:ahLst/>
                <a:cxnLst/>
                <a:rect r="r" b="b" t="t" l="l"/>
                <a:pathLst>
                  <a:path h="360680" w="914828">
                    <a:moveTo>
                      <a:pt x="914828" y="180340"/>
                    </a:moveTo>
                    <a:cubicBezTo>
                      <a:pt x="914828" y="81280"/>
                      <a:pt x="834819"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nvGrpSpPr>
            <p:cNvPr name="Group 10" id="10"/>
            <p:cNvGrpSpPr/>
            <p:nvPr/>
          </p:nvGrpSpPr>
          <p:grpSpPr>
            <a:xfrm rot="-2700000">
              <a:off x="239869" y="512806"/>
              <a:ext cx="1800573" cy="845307"/>
              <a:chOff x="0" y="0"/>
              <a:chExt cx="865665" cy="406400"/>
            </a:xfrm>
          </p:grpSpPr>
          <p:sp>
            <p:nvSpPr>
              <p:cNvPr name="Freeform 11" id="11"/>
              <p:cNvSpPr/>
              <p:nvPr/>
            </p:nvSpPr>
            <p:spPr>
              <a:xfrm flipH="false" flipV="false" rot="0">
                <a:off x="17780" y="22860"/>
                <a:ext cx="840266" cy="360680"/>
              </a:xfrm>
              <a:custGeom>
                <a:avLst/>
                <a:gdLst/>
                <a:ahLst/>
                <a:cxnLst/>
                <a:rect r="r" b="b" t="t" l="l"/>
                <a:pathLst>
                  <a:path h="360680" w="840266">
                    <a:moveTo>
                      <a:pt x="840266" y="180340"/>
                    </a:moveTo>
                    <a:cubicBezTo>
                      <a:pt x="840266" y="81280"/>
                      <a:pt x="760256" y="0"/>
                      <a:pt x="659925"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6" y="279400"/>
                      <a:pt x="840266" y="180340"/>
                    </a:cubicBezTo>
                    <a:close/>
                  </a:path>
                </a:pathLst>
              </a:custGeom>
              <a:solidFill>
                <a:srgbClr val="61C2A2"/>
              </a:solidFill>
            </p:spPr>
          </p:sp>
        </p:grpSp>
      </p:grpSp>
      <p:grpSp>
        <p:nvGrpSpPr>
          <p:cNvPr name="Group 12" id="12"/>
          <p:cNvGrpSpPr/>
          <p:nvPr/>
        </p:nvGrpSpPr>
        <p:grpSpPr>
          <a:xfrm rot="0">
            <a:off x="-1865580" y="-1330180"/>
            <a:ext cx="5817926" cy="6890152"/>
            <a:chOff x="0" y="0"/>
            <a:chExt cx="7757235" cy="9186869"/>
          </a:xfrm>
        </p:grpSpPr>
        <p:grpSp>
          <p:nvGrpSpPr>
            <p:cNvPr name="Group 13" id="13"/>
            <p:cNvGrpSpPr/>
            <p:nvPr/>
          </p:nvGrpSpPr>
          <p:grpSpPr>
            <a:xfrm rot="-2700000">
              <a:off x="1363649" y="1933696"/>
              <a:ext cx="6479935" cy="2439845"/>
              <a:chOff x="0" y="0"/>
              <a:chExt cx="1079350" cy="406400"/>
            </a:xfrm>
          </p:grpSpPr>
          <p:sp>
            <p:nvSpPr>
              <p:cNvPr name="Freeform 14" id="14"/>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name="Group 15" id="15"/>
            <p:cNvGrpSpPr/>
            <p:nvPr/>
          </p:nvGrpSpPr>
          <p:grpSpPr>
            <a:xfrm rot="-2700000">
              <a:off x="-159593" y="4636502"/>
              <a:ext cx="6980076" cy="2439845"/>
              <a:chOff x="0" y="0"/>
              <a:chExt cx="1162657" cy="406400"/>
            </a:xfrm>
          </p:grpSpPr>
          <p:sp>
            <p:nvSpPr>
              <p:cNvPr name="Freeform 16" id="16"/>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alpha val="14902"/>
                </a:srgbClr>
              </a:solidFill>
            </p:spPr>
          </p:sp>
        </p:grpSp>
      </p:grpSp>
      <p:grpSp>
        <p:nvGrpSpPr>
          <p:cNvPr name="Group 17" id="17"/>
          <p:cNvGrpSpPr/>
          <p:nvPr/>
        </p:nvGrpSpPr>
        <p:grpSpPr>
          <a:xfrm rot="0">
            <a:off x="334745" y="2552208"/>
            <a:ext cx="8441056" cy="4031472"/>
            <a:chOff x="0" y="0"/>
            <a:chExt cx="11254742" cy="5375296"/>
          </a:xfrm>
        </p:grpSpPr>
        <p:sp>
          <p:nvSpPr>
            <p:cNvPr name="TextBox 18" id="18"/>
            <p:cNvSpPr txBox="true"/>
            <p:nvPr/>
          </p:nvSpPr>
          <p:spPr>
            <a:xfrm rot="0">
              <a:off x="0" y="0"/>
              <a:ext cx="11254742" cy="4191000"/>
            </a:xfrm>
            <a:prstGeom prst="rect">
              <a:avLst/>
            </a:prstGeom>
          </p:spPr>
          <p:txBody>
            <a:bodyPr anchor="t" rtlCol="false" tIns="0" lIns="0" bIns="0" rIns="0">
              <a:spAutoFit/>
            </a:bodyPr>
            <a:lstStyle/>
            <a:p>
              <a:pPr>
                <a:lnSpc>
                  <a:spcPts val="8280"/>
                </a:lnSpc>
              </a:pPr>
              <a:r>
                <a:rPr lang="en-US" sz="6900" spc="-414">
                  <a:solidFill>
                    <a:srgbClr val="1D617A"/>
                  </a:solidFill>
                  <a:latin typeface="Poppins Bold Bold Italics"/>
                </a:rPr>
                <a:t>Мультикультурный проект </a:t>
              </a:r>
            </a:p>
            <a:p>
              <a:pPr>
                <a:lnSpc>
                  <a:spcPts val="8280"/>
                </a:lnSpc>
              </a:pPr>
              <a:r>
                <a:rPr lang="en-US" sz="6900" spc="-414">
                  <a:solidFill>
                    <a:srgbClr val="1D617A"/>
                  </a:solidFill>
                  <a:latin typeface="Poppins Bold Bold Italics"/>
                </a:rPr>
                <a:t>"Россия многоликая"</a:t>
              </a:r>
            </a:p>
          </p:txBody>
        </p:sp>
        <p:sp>
          <p:nvSpPr>
            <p:cNvPr name="TextBox 19" id="19"/>
            <p:cNvSpPr txBox="true"/>
            <p:nvPr/>
          </p:nvSpPr>
          <p:spPr>
            <a:xfrm rot="0">
              <a:off x="0" y="4335946"/>
              <a:ext cx="11103931" cy="1039350"/>
            </a:xfrm>
            <a:prstGeom prst="rect">
              <a:avLst/>
            </a:prstGeom>
          </p:spPr>
          <p:txBody>
            <a:bodyPr anchor="t" rtlCol="false" tIns="0" lIns="0" bIns="0" rIns="0">
              <a:spAutoFit/>
            </a:bodyPr>
            <a:lstStyle/>
            <a:p>
              <a:pPr>
                <a:lnSpc>
                  <a:spcPts val="3119"/>
                </a:lnSpc>
              </a:pPr>
              <a:r>
                <a:rPr lang="en-US" sz="2399">
                  <a:solidFill>
                    <a:srgbClr val="1D617A"/>
                  </a:solidFill>
                  <a:latin typeface="Poppins Medium"/>
                </a:rPr>
                <a:t>Снежинский городской округ Челябинской области</a:t>
              </a:r>
            </a:p>
            <a:p>
              <a:pPr>
                <a:lnSpc>
                  <a:spcPts val="3120"/>
                </a:lnSpc>
              </a:pPr>
              <a:r>
                <a:rPr lang="en-US" sz="2400">
                  <a:solidFill>
                    <a:srgbClr val="1D617A"/>
                  </a:solidFill>
                  <a:latin typeface="Poppins Medium"/>
                </a:rPr>
                <a:t>2023 год</a:t>
              </a:r>
            </a:p>
          </p:txBody>
        </p:sp>
      </p:grpSp>
      <p:sp>
        <p:nvSpPr>
          <p:cNvPr name="TextBox 20" id="20"/>
          <p:cNvSpPr txBox="true"/>
          <p:nvPr/>
        </p:nvSpPr>
        <p:spPr>
          <a:xfrm rot="0">
            <a:off x="334745" y="323904"/>
            <a:ext cx="5846769" cy="786656"/>
          </a:xfrm>
          <a:prstGeom prst="rect">
            <a:avLst/>
          </a:prstGeom>
        </p:spPr>
        <p:txBody>
          <a:bodyPr anchor="t" rtlCol="false" tIns="0" lIns="0" bIns="0" rIns="0">
            <a:spAutoFit/>
          </a:bodyPr>
          <a:lstStyle/>
          <a:p>
            <a:pPr>
              <a:lnSpc>
                <a:spcPts val="3119"/>
              </a:lnSpc>
            </a:pPr>
            <a:r>
              <a:rPr lang="en-US" sz="2399">
                <a:solidFill>
                  <a:srgbClr val="1D617A"/>
                </a:solidFill>
                <a:latin typeface="Poppins Medium"/>
              </a:rPr>
              <a:t>Всероссийский конкурс </a:t>
            </a:r>
          </a:p>
          <a:p>
            <a:pPr>
              <a:lnSpc>
                <a:spcPts val="3120"/>
              </a:lnSpc>
            </a:pPr>
            <a:r>
              <a:rPr lang="en-US" sz="2400">
                <a:solidFill>
                  <a:srgbClr val="1D617A"/>
                </a:solidFill>
                <a:latin typeface="Poppins Medium"/>
              </a:rPr>
              <a:t>"Лучшая муниципальная практика"</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BEFE1"/>
        </a:solidFill>
      </p:bgPr>
    </p:bg>
    <p:spTree>
      <p:nvGrpSpPr>
        <p:cNvPr id="1" name=""/>
        <p:cNvGrpSpPr/>
        <p:nvPr/>
      </p:nvGrpSpPr>
      <p:grpSpPr>
        <a:xfrm>
          <a:off x="0" y="0"/>
          <a:ext cx="0" cy="0"/>
          <a:chOff x="0" y="0"/>
          <a:chExt cx="0" cy="0"/>
        </a:xfrm>
      </p:grpSpPr>
      <p:grpSp>
        <p:nvGrpSpPr>
          <p:cNvPr name="Group 2" id="2"/>
          <p:cNvGrpSpPr/>
          <p:nvPr/>
        </p:nvGrpSpPr>
        <p:grpSpPr>
          <a:xfrm rot="0">
            <a:off x="7527096" y="4209131"/>
            <a:ext cx="3446817" cy="4171954"/>
            <a:chOff x="0" y="0"/>
            <a:chExt cx="4595756" cy="5562605"/>
          </a:xfrm>
        </p:grpSpPr>
        <p:grpSp>
          <p:nvGrpSpPr>
            <p:cNvPr name="Group 3" id="3"/>
            <p:cNvGrpSpPr/>
            <p:nvPr/>
          </p:nvGrpSpPr>
          <p:grpSpPr>
            <a:xfrm rot="-2700000">
              <a:off x="-126790" y="2439704"/>
              <a:ext cx="4849335" cy="1650045"/>
              <a:chOff x="0" y="0"/>
              <a:chExt cx="1194373" cy="406400"/>
            </a:xfrm>
          </p:grpSpPr>
          <p:sp>
            <p:nvSpPr>
              <p:cNvPr name="Freeform 4" id="4"/>
              <p:cNvSpPr/>
              <p:nvPr/>
            </p:nvSpPr>
            <p:spPr>
              <a:xfrm flipH="false" flipV="false" rot="0">
                <a:off x="17780" y="22860"/>
                <a:ext cx="1168973" cy="360680"/>
              </a:xfrm>
              <a:custGeom>
                <a:avLst/>
                <a:gdLst/>
                <a:ahLst/>
                <a:cxnLst/>
                <a:rect r="r" b="b" t="t" l="l"/>
                <a:pathLst>
                  <a:path h="360680" w="1168973">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name="Group 5" id="5"/>
            <p:cNvGrpSpPr/>
            <p:nvPr/>
          </p:nvGrpSpPr>
          <p:grpSpPr>
            <a:xfrm rot="-2700000">
              <a:off x="758589" y="1106120"/>
              <a:ext cx="3812050" cy="1650045"/>
              <a:chOff x="0" y="0"/>
              <a:chExt cx="938894" cy="406400"/>
            </a:xfrm>
          </p:grpSpPr>
          <p:sp>
            <p:nvSpPr>
              <p:cNvPr name="Freeform 6" id="6"/>
              <p:cNvSpPr/>
              <p:nvPr/>
            </p:nvSpPr>
            <p:spPr>
              <a:xfrm flipH="false" flipV="false" rot="0">
                <a:off x="17780" y="22860"/>
                <a:ext cx="913494" cy="360680"/>
              </a:xfrm>
              <a:custGeom>
                <a:avLst/>
                <a:gdLst/>
                <a:ahLst/>
                <a:cxnLst/>
                <a:rect r="r" b="b" t="t" l="l"/>
                <a:pathLst>
                  <a:path h="360680" w="913494">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3" y="360680"/>
                      <a:pt x="913494" y="279400"/>
                      <a:pt x="913494" y="180340"/>
                    </a:cubicBezTo>
                    <a:close/>
                  </a:path>
                </a:pathLst>
              </a:custGeom>
              <a:solidFill>
                <a:srgbClr val="61C2A2"/>
              </a:solidFill>
            </p:spPr>
          </p:sp>
        </p:grpSp>
      </p:grpSp>
      <p:sp>
        <p:nvSpPr>
          <p:cNvPr name="TextBox 7" id="7"/>
          <p:cNvSpPr txBox="true"/>
          <p:nvPr/>
        </p:nvSpPr>
        <p:spPr>
          <a:xfrm rot="0">
            <a:off x="460656" y="1042069"/>
            <a:ext cx="8832288" cy="6334125"/>
          </a:xfrm>
          <a:prstGeom prst="rect">
            <a:avLst/>
          </a:prstGeom>
        </p:spPr>
        <p:txBody>
          <a:bodyPr anchor="t" rtlCol="false" tIns="0" lIns="0" bIns="0" rIns="0">
            <a:spAutoFit/>
          </a:bodyPr>
          <a:lstStyle/>
          <a:p>
            <a:pPr algn="ctr">
              <a:lnSpc>
                <a:spcPts val="2640"/>
              </a:lnSpc>
            </a:pPr>
            <a:r>
              <a:rPr lang="en-US" sz="2200" spc="154">
                <a:solidFill>
                  <a:srgbClr val="1D617A"/>
                </a:solidFill>
                <a:latin typeface="Poppins Bold Italics"/>
              </a:rPr>
              <a:t>ВСЕГО В МЕРОПРИЯТИЯХ ПРОЕКТА ПРИНЯЛИ УЧАСТИЕ БОЛЕЕ ДВУХ ТЫСЯЧ ЧЕЛОВЕК. БОЛЕЕ ПОЛОВИНЫ ИЗ НИХ ДЕТИ И ПОДРОСТКИ, ЧЬЁ ПАТРИОТИЧЕСКОЕ ВОСПИТАНИЕ СЕЙЧАС ЯВЛЯЕТСЯ НАИБОЛЕЕ ПРИОРИТЕТНЫМ.</a:t>
            </a:r>
          </a:p>
          <a:p>
            <a:pPr algn="ctr">
              <a:lnSpc>
                <a:spcPts val="2640"/>
              </a:lnSpc>
            </a:pPr>
          </a:p>
          <a:p>
            <a:pPr algn="ctr">
              <a:lnSpc>
                <a:spcPts val="2640"/>
              </a:lnSpc>
            </a:pPr>
            <a:r>
              <a:rPr lang="en-US" sz="2200" spc="154">
                <a:solidFill>
                  <a:srgbClr val="1D617A"/>
                </a:solidFill>
                <a:latin typeface="Poppins Bold Italics"/>
              </a:rPr>
              <a:t>Благодаря реализации проекта в Снежинском городской округе удалось привлечь внимание жителей к сохранению этнокультурных традиций народов России, повысить уровень знаний горожан о национальных культурах, сформировать толерантность в межнациональных отношениях.</a:t>
            </a:r>
          </a:p>
          <a:p>
            <a:pPr algn="ctr">
              <a:lnSpc>
                <a:spcPts val="2640"/>
              </a:lnSpc>
            </a:pPr>
          </a:p>
          <a:p>
            <a:pPr algn="ctr">
              <a:lnSpc>
                <a:spcPts val="2640"/>
              </a:lnSpc>
            </a:pPr>
            <a:r>
              <a:rPr lang="en-US" sz="2200" spc="154">
                <a:solidFill>
                  <a:srgbClr val="1D617A"/>
                </a:solidFill>
                <a:latin typeface="Poppins Bold Italics"/>
              </a:rPr>
              <a:t>ПО ИТОГАМ РЕАЛИЗАЦИИ ПРОЕКТА В 2022 ГОДУ БЫЛО ПРИНЯТО РЕШЕНИЕ ПРОДОЛЖИТЬ РАБОТУ В ЭТОМ НАПРАВЛЕНИИ. В 2023 ГОДУ НА БАЗЕ МБУ «ГОРОДСКАЯ БИБЛИОТЕКА» БУДЕТ ПРОВЕДЕН ФОЛЬКЛОРНЫЙ ФЕСТИВАЛЬ «РОССИЯ МНОГОЛИКАЯ». </a:t>
            </a:r>
          </a:p>
          <a:p>
            <a:pPr algn="ctr">
              <a:lnSpc>
                <a:spcPts val="2640"/>
              </a:lnSpc>
            </a:pPr>
          </a:p>
          <a:p>
            <a:pPr algn="ctr">
              <a:lnSpc>
                <a:spcPts val="2640"/>
              </a:lnSpc>
            </a:pPr>
          </a:p>
        </p:txBody>
      </p:sp>
      <p:sp>
        <p:nvSpPr>
          <p:cNvPr name="TextBox 8" id="8"/>
          <p:cNvSpPr txBox="true"/>
          <p:nvPr/>
        </p:nvSpPr>
        <p:spPr>
          <a:xfrm rot="0">
            <a:off x="731520" y="177165"/>
            <a:ext cx="8832288" cy="554355"/>
          </a:xfrm>
          <a:prstGeom prst="rect">
            <a:avLst/>
          </a:prstGeom>
        </p:spPr>
        <p:txBody>
          <a:bodyPr anchor="t" rtlCol="false" tIns="0" lIns="0" bIns="0" rIns="0">
            <a:spAutoFit/>
          </a:bodyPr>
          <a:lstStyle/>
          <a:p>
            <a:pPr algn="ctr">
              <a:lnSpc>
                <a:spcPts val="4290"/>
              </a:lnSpc>
            </a:pPr>
            <a:r>
              <a:rPr lang="en-US" sz="3900" spc="-117">
                <a:solidFill>
                  <a:srgbClr val="1D617A"/>
                </a:solidFill>
                <a:latin typeface="Poppins Bold Bold Italics"/>
              </a:rPr>
              <a:t>ЭФФЕКТ ОТ РЕАЛИЗАЦИИ ПРОЕКТА</a:t>
            </a:r>
          </a:p>
        </p:txBody>
      </p:sp>
      <p:grpSp>
        <p:nvGrpSpPr>
          <p:cNvPr name="Group 9" id="9"/>
          <p:cNvGrpSpPr/>
          <p:nvPr/>
        </p:nvGrpSpPr>
        <p:grpSpPr>
          <a:xfrm rot="0">
            <a:off x="-636661" y="-512150"/>
            <a:ext cx="2109754" cy="2487340"/>
            <a:chOff x="0" y="0"/>
            <a:chExt cx="2813005" cy="3316453"/>
          </a:xfrm>
        </p:grpSpPr>
        <p:grpSp>
          <p:nvGrpSpPr>
            <p:cNvPr name="Group 10" id="10"/>
            <p:cNvGrpSpPr/>
            <p:nvPr/>
          </p:nvGrpSpPr>
          <p:grpSpPr>
            <a:xfrm rot="-2700000">
              <a:off x="-43542" y="931568"/>
              <a:ext cx="2990763" cy="859196"/>
              <a:chOff x="0" y="0"/>
              <a:chExt cx="1414632" cy="406400"/>
            </a:xfrm>
          </p:grpSpPr>
          <p:sp>
            <p:nvSpPr>
              <p:cNvPr name="Freeform 11" id="11"/>
              <p:cNvSpPr/>
              <p:nvPr/>
            </p:nvSpPr>
            <p:spPr>
              <a:xfrm flipH="false" flipV="false" rot="0">
                <a:off x="17780" y="22860"/>
                <a:ext cx="1389232" cy="360680"/>
              </a:xfrm>
              <a:custGeom>
                <a:avLst/>
                <a:gdLst/>
                <a:ahLst/>
                <a:cxnLst/>
                <a:rect r="r" b="b" t="t" l="l"/>
                <a:pathLst>
                  <a:path h="360680" w="1389232">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61C2A2"/>
              </a:solidFill>
            </p:spPr>
          </p:sp>
        </p:grpSp>
        <p:grpSp>
          <p:nvGrpSpPr>
            <p:cNvPr name="Group 12" id="12"/>
            <p:cNvGrpSpPr/>
            <p:nvPr/>
          </p:nvGrpSpPr>
          <p:grpSpPr>
            <a:xfrm rot="-2700000">
              <a:off x="-51993" y="1724193"/>
              <a:ext cx="2429310" cy="859196"/>
              <a:chOff x="0" y="0"/>
              <a:chExt cx="1149065" cy="406400"/>
            </a:xfrm>
          </p:grpSpPr>
          <p:sp>
            <p:nvSpPr>
              <p:cNvPr name="Freeform 13" id="13"/>
              <p:cNvSpPr/>
              <p:nvPr/>
            </p:nvSpPr>
            <p:spPr>
              <a:xfrm flipH="false" flipV="false" rot="0">
                <a:off x="17780" y="22860"/>
                <a:ext cx="1123665" cy="360680"/>
              </a:xfrm>
              <a:custGeom>
                <a:avLst/>
                <a:gdLst/>
                <a:ahLst/>
                <a:cxnLst/>
                <a:rect r="r" b="b" t="t" l="l"/>
                <a:pathLst>
                  <a:path h="360680" w="1123665">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BEFE1"/>
        </a:solidFill>
      </p:bgPr>
    </p:bg>
    <p:spTree>
      <p:nvGrpSpPr>
        <p:cNvPr id="1" name=""/>
        <p:cNvGrpSpPr/>
        <p:nvPr/>
      </p:nvGrpSpPr>
      <p:grpSpPr>
        <a:xfrm>
          <a:off x="0" y="0"/>
          <a:ext cx="0" cy="0"/>
          <a:chOff x="0" y="0"/>
          <a:chExt cx="0" cy="0"/>
        </a:xfrm>
      </p:grpSpPr>
      <p:grpSp>
        <p:nvGrpSpPr>
          <p:cNvPr name="Group 2" id="2"/>
          <p:cNvGrpSpPr/>
          <p:nvPr/>
        </p:nvGrpSpPr>
        <p:grpSpPr>
          <a:xfrm rot="0">
            <a:off x="8537727" y="-357820"/>
            <a:ext cx="2031570" cy="2528771"/>
            <a:chOff x="0" y="0"/>
            <a:chExt cx="2708760" cy="3371695"/>
          </a:xfrm>
        </p:grpSpPr>
        <p:grpSp>
          <p:nvGrpSpPr>
            <p:cNvPr name="Group 3" id="3"/>
            <p:cNvGrpSpPr/>
            <p:nvPr/>
          </p:nvGrpSpPr>
          <p:grpSpPr>
            <a:xfrm rot="-2700000">
              <a:off x="16262" y="1527745"/>
              <a:ext cx="2552216" cy="1103159"/>
              <a:chOff x="0" y="0"/>
              <a:chExt cx="940228" cy="406400"/>
            </a:xfrm>
          </p:grpSpPr>
          <p:sp>
            <p:nvSpPr>
              <p:cNvPr name="Freeform 4" id="4"/>
              <p:cNvSpPr/>
              <p:nvPr/>
            </p:nvSpPr>
            <p:spPr>
              <a:xfrm flipH="false" flipV="false" rot="0">
                <a:off x="17780" y="22860"/>
                <a:ext cx="914828" cy="360680"/>
              </a:xfrm>
              <a:custGeom>
                <a:avLst/>
                <a:gdLst/>
                <a:ahLst/>
                <a:cxnLst/>
                <a:rect r="r" b="b" t="t" l="l"/>
                <a:pathLst>
                  <a:path h="360680" w="914828">
                    <a:moveTo>
                      <a:pt x="914828" y="180340"/>
                    </a:moveTo>
                    <a:cubicBezTo>
                      <a:pt x="914828" y="81280"/>
                      <a:pt x="834819"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nvGrpSpPr>
            <p:cNvPr name="Group 5" id="5"/>
            <p:cNvGrpSpPr/>
            <p:nvPr/>
          </p:nvGrpSpPr>
          <p:grpSpPr>
            <a:xfrm rot="-2700000">
              <a:off x="313039" y="669232"/>
              <a:ext cx="2349818" cy="1103159"/>
              <a:chOff x="0" y="0"/>
              <a:chExt cx="865665" cy="406400"/>
            </a:xfrm>
          </p:grpSpPr>
          <p:sp>
            <p:nvSpPr>
              <p:cNvPr name="Freeform 6" id="6"/>
              <p:cNvSpPr/>
              <p:nvPr/>
            </p:nvSpPr>
            <p:spPr>
              <a:xfrm flipH="false" flipV="false" rot="0">
                <a:off x="17780" y="22860"/>
                <a:ext cx="840266" cy="360680"/>
              </a:xfrm>
              <a:custGeom>
                <a:avLst/>
                <a:gdLst/>
                <a:ahLst/>
                <a:cxnLst/>
                <a:rect r="r" b="b" t="t" l="l"/>
                <a:pathLst>
                  <a:path h="360680" w="840266">
                    <a:moveTo>
                      <a:pt x="840266" y="180340"/>
                    </a:moveTo>
                    <a:cubicBezTo>
                      <a:pt x="840266" y="81280"/>
                      <a:pt x="760256" y="0"/>
                      <a:pt x="659925"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6" y="279400"/>
                      <a:pt x="840266" y="180340"/>
                    </a:cubicBezTo>
                    <a:close/>
                  </a:path>
                </a:pathLst>
              </a:custGeom>
              <a:solidFill>
                <a:srgbClr val="61C2A2"/>
              </a:solidFill>
            </p:spPr>
          </p:sp>
        </p:grpSp>
      </p:grpSp>
      <p:grpSp>
        <p:nvGrpSpPr>
          <p:cNvPr name="Group 7" id="7"/>
          <p:cNvGrpSpPr/>
          <p:nvPr/>
        </p:nvGrpSpPr>
        <p:grpSpPr>
          <a:xfrm rot="0">
            <a:off x="4160707" y="6102010"/>
            <a:ext cx="2048794" cy="2426380"/>
            <a:chOff x="0" y="0"/>
            <a:chExt cx="2731725" cy="3235173"/>
          </a:xfrm>
        </p:grpSpPr>
        <p:grpSp>
          <p:nvGrpSpPr>
            <p:cNvPr name="Group 8" id="8"/>
            <p:cNvGrpSpPr/>
            <p:nvPr/>
          </p:nvGrpSpPr>
          <p:grpSpPr>
            <a:xfrm rot="-2700000">
              <a:off x="480212" y="680955"/>
              <a:ext cx="2281921" cy="859196"/>
              <a:chOff x="0" y="0"/>
              <a:chExt cx="1079350" cy="406400"/>
            </a:xfrm>
          </p:grpSpPr>
          <p:sp>
            <p:nvSpPr>
              <p:cNvPr name="Freeform 9" id="9"/>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name="Group 10" id="10"/>
            <p:cNvGrpSpPr/>
            <p:nvPr/>
          </p:nvGrpSpPr>
          <p:grpSpPr>
            <a:xfrm rot="-2700000">
              <a:off x="-56201" y="1632753"/>
              <a:ext cx="2458047" cy="859196"/>
              <a:chOff x="0" y="0"/>
              <a:chExt cx="1162657" cy="406400"/>
            </a:xfrm>
          </p:grpSpPr>
          <p:sp>
            <p:nvSpPr>
              <p:cNvPr name="Freeform 11" id="11"/>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sp>
        <p:nvSpPr>
          <p:cNvPr name="Freeform 12" id="12"/>
          <p:cNvSpPr/>
          <p:nvPr/>
        </p:nvSpPr>
        <p:spPr>
          <a:xfrm flipH="false" flipV="false" rot="0">
            <a:off x="5185103" y="566683"/>
            <a:ext cx="4368409" cy="6181834"/>
          </a:xfrm>
          <a:custGeom>
            <a:avLst/>
            <a:gdLst/>
            <a:ahLst/>
            <a:cxnLst/>
            <a:rect r="r" b="b" t="t" l="l"/>
            <a:pathLst>
              <a:path h="6181834" w="4368409">
                <a:moveTo>
                  <a:pt x="0" y="0"/>
                </a:moveTo>
                <a:lnTo>
                  <a:pt x="4368409" y="0"/>
                </a:lnTo>
                <a:lnTo>
                  <a:pt x="4368409" y="6181834"/>
                </a:lnTo>
                <a:lnTo>
                  <a:pt x="0" y="6181834"/>
                </a:lnTo>
                <a:lnTo>
                  <a:pt x="0" y="0"/>
                </a:lnTo>
                <a:close/>
              </a:path>
            </a:pathLst>
          </a:custGeom>
          <a:blipFill>
            <a:blip r:embed="rId2"/>
            <a:stretch>
              <a:fillRect l="0" t="-12813" r="0" b="-12813"/>
            </a:stretch>
          </a:blipFill>
        </p:spPr>
      </p:sp>
      <p:grpSp>
        <p:nvGrpSpPr>
          <p:cNvPr name="Group 13" id="13"/>
          <p:cNvGrpSpPr/>
          <p:nvPr/>
        </p:nvGrpSpPr>
        <p:grpSpPr>
          <a:xfrm rot="0">
            <a:off x="-1996677" y="-2086924"/>
            <a:ext cx="5817926" cy="6890152"/>
            <a:chOff x="0" y="0"/>
            <a:chExt cx="7757235" cy="9186869"/>
          </a:xfrm>
        </p:grpSpPr>
        <p:grpSp>
          <p:nvGrpSpPr>
            <p:cNvPr name="Group 14" id="14"/>
            <p:cNvGrpSpPr/>
            <p:nvPr/>
          </p:nvGrpSpPr>
          <p:grpSpPr>
            <a:xfrm rot="-2700000">
              <a:off x="1363649" y="1933696"/>
              <a:ext cx="6479935" cy="2439845"/>
              <a:chOff x="0" y="0"/>
              <a:chExt cx="1079350" cy="406400"/>
            </a:xfrm>
          </p:grpSpPr>
          <p:sp>
            <p:nvSpPr>
              <p:cNvPr name="Freeform 15" id="15"/>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name="Group 16" id="16"/>
            <p:cNvGrpSpPr/>
            <p:nvPr/>
          </p:nvGrpSpPr>
          <p:grpSpPr>
            <a:xfrm rot="-2700000">
              <a:off x="-159593" y="4636502"/>
              <a:ext cx="6980076" cy="2439845"/>
              <a:chOff x="0" y="0"/>
              <a:chExt cx="1162657" cy="406400"/>
            </a:xfrm>
          </p:grpSpPr>
          <p:sp>
            <p:nvSpPr>
              <p:cNvPr name="Freeform 17" id="1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alpha val="14902"/>
                </a:srgbClr>
              </a:solidFill>
            </p:spPr>
          </p:sp>
        </p:grpSp>
      </p:grpSp>
      <p:sp>
        <p:nvSpPr>
          <p:cNvPr name="TextBox 18" id="18"/>
          <p:cNvSpPr txBox="true"/>
          <p:nvPr/>
        </p:nvSpPr>
        <p:spPr>
          <a:xfrm rot="0">
            <a:off x="441223" y="211241"/>
            <a:ext cx="4435577" cy="1390650"/>
          </a:xfrm>
          <a:prstGeom prst="rect">
            <a:avLst/>
          </a:prstGeom>
        </p:spPr>
        <p:txBody>
          <a:bodyPr anchor="t" rtlCol="false" tIns="0" lIns="0" bIns="0" rIns="0">
            <a:spAutoFit/>
          </a:bodyPr>
          <a:lstStyle/>
          <a:p>
            <a:pPr algn="r">
              <a:lnSpc>
                <a:spcPts val="2760"/>
              </a:lnSpc>
            </a:pPr>
            <a:r>
              <a:rPr lang="en-US" sz="2300" spc="161">
                <a:solidFill>
                  <a:srgbClr val="1D617A"/>
                </a:solidFill>
                <a:latin typeface="Poppins Bold Italics"/>
              </a:rPr>
              <a:t>ЛИДЕР ПРАКТИКИ</a:t>
            </a:r>
          </a:p>
          <a:p>
            <a:pPr algn="r">
              <a:lnSpc>
                <a:spcPts val="2760"/>
              </a:lnSpc>
            </a:pPr>
            <a:r>
              <a:rPr lang="en-US" sz="2300" spc="161">
                <a:solidFill>
                  <a:srgbClr val="1D617A"/>
                </a:solidFill>
                <a:latin typeface="Poppins Bold Italics"/>
              </a:rPr>
              <a:t>ИРИНА АЛЕКСАНДРОВНА КНЯЗЕВА</a:t>
            </a:r>
          </a:p>
          <a:p>
            <a:pPr algn="r">
              <a:lnSpc>
                <a:spcPts val="1440"/>
              </a:lnSpc>
            </a:pPr>
            <a:r>
              <a:rPr lang="en-US" sz="1200" spc="84">
                <a:solidFill>
                  <a:srgbClr val="1D617A"/>
                </a:solidFill>
                <a:latin typeface="Poppins Bold Italics"/>
              </a:rPr>
              <a:t>БИБЛИОТЕКАРЬ ОТДЕЛА “ИСКУССТВО” МБУ “ГОРОДСКАЯ БИБЛИОТЕКА”</a:t>
            </a:r>
          </a:p>
        </p:txBody>
      </p:sp>
      <p:sp>
        <p:nvSpPr>
          <p:cNvPr name="TextBox 19" id="19"/>
          <p:cNvSpPr txBox="true"/>
          <p:nvPr/>
        </p:nvSpPr>
        <p:spPr>
          <a:xfrm rot="0">
            <a:off x="184550" y="1680210"/>
            <a:ext cx="4692250" cy="5634990"/>
          </a:xfrm>
          <a:prstGeom prst="rect">
            <a:avLst/>
          </a:prstGeom>
        </p:spPr>
        <p:txBody>
          <a:bodyPr anchor="t" rtlCol="false" tIns="0" lIns="0" bIns="0" rIns="0">
            <a:spAutoFit/>
          </a:bodyPr>
          <a:lstStyle/>
          <a:p>
            <a:pPr algn="just">
              <a:lnSpc>
                <a:spcPts val="2025"/>
              </a:lnSpc>
            </a:pPr>
            <a:r>
              <a:rPr lang="en-US" sz="1350">
                <a:solidFill>
                  <a:srgbClr val="1D617A"/>
                </a:solidFill>
                <a:latin typeface="Poppins Light"/>
              </a:rPr>
              <a:t>Ирина Александровна Князева работает в МБУ «Городская библиотека» городской библиотеки с 2013 года. За это время она успела поработать в трех отделах библиотеки: «Детская гостиная», «Читальный зал» и «Искусство», что позволило ей всесторонне изучить аудиторию библиотеки от мала до велика. </a:t>
            </a:r>
          </a:p>
          <a:p>
            <a:pPr algn="just">
              <a:lnSpc>
                <a:spcPts val="2025"/>
              </a:lnSpc>
            </a:pPr>
            <a:r>
              <a:rPr lang="en-US" sz="1350">
                <a:solidFill>
                  <a:srgbClr val="1D617A"/>
                </a:solidFill>
                <a:latin typeface="Poppins Light"/>
              </a:rPr>
              <a:t> В рамках профессиональной деятельности И. А. Князева являлась автором, координатором и входила в состав рабочих групп по разработке и реализации городских и всероссийских мероприятий. Среди них:</a:t>
            </a:r>
          </a:p>
          <a:p>
            <a:pPr algn="just">
              <a:lnSpc>
                <a:spcPts val="2025"/>
              </a:lnSpc>
            </a:pPr>
            <a:r>
              <a:rPr lang="en-US" sz="1350">
                <a:solidFill>
                  <a:srgbClr val="1D617A"/>
                </a:solidFill>
                <a:latin typeface="Poppins Light"/>
              </a:rPr>
              <a:t> 1. Акция «Литературное ГТО» (2021г., 2022г. и 2023 г.). </a:t>
            </a:r>
          </a:p>
          <a:p>
            <a:pPr algn="just">
              <a:lnSpc>
                <a:spcPts val="2025"/>
              </a:lnSpc>
            </a:pPr>
            <a:r>
              <a:rPr lang="en-US" sz="1350">
                <a:solidFill>
                  <a:srgbClr val="1D617A"/>
                </a:solidFill>
                <a:latin typeface="Poppins Light"/>
              </a:rPr>
              <a:t> 2. Интерактивная игровая площадка «Игры нашего двора» (2021 г., 2022 г. и 2023 г.).</a:t>
            </a:r>
          </a:p>
          <a:p>
            <a:pPr algn="just">
              <a:lnSpc>
                <a:spcPts val="2025"/>
              </a:lnSpc>
            </a:pPr>
            <a:r>
              <a:rPr lang="en-US" sz="1350">
                <a:solidFill>
                  <a:srgbClr val="1D617A"/>
                </a:solidFill>
                <a:latin typeface="Poppins Light"/>
              </a:rPr>
              <a:t> 3. Всероссийская акция интеллектуальный забег «Бегущая книга»  (2021 г., 2022 г. и 2023 г.).</a:t>
            </a:r>
          </a:p>
          <a:p>
            <a:pPr algn="just">
              <a:lnSpc>
                <a:spcPts val="2025"/>
              </a:lnSpc>
            </a:pPr>
            <a:r>
              <a:rPr lang="en-US" sz="1350">
                <a:solidFill>
                  <a:srgbClr val="1D617A"/>
                </a:solidFill>
                <a:latin typeface="Poppins Light"/>
              </a:rPr>
              <a:t>Большую роль в работе И. А. Князевой играет личная творческая инициатива. Ее профессиональное сознание ориентировано на читателя, на удовлетворение его нужд. Она думающий, инициативный, ищущий человек, который работает на результат. </a:t>
            </a:r>
          </a:p>
          <a:p>
            <a:pPr algn="just">
              <a:lnSpc>
                <a:spcPts val="2025"/>
              </a:lnSpc>
            </a:pP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1D617A"/>
        </a:solidFill>
      </p:bgPr>
    </p:bg>
    <p:spTree>
      <p:nvGrpSpPr>
        <p:cNvPr id="1" name=""/>
        <p:cNvGrpSpPr/>
        <p:nvPr/>
      </p:nvGrpSpPr>
      <p:grpSpPr>
        <a:xfrm>
          <a:off x="0" y="0"/>
          <a:ext cx="0" cy="0"/>
          <a:chOff x="0" y="0"/>
          <a:chExt cx="0" cy="0"/>
        </a:xfrm>
      </p:grpSpPr>
      <p:grpSp>
        <p:nvGrpSpPr>
          <p:cNvPr name="Group 2" id="2"/>
          <p:cNvGrpSpPr/>
          <p:nvPr/>
        </p:nvGrpSpPr>
        <p:grpSpPr>
          <a:xfrm rot="0">
            <a:off x="-2514932" y="4175625"/>
            <a:ext cx="5817926" cy="6890152"/>
            <a:chOff x="0" y="0"/>
            <a:chExt cx="7757235" cy="9186869"/>
          </a:xfrm>
        </p:grpSpPr>
        <p:grpSp>
          <p:nvGrpSpPr>
            <p:cNvPr name="Group 3" id="3"/>
            <p:cNvGrpSpPr/>
            <p:nvPr/>
          </p:nvGrpSpPr>
          <p:grpSpPr>
            <a:xfrm rot="-2700000">
              <a:off x="1363649" y="1933696"/>
              <a:ext cx="6479935" cy="2439845"/>
              <a:chOff x="0" y="0"/>
              <a:chExt cx="1079350" cy="406400"/>
            </a:xfrm>
          </p:grpSpPr>
          <p:sp>
            <p:nvSpPr>
              <p:cNvPr name="Freeform 4" id="4"/>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name="Group 5" id="5"/>
            <p:cNvGrpSpPr/>
            <p:nvPr/>
          </p:nvGrpSpPr>
          <p:grpSpPr>
            <a:xfrm rot="-2700000">
              <a:off x="-159593" y="4636502"/>
              <a:ext cx="6980076" cy="2439845"/>
              <a:chOff x="0" y="0"/>
              <a:chExt cx="1162657" cy="406400"/>
            </a:xfrm>
          </p:grpSpPr>
          <p:sp>
            <p:nvSpPr>
              <p:cNvPr name="Freeform 6" id="6"/>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DBEFE1">
                  <a:alpha val="14902"/>
                </a:srgbClr>
              </a:solidFill>
            </p:spPr>
          </p:sp>
        </p:grpSp>
      </p:grpSp>
      <p:grpSp>
        <p:nvGrpSpPr>
          <p:cNvPr name="Group 7" id="7"/>
          <p:cNvGrpSpPr/>
          <p:nvPr/>
        </p:nvGrpSpPr>
        <p:grpSpPr>
          <a:xfrm rot="0">
            <a:off x="8456018" y="-511578"/>
            <a:ext cx="2248102" cy="2248102"/>
            <a:chOff x="0" y="0"/>
            <a:chExt cx="2997470" cy="2997470"/>
          </a:xfrm>
        </p:grpSpPr>
        <p:grpSp>
          <p:nvGrpSpPr>
            <p:cNvPr name="Group 8" id="8"/>
            <p:cNvGrpSpPr/>
            <p:nvPr/>
          </p:nvGrpSpPr>
          <p:grpSpPr>
            <a:xfrm rot="-2700000">
              <a:off x="-139827" y="1017765"/>
              <a:ext cx="3277123" cy="961939"/>
              <a:chOff x="0" y="0"/>
              <a:chExt cx="1384518" cy="406400"/>
            </a:xfrm>
          </p:grpSpPr>
          <p:sp>
            <p:nvSpPr>
              <p:cNvPr name="Freeform 9" id="9"/>
              <p:cNvSpPr/>
              <p:nvPr/>
            </p:nvSpPr>
            <p:spPr>
              <a:xfrm flipH="false" flipV="false" rot="0">
                <a:off x="17780" y="22860"/>
                <a:ext cx="1359119" cy="360680"/>
              </a:xfrm>
              <a:custGeom>
                <a:avLst/>
                <a:gdLst/>
                <a:ahLst/>
                <a:cxnLst/>
                <a:rect r="r" b="b" t="t" l="l"/>
                <a:pathLst>
                  <a:path h="360680" w="1359119">
                    <a:moveTo>
                      <a:pt x="1359119" y="180340"/>
                    </a:moveTo>
                    <a:cubicBezTo>
                      <a:pt x="1359119" y="81280"/>
                      <a:pt x="1279109" y="0"/>
                      <a:pt x="1178778"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9" y="279400"/>
                      <a:pt x="1359119" y="180340"/>
                    </a:cubicBezTo>
                    <a:close/>
                  </a:path>
                </a:pathLst>
              </a:custGeom>
              <a:solidFill>
                <a:srgbClr val="61C2A2"/>
              </a:solidFill>
            </p:spPr>
          </p:sp>
        </p:grpSp>
        <p:grpSp>
          <p:nvGrpSpPr>
            <p:cNvPr name="Group 10" id="10"/>
            <p:cNvGrpSpPr/>
            <p:nvPr/>
          </p:nvGrpSpPr>
          <p:grpSpPr>
            <a:xfrm rot="-2700000">
              <a:off x="196405" y="758956"/>
              <a:ext cx="1994974" cy="961939"/>
              <a:chOff x="0" y="0"/>
              <a:chExt cx="842836" cy="406400"/>
            </a:xfrm>
          </p:grpSpPr>
          <p:sp>
            <p:nvSpPr>
              <p:cNvPr name="Freeform 11" id="11"/>
              <p:cNvSpPr/>
              <p:nvPr/>
            </p:nvSpPr>
            <p:spPr>
              <a:xfrm flipH="false" flipV="false" rot="0">
                <a:off x="17780" y="22860"/>
                <a:ext cx="817436" cy="360680"/>
              </a:xfrm>
              <a:custGeom>
                <a:avLst/>
                <a:gdLst/>
                <a:ahLst/>
                <a:cxnLst/>
                <a:rect r="r" b="b" t="t" l="l"/>
                <a:pathLst>
                  <a:path h="360680" w="817436">
                    <a:moveTo>
                      <a:pt x="817436" y="180340"/>
                    </a:moveTo>
                    <a:cubicBezTo>
                      <a:pt x="817436" y="81280"/>
                      <a:pt x="737427"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DBEFE1"/>
              </a:solidFill>
            </p:spPr>
          </p:sp>
        </p:grpSp>
      </p:grpSp>
      <p:sp>
        <p:nvSpPr>
          <p:cNvPr name="TextBox 12" id="12"/>
          <p:cNvSpPr txBox="true"/>
          <p:nvPr/>
        </p:nvSpPr>
        <p:spPr>
          <a:xfrm rot="0">
            <a:off x="1066693" y="294576"/>
            <a:ext cx="7620213" cy="635794"/>
          </a:xfrm>
          <a:prstGeom prst="rect">
            <a:avLst/>
          </a:prstGeom>
        </p:spPr>
        <p:txBody>
          <a:bodyPr anchor="t" rtlCol="false" tIns="0" lIns="0" bIns="0" rIns="0">
            <a:spAutoFit/>
          </a:bodyPr>
          <a:lstStyle/>
          <a:p>
            <a:pPr algn="ctr">
              <a:lnSpc>
                <a:spcPts val="5040"/>
              </a:lnSpc>
            </a:pPr>
            <a:r>
              <a:rPr lang="en-US" sz="4200" spc="-126">
                <a:solidFill>
                  <a:srgbClr val="DBEFE1"/>
                </a:solidFill>
                <a:latin typeface="Poppins Medium Bold"/>
              </a:rPr>
              <a:t>Актуальность практики</a:t>
            </a:r>
          </a:p>
        </p:txBody>
      </p:sp>
      <p:grpSp>
        <p:nvGrpSpPr>
          <p:cNvPr name="Group 13" id="13"/>
          <p:cNvGrpSpPr/>
          <p:nvPr/>
        </p:nvGrpSpPr>
        <p:grpSpPr>
          <a:xfrm rot="0">
            <a:off x="4597036" y="930370"/>
            <a:ext cx="559528" cy="77494"/>
            <a:chOff x="0" y="0"/>
            <a:chExt cx="2934307" cy="406400"/>
          </a:xfrm>
        </p:grpSpPr>
        <p:sp>
          <p:nvSpPr>
            <p:cNvPr name="Freeform 14" id="14"/>
            <p:cNvSpPr/>
            <p:nvPr/>
          </p:nvSpPr>
          <p:spPr>
            <a:xfrm flipH="false" flipV="false" rot="0">
              <a:off x="17780" y="22860"/>
              <a:ext cx="2908908" cy="360680"/>
            </a:xfrm>
            <a:custGeom>
              <a:avLst/>
              <a:gdLst/>
              <a:ahLst/>
              <a:cxnLst/>
              <a:rect r="r" b="b" t="t" l="l"/>
              <a:pathLst>
                <a:path h="360680" w="2908908">
                  <a:moveTo>
                    <a:pt x="2908908" y="180340"/>
                  </a:moveTo>
                  <a:cubicBezTo>
                    <a:pt x="2908908" y="81280"/>
                    <a:pt x="2828898" y="0"/>
                    <a:pt x="2728567"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7" y="360680"/>
                    <a:pt x="2908908" y="279400"/>
                    <a:pt x="2908908" y="180340"/>
                  </a:cubicBezTo>
                  <a:close/>
                </a:path>
              </a:pathLst>
            </a:custGeom>
            <a:solidFill>
              <a:srgbClr val="61C2A2"/>
            </a:solidFill>
          </p:spPr>
        </p:sp>
      </p:grpSp>
      <p:sp>
        <p:nvSpPr>
          <p:cNvPr name="TextBox 15" id="15"/>
          <p:cNvSpPr txBox="true"/>
          <p:nvPr/>
        </p:nvSpPr>
        <p:spPr>
          <a:xfrm rot="0">
            <a:off x="394031" y="1123950"/>
            <a:ext cx="8628192" cy="6191250"/>
          </a:xfrm>
          <a:prstGeom prst="rect">
            <a:avLst/>
          </a:prstGeom>
        </p:spPr>
        <p:txBody>
          <a:bodyPr anchor="t" rtlCol="false" tIns="0" lIns="0" bIns="0" rIns="0">
            <a:spAutoFit/>
          </a:bodyPr>
          <a:lstStyle/>
          <a:p>
            <a:pPr algn="just">
              <a:lnSpc>
                <a:spcPts val="1950"/>
              </a:lnSpc>
            </a:pPr>
            <a:r>
              <a:rPr lang="en-US" sz="1500" spc="150">
                <a:solidFill>
                  <a:srgbClr val="DBEFE1"/>
                </a:solidFill>
                <a:latin typeface="Poppins Light Bold"/>
              </a:rPr>
              <a:t>СНЕЖИНСК — ЗАКРЫТОЕ АДМИНИСТРАТИВНО-ТЕРРИТОРИАЛЬНОЕ ОБРАЗОВАНИЕ. НА ЕГО ТЕРРИТОРИИ ОТСУТСТВУЮТ МИГРАНТЫ, А В ЭТНИЧЕСКОМ СОСТАВЕ ОЧЕНЬ СЛОЖНО ВЫДЕЛИТЬ ОТДЕЛЬНЫЕ ГРУППЫ. В СВЯЗИ С ЭТИМ УРОВЕНЬ ЗНАНИЙ О НАЦИОНАЛЬНЫХ КУЛЬТУРАХ РОССИИ ДОСТАТОЧНО НИЗОК, ДАЖЕ СРЕДИ ТЕХ, КТО ПРИЧИСЛЯЕТ СЕБЯ К ОПРЕДЕЛЕННОМУ ЭТНОСУ. </a:t>
            </a:r>
          </a:p>
          <a:p>
            <a:pPr algn="just">
              <a:lnSpc>
                <a:spcPts val="1950"/>
              </a:lnSpc>
            </a:pPr>
          </a:p>
          <a:p>
            <a:pPr algn="just">
              <a:lnSpc>
                <a:spcPts val="1950"/>
              </a:lnSpc>
            </a:pPr>
            <a:r>
              <a:rPr lang="en-US" sz="1500" spc="150">
                <a:solidFill>
                  <a:srgbClr val="DBEFE1"/>
                </a:solidFill>
                <a:latin typeface="Poppins Light Bold"/>
              </a:rPr>
              <a:t>Но при этом, Россия является одним из самых крупных многонациональных государств мира. В нашей стране проживает более 190 народов, которые говорят на 277 языках и диалектах. Большая часть этих народов сложились как этнические общности на территории России и сделали свой вклад в формирование российской государственности. Поэтому очень важно знать многообразную культуру народов России.</a:t>
            </a:r>
          </a:p>
          <a:p>
            <a:pPr algn="just">
              <a:lnSpc>
                <a:spcPts val="1950"/>
              </a:lnSpc>
            </a:pPr>
          </a:p>
          <a:p>
            <a:pPr algn="just">
              <a:lnSpc>
                <a:spcPts val="1950"/>
              </a:lnSpc>
            </a:pPr>
            <a:r>
              <a:rPr lang="en-US" sz="1500" spc="150">
                <a:solidFill>
                  <a:srgbClr val="DBEFE1"/>
                </a:solidFill>
                <a:latin typeface="Poppins Light Bold"/>
              </a:rPr>
              <a:t>Знакомство с культурой народов - это знакомство с образом жизни, поведением, взаимоотношениями с другими людьми и системой ценностей. А совокупность народов при историческом взаимодействии создает и сохраняет уникальную историческую информацию. Так что узнавая многообразную культуру народов, мы еще ближе знакомимся с культурой всей России.</a:t>
            </a:r>
          </a:p>
          <a:p>
            <a:pPr algn="just">
              <a:lnSpc>
                <a:spcPts val="1950"/>
              </a:lnSpc>
            </a:pPr>
          </a:p>
          <a:p>
            <a:pPr algn="just">
              <a:lnSpc>
                <a:spcPts val="1950"/>
              </a:lnSpc>
            </a:pPr>
            <a:r>
              <a:rPr lang="en-US" sz="1500" spc="150">
                <a:solidFill>
                  <a:srgbClr val="DBEFE1"/>
                </a:solidFill>
                <a:latin typeface="Poppins Light Bold"/>
              </a:rPr>
              <a:t>Мультикультурный проект «Россия многоликая», реализованный МБУ «Городская библиотека», был призван решить эту проблему. </a:t>
            </a:r>
          </a:p>
          <a:p>
            <a:pPr algn="just">
              <a:lnSpc>
                <a:spcPts val="1950"/>
              </a:lnSpc>
            </a:pP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1D617A"/>
        </a:solidFill>
      </p:bgPr>
    </p:bg>
    <p:spTree>
      <p:nvGrpSpPr>
        <p:cNvPr id="1" name=""/>
        <p:cNvGrpSpPr/>
        <p:nvPr/>
      </p:nvGrpSpPr>
      <p:grpSpPr>
        <a:xfrm>
          <a:off x="0" y="0"/>
          <a:ext cx="0" cy="0"/>
          <a:chOff x="0" y="0"/>
          <a:chExt cx="0" cy="0"/>
        </a:xfrm>
      </p:grpSpPr>
      <p:sp>
        <p:nvSpPr>
          <p:cNvPr name="AutoShape 2" id="2"/>
          <p:cNvSpPr/>
          <p:nvPr/>
        </p:nvSpPr>
        <p:spPr>
          <a:xfrm rot="0">
            <a:off x="508000" y="553545"/>
            <a:ext cx="8737600" cy="3053255"/>
          </a:xfrm>
          <a:prstGeom prst="rect">
            <a:avLst/>
          </a:prstGeom>
          <a:solidFill>
            <a:srgbClr val="DBEFE1"/>
          </a:solidFill>
        </p:spPr>
      </p:sp>
      <p:grpSp>
        <p:nvGrpSpPr>
          <p:cNvPr name="Group 3" id="3"/>
          <p:cNvGrpSpPr/>
          <p:nvPr/>
        </p:nvGrpSpPr>
        <p:grpSpPr>
          <a:xfrm rot="0">
            <a:off x="784807" y="1103288"/>
            <a:ext cx="8183987" cy="1953768"/>
            <a:chOff x="0" y="0"/>
            <a:chExt cx="10911982" cy="2605024"/>
          </a:xfrm>
        </p:grpSpPr>
        <p:sp>
          <p:nvSpPr>
            <p:cNvPr name="TextBox 4" id="4"/>
            <p:cNvSpPr txBox="true"/>
            <p:nvPr/>
          </p:nvSpPr>
          <p:spPr>
            <a:xfrm rot="0">
              <a:off x="0" y="-19050"/>
              <a:ext cx="10911982" cy="897890"/>
            </a:xfrm>
            <a:prstGeom prst="rect">
              <a:avLst/>
            </a:prstGeom>
          </p:spPr>
          <p:txBody>
            <a:bodyPr anchor="t" rtlCol="false" tIns="0" lIns="0" bIns="0" rIns="0">
              <a:spAutoFit/>
            </a:bodyPr>
            <a:lstStyle/>
            <a:p>
              <a:pPr algn="ctr">
                <a:lnSpc>
                  <a:spcPts val="2729"/>
                </a:lnSpc>
              </a:pPr>
              <a:r>
                <a:rPr lang="en-US" sz="2099" spc="209">
                  <a:solidFill>
                    <a:srgbClr val="61C2A2"/>
                  </a:solidFill>
                  <a:latin typeface="Poppins Light Bold"/>
                </a:rPr>
                <a:t>ЦЕЛЬ ПРОЕКТА</a:t>
              </a:r>
            </a:p>
            <a:p>
              <a:pPr algn="ctr">
                <a:lnSpc>
                  <a:spcPts val="2730"/>
                </a:lnSpc>
              </a:pPr>
            </a:p>
          </p:txBody>
        </p:sp>
        <p:sp>
          <p:nvSpPr>
            <p:cNvPr name="TextBox 5" id="5"/>
            <p:cNvSpPr txBox="true"/>
            <p:nvPr/>
          </p:nvSpPr>
          <p:spPr>
            <a:xfrm rot="0">
              <a:off x="0" y="957157"/>
              <a:ext cx="10911982" cy="1647867"/>
            </a:xfrm>
            <a:prstGeom prst="rect">
              <a:avLst/>
            </a:prstGeom>
          </p:spPr>
          <p:txBody>
            <a:bodyPr anchor="t" rtlCol="false" tIns="0" lIns="0" bIns="0" rIns="0">
              <a:spAutoFit/>
            </a:bodyPr>
            <a:lstStyle/>
            <a:p>
              <a:pPr algn="ctr">
                <a:lnSpc>
                  <a:spcPts val="2530"/>
                </a:lnSpc>
              </a:pPr>
              <a:r>
                <a:rPr lang="en-US" sz="1686">
                  <a:solidFill>
                    <a:srgbClr val="1D617A"/>
                  </a:solidFill>
                  <a:latin typeface="Poppins Light Bold"/>
                </a:rPr>
                <a:t>Cохранение этнокультурных традиций народов России, развитие системы мультикультурного образования, формирование толерантности в межнациональных отношениях.</a:t>
              </a:r>
            </a:p>
            <a:p>
              <a:pPr algn="ctr">
                <a:lnSpc>
                  <a:spcPts val="2529"/>
                </a:lnSpc>
              </a:pPr>
            </a:p>
          </p:txBody>
        </p:sp>
      </p:grpSp>
      <p:sp>
        <p:nvSpPr>
          <p:cNvPr name="AutoShape 6" id="6"/>
          <p:cNvSpPr/>
          <p:nvPr/>
        </p:nvSpPr>
        <p:spPr>
          <a:xfrm rot="0">
            <a:off x="508000" y="3708400"/>
            <a:ext cx="8737600" cy="3053255"/>
          </a:xfrm>
          <a:prstGeom prst="rect">
            <a:avLst/>
          </a:prstGeom>
          <a:solidFill>
            <a:srgbClr val="DBEFE1"/>
          </a:solidFill>
        </p:spPr>
      </p:sp>
      <p:grpSp>
        <p:nvGrpSpPr>
          <p:cNvPr name="Group 7" id="7"/>
          <p:cNvGrpSpPr/>
          <p:nvPr/>
        </p:nvGrpSpPr>
        <p:grpSpPr>
          <a:xfrm rot="0">
            <a:off x="784807" y="3711220"/>
            <a:ext cx="8183987" cy="3131058"/>
            <a:chOff x="0" y="0"/>
            <a:chExt cx="10911982" cy="4174744"/>
          </a:xfrm>
        </p:grpSpPr>
        <p:sp>
          <p:nvSpPr>
            <p:cNvPr name="TextBox 8" id="8"/>
            <p:cNvSpPr txBox="true"/>
            <p:nvPr/>
          </p:nvSpPr>
          <p:spPr>
            <a:xfrm rot="0">
              <a:off x="0" y="-19050"/>
              <a:ext cx="10911982" cy="440690"/>
            </a:xfrm>
            <a:prstGeom prst="rect">
              <a:avLst/>
            </a:prstGeom>
          </p:spPr>
          <p:txBody>
            <a:bodyPr anchor="t" rtlCol="false" tIns="0" lIns="0" bIns="0" rIns="0">
              <a:spAutoFit/>
            </a:bodyPr>
            <a:lstStyle/>
            <a:p>
              <a:pPr algn="ctr">
                <a:lnSpc>
                  <a:spcPts val="2730"/>
                </a:lnSpc>
              </a:pPr>
              <a:r>
                <a:rPr lang="en-US" sz="2100" spc="210">
                  <a:solidFill>
                    <a:srgbClr val="61C2A2"/>
                  </a:solidFill>
                  <a:latin typeface="Poppins Light Bold"/>
                </a:rPr>
                <a:t>ЗАДАЧИ ПРОЕКТА</a:t>
              </a:r>
            </a:p>
          </p:txBody>
        </p:sp>
        <p:sp>
          <p:nvSpPr>
            <p:cNvPr name="TextBox 9" id="9"/>
            <p:cNvSpPr txBox="true"/>
            <p:nvPr/>
          </p:nvSpPr>
          <p:spPr>
            <a:xfrm rot="0">
              <a:off x="0" y="499957"/>
              <a:ext cx="10911982" cy="3674787"/>
            </a:xfrm>
            <a:prstGeom prst="rect">
              <a:avLst/>
            </a:prstGeom>
          </p:spPr>
          <p:txBody>
            <a:bodyPr anchor="t" rtlCol="false" tIns="0" lIns="0" bIns="0" rIns="0">
              <a:spAutoFit/>
            </a:bodyPr>
            <a:lstStyle/>
            <a:p>
              <a:pPr algn="ctr">
                <a:lnSpc>
                  <a:spcPts val="2530"/>
                </a:lnSpc>
              </a:pPr>
              <a:r>
                <a:rPr lang="en-US" sz="1686">
                  <a:solidFill>
                    <a:srgbClr val="1D617A"/>
                  </a:solidFill>
                  <a:latin typeface="Poppins Light"/>
                </a:rPr>
                <a:t>1. обосновать важность многообразия культурных традиций и практик, как потенциала и условия развития формирования межнационального мира и согласия в поликультурной России</a:t>
              </a:r>
            </a:p>
            <a:p>
              <a:pPr algn="ctr">
                <a:lnSpc>
                  <a:spcPts val="2530"/>
                </a:lnSpc>
              </a:pPr>
            </a:p>
            <a:p>
              <a:pPr algn="ctr">
                <a:lnSpc>
                  <a:spcPts val="2530"/>
                </a:lnSpc>
              </a:pPr>
              <a:r>
                <a:rPr lang="en-US" sz="1686">
                  <a:solidFill>
                    <a:srgbClr val="1D617A"/>
                  </a:solidFill>
                  <a:latin typeface="Poppins Light"/>
                </a:rPr>
                <a:t>2. разработать и реализовать культурно-просветительские мероприятия, направленные на формирование межнациональной и межконфессиональной толерантности, патриотизма, мира и согласия между народами России</a:t>
              </a:r>
            </a:p>
            <a:p>
              <a:pPr algn="ctr">
                <a:lnSpc>
                  <a:spcPts val="2080"/>
                </a:lnSpc>
              </a:pPr>
            </a:p>
          </p:txBody>
        </p:sp>
      </p:grpSp>
      <p:grpSp>
        <p:nvGrpSpPr>
          <p:cNvPr name="Group 10" id="10"/>
          <p:cNvGrpSpPr/>
          <p:nvPr/>
        </p:nvGrpSpPr>
        <p:grpSpPr>
          <a:xfrm rot="0">
            <a:off x="-894741" y="6191149"/>
            <a:ext cx="2248102" cy="2248102"/>
            <a:chOff x="0" y="0"/>
            <a:chExt cx="2997470" cy="2997470"/>
          </a:xfrm>
        </p:grpSpPr>
        <p:grpSp>
          <p:nvGrpSpPr>
            <p:cNvPr name="Group 11" id="11"/>
            <p:cNvGrpSpPr/>
            <p:nvPr/>
          </p:nvGrpSpPr>
          <p:grpSpPr>
            <a:xfrm rot="-2700000">
              <a:off x="-139827" y="1017765"/>
              <a:ext cx="3277123" cy="961939"/>
              <a:chOff x="0" y="0"/>
              <a:chExt cx="1384518" cy="406400"/>
            </a:xfrm>
          </p:grpSpPr>
          <p:sp>
            <p:nvSpPr>
              <p:cNvPr name="Freeform 12" id="12"/>
              <p:cNvSpPr/>
              <p:nvPr/>
            </p:nvSpPr>
            <p:spPr>
              <a:xfrm flipH="false" flipV="false" rot="0">
                <a:off x="17780" y="22860"/>
                <a:ext cx="1359119" cy="360680"/>
              </a:xfrm>
              <a:custGeom>
                <a:avLst/>
                <a:gdLst/>
                <a:ahLst/>
                <a:cxnLst/>
                <a:rect r="r" b="b" t="t" l="l"/>
                <a:pathLst>
                  <a:path h="360680" w="1359119">
                    <a:moveTo>
                      <a:pt x="1359119" y="180340"/>
                    </a:moveTo>
                    <a:cubicBezTo>
                      <a:pt x="1359119" y="81280"/>
                      <a:pt x="1279109" y="0"/>
                      <a:pt x="1178778"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9" y="279400"/>
                      <a:pt x="1359119" y="180340"/>
                    </a:cubicBezTo>
                    <a:close/>
                  </a:path>
                </a:pathLst>
              </a:custGeom>
              <a:solidFill>
                <a:srgbClr val="61C2A2"/>
              </a:solidFill>
            </p:spPr>
          </p:sp>
        </p:grpSp>
        <p:grpSp>
          <p:nvGrpSpPr>
            <p:cNvPr name="Group 13" id="13"/>
            <p:cNvGrpSpPr/>
            <p:nvPr/>
          </p:nvGrpSpPr>
          <p:grpSpPr>
            <a:xfrm rot="-2700000">
              <a:off x="176766" y="711543"/>
              <a:ext cx="2129079" cy="961939"/>
              <a:chOff x="0" y="0"/>
              <a:chExt cx="899493" cy="406400"/>
            </a:xfrm>
          </p:grpSpPr>
          <p:sp>
            <p:nvSpPr>
              <p:cNvPr name="Freeform 14" id="14"/>
              <p:cNvSpPr/>
              <p:nvPr/>
            </p:nvSpPr>
            <p:spPr>
              <a:xfrm flipH="false" flipV="false" rot="0">
                <a:off x="17780" y="22860"/>
                <a:ext cx="874093" cy="360680"/>
              </a:xfrm>
              <a:custGeom>
                <a:avLst/>
                <a:gdLst/>
                <a:ahLst/>
                <a:cxnLst/>
                <a:rect r="r" b="b" t="t" l="l"/>
                <a:pathLst>
                  <a:path h="360680" w="874093">
                    <a:moveTo>
                      <a:pt x="874093" y="180340"/>
                    </a:moveTo>
                    <a:cubicBezTo>
                      <a:pt x="874093" y="81280"/>
                      <a:pt x="794083" y="0"/>
                      <a:pt x="693753" y="0"/>
                    </a:cubicBezTo>
                    <a:lnTo>
                      <a:pt x="172720" y="0"/>
                    </a:lnTo>
                    <a:lnTo>
                      <a:pt x="172720" y="1270"/>
                    </a:lnTo>
                    <a:cubicBezTo>
                      <a:pt x="76200" y="5080"/>
                      <a:pt x="0" y="83820"/>
                      <a:pt x="0" y="180340"/>
                    </a:cubicBezTo>
                    <a:cubicBezTo>
                      <a:pt x="0" y="276860"/>
                      <a:pt x="77470" y="355600"/>
                      <a:pt x="172720" y="359410"/>
                    </a:cubicBezTo>
                    <a:lnTo>
                      <a:pt x="172720" y="360680"/>
                    </a:lnTo>
                    <a:lnTo>
                      <a:pt x="693753" y="360680"/>
                    </a:lnTo>
                    <a:cubicBezTo>
                      <a:pt x="792813" y="360680"/>
                      <a:pt x="874093" y="279400"/>
                      <a:pt x="874093" y="180340"/>
                    </a:cubicBezTo>
                    <a:close/>
                  </a:path>
                </a:pathLst>
              </a:custGeom>
              <a:solidFill>
                <a:srgbClr val="DBEFE1"/>
              </a:solidFill>
            </p:spPr>
          </p:sp>
        </p:grpSp>
      </p:grpSp>
      <p:grpSp>
        <p:nvGrpSpPr>
          <p:cNvPr name="Group 15" id="15"/>
          <p:cNvGrpSpPr/>
          <p:nvPr/>
        </p:nvGrpSpPr>
        <p:grpSpPr>
          <a:xfrm rot="0">
            <a:off x="8629549" y="-947219"/>
            <a:ext cx="2248102" cy="2248102"/>
            <a:chOff x="0" y="0"/>
            <a:chExt cx="2997470" cy="2997470"/>
          </a:xfrm>
        </p:grpSpPr>
        <p:grpSp>
          <p:nvGrpSpPr>
            <p:cNvPr name="Group 16" id="16"/>
            <p:cNvGrpSpPr/>
            <p:nvPr/>
          </p:nvGrpSpPr>
          <p:grpSpPr>
            <a:xfrm rot="-2700000">
              <a:off x="-139827" y="1017765"/>
              <a:ext cx="3277123" cy="961939"/>
              <a:chOff x="0" y="0"/>
              <a:chExt cx="1384518" cy="406400"/>
            </a:xfrm>
          </p:grpSpPr>
          <p:sp>
            <p:nvSpPr>
              <p:cNvPr name="Freeform 17" id="17"/>
              <p:cNvSpPr/>
              <p:nvPr/>
            </p:nvSpPr>
            <p:spPr>
              <a:xfrm flipH="false" flipV="false" rot="0">
                <a:off x="17780" y="22860"/>
                <a:ext cx="1359119" cy="360680"/>
              </a:xfrm>
              <a:custGeom>
                <a:avLst/>
                <a:gdLst/>
                <a:ahLst/>
                <a:cxnLst/>
                <a:rect r="r" b="b" t="t" l="l"/>
                <a:pathLst>
                  <a:path h="360680" w="1359119">
                    <a:moveTo>
                      <a:pt x="1359119" y="180340"/>
                    </a:moveTo>
                    <a:cubicBezTo>
                      <a:pt x="1359119" y="81280"/>
                      <a:pt x="1279109" y="0"/>
                      <a:pt x="1178778"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9" y="279400"/>
                      <a:pt x="1359119" y="180340"/>
                    </a:cubicBezTo>
                    <a:close/>
                  </a:path>
                </a:pathLst>
              </a:custGeom>
              <a:solidFill>
                <a:srgbClr val="61C2A2"/>
              </a:solidFill>
            </p:spPr>
          </p:sp>
        </p:grpSp>
        <p:grpSp>
          <p:nvGrpSpPr>
            <p:cNvPr name="Group 18" id="18"/>
            <p:cNvGrpSpPr/>
            <p:nvPr/>
          </p:nvGrpSpPr>
          <p:grpSpPr>
            <a:xfrm rot="-2700000">
              <a:off x="196405" y="758956"/>
              <a:ext cx="1994974" cy="961939"/>
              <a:chOff x="0" y="0"/>
              <a:chExt cx="842836" cy="406400"/>
            </a:xfrm>
          </p:grpSpPr>
          <p:sp>
            <p:nvSpPr>
              <p:cNvPr name="Freeform 19" id="19"/>
              <p:cNvSpPr/>
              <p:nvPr/>
            </p:nvSpPr>
            <p:spPr>
              <a:xfrm flipH="false" flipV="false" rot="0">
                <a:off x="17780" y="22860"/>
                <a:ext cx="817436" cy="360680"/>
              </a:xfrm>
              <a:custGeom>
                <a:avLst/>
                <a:gdLst/>
                <a:ahLst/>
                <a:cxnLst/>
                <a:rect r="r" b="b" t="t" l="l"/>
                <a:pathLst>
                  <a:path h="360680" w="817436">
                    <a:moveTo>
                      <a:pt x="817436" y="180340"/>
                    </a:moveTo>
                    <a:cubicBezTo>
                      <a:pt x="817436" y="81280"/>
                      <a:pt x="737427"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DBEFE1"/>
              </a:solidFill>
            </p:spPr>
          </p:sp>
        </p:gr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BEFE1"/>
        </a:solidFill>
      </p:bgPr>
    </p:bg>
    <p:spTree>
      <p:nvGrpSpPr>
        <p:cNvPr id="1" name=""/>
        <p:cNvGrpSpPr/>
        <p:nvPr/>
      </p:nvGrpSpPr>
      <p:grpSpPr>
        <a:xfrm>
          <a:off x="0" y="0"/>
          <a:ext cx="0" cy="0"/>
          <a:chOff x="0" y="0"/>
          <a:chExt cx="0" cy="0"/>
        </a:xfrm>
      </p:grpSpPr>
      <p:sp>
        <p:nvSpPr>
          <p:cNvPr name="Freeform 2" id="2"/>
          <p:cNvSpPr/>
          <p:nvPr/>
        </p:nvSpPr>
        <p:spPr>
          <a:xfrm flipH="false" flipV="false" rot="0">
            <a:off x="5405421" y="566683"/>
            <a:ext cx="3799539" cy="6181834"/>
          </a:xfrm>
          <a:custGeom>
            <a:avLst/>
            <a:gdLst/>
            <a:ahLst/>
            <a:cxnLst/>
            <a:rect r="r" b="b" t="t" l="l"/>
            <a:pathLst>
              <a:path h="6181834" w="3799539">
                <a:moveTo>
                  <a:pt x="0" y="0"/>
                </a:moveTo>
                <a:lnTo>
                  <a:pt x="3799539" y="0"/>
                </a:lnTo>
                <a:lnTo>
                  <a:pt x="3799539" y="6181834"/>
                </a:lnTo>
                <a:lnTo>
                  <a:pt x="0" y="6181834"/>
                </a:lnTo>
                <a:lnTo>
                  <a:pt x="0" y="0"/>
                </a:lnTo>
                <a:close/>
              </a:path>
            </a:pathLst>
          </a:custGeom>
          <a:blipFill>
            <a:blip r:embed="rId2"/>
            <a:stretch>
              <a:fillRect l="-72024" t="0" r="-72024" b="0"/>
            </a:stretch>
          </a:blipFill>
        </p:spPr>
      </p:sp>
      <p:grpSp>
        <p:nvGrpSpPr>
          <p:cNvPr name="Group 3" id="3"/>
          <p:cNvGrpSpPr/>
          <p:nvPr/>
        </p:nvGrpSpPr>
        <p:grpSpPr>
          <a:xfrm rot="0">
            <a:off x="4160707" y="6102010"/>
            <a:ext cx="2048794" cy="2426380"/>
            <a:chOff x="0" y="0"/>
            <a:chExt cx="2731725" cy="3235173"/>
          </a:xfrm>
        </p:grpSpPr>
        <p:grpSp>
          <p:nvGrpSpPr>
            <p:cNvPr name="Group 4" id="4"/>
            <p:cNvGrpSpPr/>
            <p:nvPr/>
          </p:nvGrpSpPr>
          <p:grpSpPr>
            <a:xfrm rot="-2700000">
              <a:off x="480212" y="680955"/>
              <a:ext cx="2281921" cy="859196"/>
              <a:chOff x="0" y="0"/>
              <a:chExt cx="1079350" cy="406400"/>
            </a:xfrm>
          </p:grpSpPr>
          <p:sp>
            <p:nvSpPr>
              <p:cNvPr name="Freeform 5" id="5"/>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name="Group 6" id="6"/>
            <p:cNvGrpSpPr/>
            <p:nvPr/>
          </p:nvGrpSpPr>
          <p:grpSpPr>
            <a:xfrm rot="-2700000">
              <a:off x="-56201" y="1632753"/>
              <a:ext cx="2458047" cy="859196"/>
              <a:chOff x="0" y="0"/>
              <a:chExt cx="1162657" cy="406400"/>
            </a:xfrm>
          </p:grpSpPr>
          <p:sp>
            <p:nvSpPr>
              <p:cNvPr name="Freeform 7" id="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grpSp>
        <p:nvGrpSpPr>
          <p:cNvPr name="Group 8" id="8"/>
          <p:cNvGrpSpPr/>
          <p:nvPr/>
        </p:nvGrpSpPr>
        <p:grpSpPr>
          <a:xfrm rot="0">
            <a:off x="8537727" y="-357820"/>
            <a:ext cx="2031570" cy="2528771"/>
            <a:chOff x="0" y="0"/>
            <a:chExt cx="2708760" cy="3371695"/>
          </a:xfrm>
        </p:grpSpPr>
        <p:grpSp>
          <p:nvGrpSpPr>
            <p:cNvPr name="Group 9" id="9"/>
            <p:cNvGrpSpPr/>
            <p:nvPr/>
          </p:nvGrpSpPr>
          <p:grpSpPr>
            <a:xfrm rot="-2700000">
              <a:off x="16262" y="1527745"/>
              <a:ext cx="2552216" cy="1103159"/>
              <a:chOff x="0" y="0"/>
              <a:chExt cx="940228" cy="406400"/>
            </a:xfrm>
          </p:grpSpPr>
          <p:sp>
            <p:nvSpPr>
              <p:cNvPr name="Freeform 10" id="10"/>
              <p:cNvSpPr/>
              <p:nvPr/>
            </p:nvSpPr>
            <p:spPr>
              <a:xfrm flipH="false" flipV="false" rot="0">
                <a:off x="17780" y="22860"/>
                <a:ext cx="914828" cy="360680"/>
              </a:xfrm>
              <a:custGeom>
                <a:avLst/>
                <a:gdLst/>
                <a:ahLst/>
                <a:cxnLst/>
                <a:rect r="r" b="b" t="t" l="l"/>
                <a:pathLst>
                  <a:path h="360680" w="914828">
                    <a:moveTo>
                      <a:pt x="914828" y="180340"/>
                    </a:moveTo>
                    <a:cubicBezTo>
                      <a:pt x="914828" y="81280"/>
                      <a:pt x="834819"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nvGrpSpPr>
            <p:cNvPr name="Group 11" id="11"/>
            <p:cNvGrpSpPr/>
            <p:nvPr/>
          </p:nvGrpSpPr>
          <p:grpSpPr>
            <a:xfrm rot="-2700000">
              <a:off x="313039" y="669232"/>
              <a:ext cx="2349818" cy="1103159"/>
              <a:chOff x="0" y="0"/>
              <a:chExt cx="865665" cy="406400"/>
            </a:xfrm>
          </p:grpSpPr>
          <p:sp>
            <p:nvSpPr>
              <p:cNvPr name="Freeform 12" id="12"/>
              <p:cNvSpPr/>
              <p:nvPr/>
            </p:nvSpPr>
            <p:spPr>
              <a:xfrm flipH="false" flipV="false" rot="0">
                <a:off x="17780" y="22860"/>
                <a:ext cx="840266" cy="360680"/>
              </a:xfrm>
              <a:custGeom>
                <a:avLst/>
                <a:gdLst/>
                <a:ahLst/>
                <a:cxnLst/>
                <a:rect r="r" b="b" t="t" l="l"/>
                <a:pathLst>
                  <a:path h="360680" w="840266">
                    <a:moveTo>
                      <a:pt x="840266" y="180340"/>
                    </a:moveTo>
                    <a:cubicBezTo>
                      <a:pt x="840266" y="81280"/>
                      <a:pt x="760256" y="0"/>
                      <a:pt x="659925"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6" y="279400"/>
                      <a:pt x="840266" y="180340"/>
                    </a:cubicBezTo>
                    <a:close/>
                  </a:path>
                </a:pathLst>
              </a:custGeom>
              <a:solidFill>
                <a:srgbClr val="61C2A2"/>
              </a:solidFill>
            </p:spPr>
          </p:sp>
        </p:grpSp>
      </p:grpSp>
      <p:grpSp>
        <p:nvGrpSpPr>
          <p:cNvPr name="Group 13" id="13"/>
          <p:cNvGrpSpPr/>
          <p:nvPr/>
        </p:nvGrpSpPr>
        <p:grpSpPr>
          <a:xfrm rot="0">
            <a:off x="-1996677" y="-2086924"/>
            <a:ext cx="5817926" cy="6890152"/>
            <a:chOff x="0" y="0"/>
            <a:chExt cx="7757235" cy="9186869"/>
          </a:xfrm>
        </p:grpSpPr>
        <p:grpSp>
          <p:nvGrpSpPr>
            <p:cNvPr name="Group 14" id="14"/>
            <p:cNvGrpSpPr/>
            <p:nvPr/>
          </p:nvGrpSpPr>
          <p:grpSpPr>
            <a:xfrm rot="-2700000">
              <a:off x="1363649" y="1933696"/>
              <a:ext cx="6479935" cy="2439845"/>
              <a:chOff x="0" y="0"/>
              <a:chExt cx="1079350" cy="406400"/>
            </a:xfrm>
          </p:grpSpPr>
          <p:sp>
            <p:nvSpPr>
              <p:cNvPr name="Freeform 15" id="15"/>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name="Group 16" id="16"/>
            <p:cNvGrpSpPr/>
            <p:nvPr/>
          </p:nvGrpSpPr>
          <p:grpSpPr>
            <a:xfrm rot="-2700000">
              <a:off x="-159593" y="4636502"/>
              <a:ext cx="6980076" cy="2439845"/>
              <a:chOff x="0" y="0"/>
              <a:chExt cx="1162657" cy="406400"/>
            </a:xfrm>
          </p:grpSpPr>
          <p:sp>
            <p:nvSpPr>
              <p:cNvPr name="Freeform 17" id="1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alpha val="14902"/>
                </a:srgbClr>
              </a:solidFill>
            </p:spPr>
          </p:sp>
        </p:grpSp>
      </p:grpSp>
      <p:grpSp>
        <p:nvGrpSpPr>
          <p:cNvPr name="Group 18" id="18"/>
          <p:cNvGrpSpPr/>
          <p:nvPr/>
        </p:nvGrpSpPr>
        <p:grpSpPr>
          <a:xfrm rot="0">
            <a:off x="270107" y="274013"/>
            <a:ext cx="4606693" cy="6767173"/>
            <a:chOff x="0" y="0"/>
            <a:chExt cx="6142257" cy="9022898"/>
          </a:xfrm>
        </p:grpSpPr>
        <p:sp>
          <p:nvSpPr>
            <p:cNvPr name="TextBox 19" id="19"/>
            <p:cNvSpPr txBox="true"/>
            <p:nvPr/>
          </p:nvSpPr>
          <p:spPr>
            <a:xfrm rot="0">
              <a:off x="0" y="2488354"/>
              <a:ext cx="6142257" cy="4667250"/>
            </a:xfrm>
            <a:prstGeom prst="rect">
              <a:avLst/>
            </a:prstGeom>
          </p:spPr>
          <p:txBody>
            <a:bodyPr anchor="t" rtlCol="false" tIns="0" lIns="0" bIns="0" rIns="0">
              <a:spAutoFit/>
            </a:bodyPr>
            <a:lstStyle/>
            <a:p>
              <a:pPr algn="r">
                <a:lnSpc>
                  <a:spcPts val="2760"/>
                </a:lnSpc>
              </a:pPr>
              <a:r>
                <a:rPr lang="en-US" sz="2300" spc="161">
                  <a:solidFill>
                    <a:srgbClr val="61C2A2"/>
                  </a:solidFill>
                  <a:latin typeface="Poppins Bold Italics"/>
                </a:rPr>
                <a:t>ПРОЕКТ БЫЛ РЕАЛИЗОВАН НА БАЗЕ МБУ «ГОРОДСКАЯ БИБЛИОТЕКА» СНЕЖИНСКОГО ГОРОДСКОГО ОКРУГА В 2022 ГОДУ И БЫЛ ПРИУРОЧЕН К ГОДУ НАРОДНОГО ИСКУССТВА И НЕМАТЕРИАЛЬНОГО КУЛЬТУРНОГО НАСЛЕДИЯ НАРОДОВ РОССИИ.</a:t>
              </a:r>
            </a:p>
            <a:p>
              <a:pPr algn="r">
                <a:lnSpc>
                  <a:spcPts val="2760"/>
                </a:lnSpc>
              </a:pPr>
            </a:p>
          </p:txBody>
        </p:sp>
        <p:sp>
          <p:nvSpPr>
            <p:cNvPr name="TextBox 20" id="20"/>
            <p:cNvSpPr txBox="true"/>
            <p:nvPr/>
          </p:nvSpPr>
          <p:spPr>
            <a:xfrm rot="0">
              <a:off x="0" y="7237913"/>
              <a:ext cx="6142257" cy="1784985"/>
            </a:xfrm>
            <a:prstGeom prst="rect">
              <a:avLst/>
            </a:prstGeom>
          </p:spPr>
          <p:txBody>
            <a:bodyPr anchor="t" rtlCol="false" tIns="0" lIns="0" bIns="0" rIns="0">
              <a:spAutoFit/>
            </a:bodyPr>
            <a:lstStyle/>
            <a:p>
              <a:pPr algn="r">
                <a:lnSpc>
                  <a:spcPts val="2700"/>
                </a:lnSpc>
              </a:pPr>
              <a:r>
                <a:rPr lang="en-US" sz="1800">
                  <a:solidFill>
                    <a:srgbClr val="1D617A"/>
                  </a:solidFill>
                  <a:latin typeface="Poppins Light"/>
                </a:rPr>
                <a:t>Проект включал в себя цикл различных мероприятий: выставки, мастер-классы, квесты и фольклорный праздник.</a:t>
              </a:r>
            </a:p>
            <a:p>
              <a:pPr algn="r">
                <a:lnSpc>
                  <a:spcPts val="2700"/>
                </a:lnSpc>
              </a:pPr>
            </a:p>
          </p:txBody>
        </p:sp>
        <p:sp>
          <p:nvSpPr>
            <p:cNvPr name="TextBox 21" id="21"/>
            <p:cNvSpPr txBox="true"/>
            <p:nvPr/>
          </p:nvSpPr>
          <p:spPr>
            <a:xfrm rot="0">
              <a:off x="0" y="19050"/>
              <a:ext cx="6142257" cy="2333837"/>
            </a:xfrm>
            <a:prstGeom prst="rect">
              <a:avLst/>
            </a:prstGeom>
          </p:spPr>
          <p:txBody>
            <a:bodyPr anchor="t" rtlCol="false" tIns="0" lIns="0" bIns="0" rIns="0">
              <a:spAutoFit/>
            </a:bodyPr>
            <a:lstStyle/>
            <a:p>
              <a:pPr algn="r">
                <a:lnSpc>
                  <a:spcPts val="3300"/>
                </a:lnSpc>
              </a:pPr>
              <a:r>
                <a:rPr lang="en-US" sz="3000" spc="-89">
                  <a:solidFill>
                    <a:srgbClr val="1D617A"/>
                  </a:solidFill>
                  <a:latin typeface="Poppins Bold Bold Italics"/>
                </a:rPr>
                <a:t>МУЛЬТИКУЛЬТУРНЫЙ ПРОЕКТ </a:t>
              </a:r>
            </a:p>
            <a:p>
              <a:pPr algn="r">
                <a:lnSpc>
                  <a:spcPts val="3300"/>
                </a:lnSpc>
              </a:pPr>
              <a:r>
                <a:rPr lang="en-US" sz="3000" spc="-89">
                  <a:solidFill>
                    <a:srgbClr val="1D617A"/>
                  </a:solidFill>
                  <a:latin typeface="Poppins Bold Bold Italics"/>
                </a:rPr>
                <a:t>«РОССИЯ МНОГОЛИКАЯ»</a:t>
              </a:r>
            </a:p>
            <a:p>
              <a:pPr algn="r">
                <a:lnSpc>
                  <a:spcPts val="3740"/>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BEFE1"/>
        </a:solidFill>
      </p:bgPr>
    </p:bg>
    <p:spTree>
      <p:nvGrpSpPr>
        <p:cNvPr id="1" name=""/>
        <p:cNvGrpSpPr/>
        <p:nvPr/>
      </p:nvGrpSpPr>
      <p:grpSpPr>
        <a:xfrm>
          <a:off x="0" y="0"/>
          <a:ext cx="0" cy="0"/>
          <a:chOff x="0" y="0"/>
          <a:chExt cx="0" cy="0"/>
        </a:xfrm>
      </p:grpSpPr>
      <p:grpSp>
        <p:nvGrpSpPr>
          <p:cNvPr name="Group 2" id="2"/>
          <p:cNvGrpSpPr/>
          <p:nvPr/>
        </p:nvGrpSpPr>
        <p:grpSpPr>
          <a:xfrm rot="0">
            <a:off x="-478939" y="2070905"/>
            <a:ext cx="2048794" cy="2426380"/>
            <a:chOff x="0" y="0"/>
            <a:chExt cx="2731725" cy="3235173"/>
          </a:xfrm>
        </p:grpSpPr>
        <p:grpSp>
          <p:nvGrpSpPr>
            <p:cNvPr name="Group 3" id="3"/>
            <p:cNvGrpSpPr/>
            <p:nvPr/>
          </p:nvGrpSpPr>
          <p:grpSpPr>
            <a:xfrm rot="-2700000">
              <a:off x="480212" y="680955"/>
              <a:ext cx="2281921" cy="859196"/>
              <a:chOff x="0" y="0"/>
              <a:chExt cx="1079350" cy="406400"/>
            </a:xfrm>
          </p:grpSpPr>
          <p:sp>
            <p:nvSpPr>
              <p:cNvPr name="Freeform 4" id="4"/>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name="Group 5" id="5"/>
            <p:cNvGrpSpPr/>
            <p:nvPr/>
          </p:nvGrpSpPr>
          <p:grpSpPr>
            <a:xfrm rot="-2700000">
              <a:off x="-56201" y="1632753"/>
              <a:ext cx="2458047" cy="859196"/>
              <a:chOff x="0" y="0"/>
              <a:chExt cx="1162657" cy="406400"/>
            </a:xfrm>
          </p:grpSpPr>
          <p:sp>
            <p:nvSpPr>
              <p:cNvPr name="Freeform 6" id="6"/>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grpSp>
        <p:nvGrpSpPr>
          <p:cNvPr name="Group 7" id="7"/>
          <p:cNvGrpSpPr/>
          <p:nvPr/>
        </p:nvGrpSpPr>
        <p:grpSpPr>
          <a:xfrm rot="0">
            <a:off x="4329156" y="-953127"/>
            <a:ext cx="2009755" cy="2417075"/>
            <a:chOff x="0" y="0"/>
            <a:chExt cx="2679673" cy="3222767"/>
          </a:xfrm>
        </p:grpSpPr>
        <p:grpSp>
          <p:nvGrpSpPr>
            <p:cNvPr name="Group 8" id="8"/>
            <p:cNvGrpSpPr/>
            <p:nvPr/>
          </p:nvGrpSpPr>
          <p:grpSpPr>
            <a:xfrm rot="-2700000">
              <a:off x="161059" y="778546"/>
              <a:ext cx="2576400" cy="903736"/>
              <a:chOff x="0" y="0"/>
              <a:chExt cx="1158578" cy="406400"/>
            </a:xfrm>
          </p:grpSpPr>
          <p:sp>
            <p:nvSpPr>
              <p:cNvPr name="Freeform 9" id="9"/>
              <p:cNvSpPr/>
              <p:nvPr/>
            </p:nvSpPr>
            <p:spPr>
              <a:xfrm flipH="false" flipV="false" rot="0">
                <a:off x="17780" y="22860"/>
                <a:ext cx="1133178" cy="360680"/>
              </a:xfrm>
              <a:custGeom>
                <a:avLst/>
                <a:gdLst/>
                <a:ahLst/>
                <a:cxnLst/>
                <a:rect r="r" b="b" t="t" l="l"/>
                <a:pathLst>
                  <a:path h="360680" w="1133178">
                    <a:moveTo>
                      <a:pt x="1133178" y="180340"/>
                    </a:moveTo>
                    <a:cubicBezTo>
                      <a:pt x="1133178" y="81280"/>
                      <a:pt x="1053168" y="0"/>
                      <a:pt x="952838" y="0"/>
                    </a:cubicBezTo>
                    <a:lnTo>
                      <a:pt x="172720" y="0"/>
                    </a:lnTo>
                    <a:lnTo>
                      <a:pt x="172720" y="1270"/>
                    </a:lnTo>
                    <a:cubicBezTo>
                      <a:pt x="76200" y="5080"/>
                      <a:pt x="0" y="83820"/>
                      <a:pt x="0" y="180340"/>
                    </a:cubicBezTo>
                    <a:cubicBezTo>
                      <a:pt x="0" y="276860"/>
                      <a:pt x="77470" y="355600"/>
                      <a:pt x="172720" y="359410"/>
                    </a:cubicBezTo>
                    <a:lnTo>
                      <a:pt x="172720" y="360680"/>
                    </a:lnTo>
                    <a:lnTo>
                      <a:pt x="952838" y="360680"/>
                    </a:lnTo>
                    <a:cubicBezTo>
                      <a:pt x="1051898" y="360680"/>
                      <a:pt x="1133178" y="279400"/>
                      <a:pt x="1133178" y="180340"/>
                    </a:cubicBezTo>
                    <a:close/>
                  </a:path>
                </a:pathLst>
              </a:custGeom>
              <a:solidFill>
                <a:srgbClr val="61C2A2"/>
              </a:solidFill>
            </p:spPr>
          </p:sp>
        </p:grpSp>
        <p:grpSp>
          <p:nvGrpSpPr>
            <p:cNvPr name="Group 10" id="10"/>
            <p:cNvGrpSpPr/>
            <p:nvPr/>
          </p:nvGrpSpPr>
          <p:grpSpPr>
            <a:xfrm rot="-2700000">
              <a:off x="13322" y="1712155"/>
              <a:ext cx="2090842" cy="903736"/>
              <a:chOff x="0" y="0"/>
              <a:chExt cx="940228" cy="406400"/>
            </a:xfrm>
          </p:grpSpPr>
          <p:sp>
            <p:nvSpPr>
              <p:cNvPr name="Freeform 11" id="11"/>
              <p:cNvSpPr/>
              <p:nvPr/>
            </p:nvSpPr>
            <p:spPr>
              <a:xfrm flipH="false" flipV="false" rot="0">
                <a:off x="17780" y="22860"/>
                <a:ext cx="914828" cy="360680"/>
              </a:xfrm>
              <a:custGeom>
                <a:avLst/>
                <a:gdLst/>
                <a:ahLst/>
                <a:cxnLst/>
                <a:rect r="r" b="b" t="t" l="l"/>
                <a:pathLst>
                  <a:path h="360680" w="914828">
                    <a:moveTo>
                      <a:pt x="914828" y="180340"/>
                    </a:moveTo>
                    <a:cubicBezTo>
                      <a:pt x="914828" y="81280"/>
                      <a:pt x="834819"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sp>
        <p:nvSpPr>
          <p:cNvPr name="Freeform 12" id="12"/>
          <p:cNvSpPr/>
          <p:nvPr/>
        </p:nvSpPr>
        <p:spPr>
          <a:xfrm flipH="false" flipV="false" rot="0">
            <a:off x="545457" y="526957"/>
            <a:ext cx="4788576" cy="3437016"/>
          </a:xfrm>
          <a:custGeom>
            <a:avLst/>
            <a:gdLst/>
            <a:ahLst/>
            <a:cxnLst/>
            <a:rect r="r" b="b" t="t" l="l"/>
            <a:pathLst>
              <a:path h="3437016" w="4788576">
                <a:moveTo>
                  <a:pt x="0" y="0"/>
                </a:moveTo>
                <a:lnTo>
                  <a:pt x="4788576" y="0"/>
                </a:lnTo>
                <a:lnTo>
                  <a:pt x="4788576" y="3437016"/>
                </a:lnTo>
                <a:lnTo>
                  <a:pt x="0" y="3437016"/>
                </a:lnTo>
                <a:lnTo>
                  <a:pt x="0" y="0"/>
                </a:lnTo>
                <a:close/>
              </a:path>
            </a:pathLst>
          </a:custGeom>
          <a:blipFill>
            <a:blip r:embed="rId2"/>
            <a:stretch>
              <a:fillRect l="-1973" t="-436" r="0" b="-436"/>
            </a:stretch>
          </a:blipFill>
        </p:spPr>
      </p:sp>
      <p:grpSp>
        <p:nvGrpSpPr>
          <p:cNvPr name="Group 13" id="13"/>
          <p:cNvGrpSpPr/>
          <p:nvPr/>
        </p:nvGrpSpPr>
        <p:grpSpPr>
          <a:xfrm rot="0">
            <a:off x="6614799" y="2588738"/>
            <a:ext cx="5817926" cy="6890152"/>
            <a:chOff x="0" y="0"/>
            <a:chExt cx="7757235" cy="9186869"/>
          </a:xfrm>
        </p:grpSpPr>
        <p:grpSp>
          <p:nvGrpSpPr>
            <p:cNvPr name="Group 14" id="14"/>
            <p:cNvGrpSpPr/>
            <p:nvPr/>
          </p:nvGrpSpPr>
          <p:grpSpPr>
            <a:xfrm rot="-2700000">
              <a:off x="1363649" y="1933696"/>
              <a:ext cx="6479935" cy="2439845"/>
              <a:chOff x="0" y="0"/>
              <a:chExt cx="1079350" cy="406400"/>
            </a:xfrm>
          </p:grpSpPr>
          <p:sp>
            <p:nvSpPr>
              <p:cNvPr name="Freeform 15" id="15"/>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name="Group 16" id="16"/>
            <p:cNvGrpSpPr/>
            <p:nvPr/>
          </p:nvGrpSpPr>
          <p:grpSpPr>
            <a:xfrm rot="-2700000">
              <a:off x="-159593" y="4636502"/>
              <a:ext cx="6980076" cy="2439845"/>
              <a:chOff x="0" y="0"/>
              <a:chExt cx="1162657" cy="406400"/>
            </a:xfrm>
          </p:grpSpPr>
          <p:sp>
            <p:nvSpPr>
              <p:cNvPr name="Freeform 17" id="1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alpha val="14902"/>
                </a:srgbClr>
              </a:solidFill>
            </p:spPr>
          </p:sp>
        </p:grpSp>
      </p:grpSp>
      <p:sp>
        <p:nvSpPr>
          <p:cNvPr name="TextBox 18" id="18"/>
          <p:cNvSpPr txBox="true"/>
          <p:nvPr/>
        </p:nvSpPr>
        <p:spPr>
          <a:xfrm rot="0">
            <a:off x="5775158" y="236361"/>
            <a:ext cx="4249896" cy="678180"/>
          </a:xfrm>
          <a:prstGeom prst="rect">
            <a:avLst/>
          </a:prstGeom>
        </p:spPr>
        <p:txBody>
          <a:bodyPr anchor="t" rtlCol="false" tIns="0" lIns="0" bIns="0" rIns="0">
            <a:spAutoFit/>
          </a:bodyPr>
          <a:lstStyle/>
          <a:p>
            <a:pPr>
              <a:lnSpc>
                <a:spcPts val="2730"/>
              </a:lnSpc>
            </a:pPr>
            <a:r>
              <a:rPr lang="en-US" sz="2100" spc="210">
                <a:solidFill>
                  <a:srgbClr val="61C2A2"/>
                </a:solidFill>
                <a:latin typeface="Poppins Light Bold"/>
              </a:rPr>
              <a:t>ВЫСТАВКА "НАРОДНЫЕ ПРОМЫСЛЫ РОССИИ"</a:t>
            </a:r>
          </a:p>
        </p:txBody>
      </p:sp>
      <p:sp>
        <p:nvSpPr>
          <p:cNvPr name="TextBox 19" id="19"/>
          <p:cNvSpPr txBox="true"/>
          <p:nvPr/>
        </p:nvSpPr>
        <p:spPr>
          <a:xfrm rot="0">
            <a:off x="731520" y="4125392"/>
            <a:ext cx="8783019" cy="2840543"/>
          </a:xfrm>
          <a:prstGeom prst="rect">
            <a:avLst/>
          </a:prstGeom>
        </p:spPr>
        <p:txBody>
          <a:bodyPr anchor="t" rtlCol="false" tIns="0" lIns="0" bIns="0" rIns="0">
            <a:spAutoFit/>
          </a:bodyPr>
          <a:lstStyle/>
          <a:p>
            <a:pPr algn="just">
              <a:lnSpc>
                <a:spcPts val="3292"/>
              </a:lnSpc>
            </a:pPr>
            <a:r>
              <a:rPr lang="en-US" sz="2195">
                <a:solidFill>
                  <a:srgbClr val="1D617A"/>
                </a:solidFill>
                <a:latin typeface="Poppins Light"/>
              </a:rPr>
              <a:t>Выставка включала в себя более 200 экспонатов, представлявших различные виды творчества: гжель, золотую хохлому, жестовскую роспись, феодоскинские лаковые миниатюры, изделия из серебра народов кавказа и многое другое. Экспонаты были предоставлены жителями Снежинска. Закрывал выставку мастер-класс по росписи в стиле «хохлома».</a:t>
            </a:r>
          </a:p>
        </p:txBody>
      </p:sp>
      <p:sp>
        <p:nvSpPr>
          <p:cNvPr name="TextBox 20" id="20"/>
          <p:cNvSpPr txBox="true"/>
          <p:nvPr/>
        </p:nvSpPr>
        <p:spPr>
          <a:xfrm rot="0">
            <a:off x="5775158" y="1454025"/>
            <a:ext cx="3978442" cy="2122358"/>
          </a:xfrm>
          <a:prstGeom prst="rect">
            <a:avLst/>
          </a:prstGeom>
        </p:spPr>
        <p:txBody>
          <a:bodyPr anchor="t" rtlCol="false" tIns="0" lIns="0" bIns="0" rIns="0">
            <a:spAutoFit/>
          </a:bodyPr>
          <a:lstStyle/>
          <a:p>
            <a:pPr>
              <a:lnSpc>
                <a:spcPts val="3442"/>
              </a:lnSpc>
            </a:pPr>
            <a:r>
              <a:rPr lang="en-US" sz="2295">
                <a:solidFill>
                  <a:srgbClr val="1D617A"/>
                </a:solidFill>
                <a:latin typeface="Poppins Light"/>
              </a:rPr>
              <a:t>С июня по сентябрь в отделе «Искусство» проходила выставка «Народные промыслы России».</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BEFE1"/>
        </a:solidFill>
      </p:bgPr>
    </p:bg>
    <p:spTree>
      <p:nvGrpSpPr>
        <p:cNvPr id="1" name=""/>
        <p:cNvGrpSpPr/>
        <p:nvPr/>
      </p:nvGrpSpPr>
      <p:grpSpPr>
        <a:xfrm>
          <a:off x="0" y="0"/>
          <a:ext cx="0" cy="0"/>
          <a:chOff x="0" y="0"/>
          <a:chExt cx="0" cy="0"/>
        </a:xfrm>
      </p:grpSpPr>
      <p:grpSp>
        <p:nvGrpSpPr>
          <p:cNvPr name="Group 2" id="2"/>
          <p:cNvGrpSpPr/>
          <p:nvPr/>
        </p:nvGrpSpPr>
        <p:grpSpPr>
          <a:xfrm rot="0">
            <a:off x="-1369064" y="-1098363"/>
            <a:ext cx="3502697" cy="4227834"/>
            <a:chOff x="0" y="0"/>
            <a:chExt cx="4670263" cy="5637112"/>
          </a:xfrm>
        </p:grpSpPr>
        <p:grpSp>
          <p:nvGrpSpPr>
            <p:cNvPr name="Group 3" id="3"/>
            <p:cNvGrpSpPr/>
            <p:nvPr/>
          </p:nvGrpSpPr>
          <p:grpSpPr>
            <a:xfrm rot="-2700000">
              <a:off x="301647" y="1326253"/>
              <a:ext cx="4434681" cy="1650045"/>
              <a:chOff x="0" y="0"/>
              <a:chExt cx="1092245" cy="406400"/>
            </a:xfrm>
          </p:grpSpPr>
          <p:sp>
            <p:nvSpPr>
              <p:cNvPr name="Freeform 4" id="4"/>
              <p:cNvSpPr/>
              <p:nvPr/>
            </p:nvSpPr>
            <p:spPr>
              <a:xfrm flipH="false" flipV="false" rot="0">
                <a:off x="17780" y="22860"/>
                <a:ext cx="1066845" cy="360680"/>
              </a:xfrm>
              <a:custGeom>
                <a:avLst/>
                <a:gdLst/>
                <a:ahLst/>
                <a:cxnLst/>
                <a:rect r="r" b="b" t="t" l="l"/>
                <a:pathLst>
                  <a:path h="360680" w="1066845">
                    <a:moveTo>
                      <a:pt x="1066845" y="180340"/>
                    </a:moveTo>
                    <a:cubicBezTo>
                      <a:pt x="1066845" y="81280"/>
                      <a:pt x="986836" y="0"/>
                      <a:pt x="886505"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61C2A2"/>
              </a:solidFill>
            </p:spPr>
          </p:sp>
        </p:grpSp>
        <p:grpSp>
          <p:nvGrpSpPr>
            <p:cNvPr name="Group 5" id="5"/>
            <p:cNvGrpSpPr/>
            <p:nvPr/>
          </p:nvGrpSpPr>
          <p:grpSpPr>
            <a:xfrm rot="-2700000">
              <a:off x="-80497" y="2625971"/>
              <a:ext cx="4533230" cy="1650045"/>
              <a:chOff x="0" y="0"/>
              <a:chExt cx="1116518" cy="406400"/>
            </a:xfrm>
          </p:grpSpPr>
          <p:sp>
            <p:nvSpPr>
              <p:cNvPr name="Freeform 6" id="6"/>
              <p:cNvSpPr/>
              <p:nvPr/>
            </p:nvSpPr>
            <p:spPr>
              <a:xfrm flipH="false" flipV="false" rot="0">
                <a:off x="17780" y="22860"/>
                <a:ext cx="1091118" cy="360680"/>
              </a:xfrm>
              <a:custGeom>
                <a:avLst/>
                <a:gdLst/>
                <a:ahLst/>
                <a:cxnLst/>
                <a:rect r="r" b="b" t="t" l="l"/>
                <a:pathLst>
                  <a:path h="360680" w="1091118">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1D617A"/>
              </a:solidFill>
            </p:spPr>
          </p:sp>
        </p:grpSp>
      </p:grpSp>
      <p:sp>
        <p:nvSpPr>
          <p:cNvPr name="Freeform 7" id="7"/>
          <p:cNvSpPr/>
          <p:nvPr/>
        </p:nvSpPr>
        <p:spPr>
          <a:xfrm flipH="false" flipV="false" rot="0">
            <a:off x="863444" y="1788841"/>
            <a:ext cx="2540049" cy="3100552"/>
          </a:xfrm>
          <a:custGeom>
            <a:avLst/>
            <a:gdLst/>
            <a:ahLst/>
            <a:cxnLst/>
            <a:rect r="r" b="b" t="t" l="l"/>
            <a:pathLst>
              <a:path h="3100552" w="2540049">
                <a:moveTo>
                  <a:pt x="0" y="0"/>
                </a:moveTo>
                <a:lnTo>
                  <a:pt x="2540049" y="0"/>
                </a:lnTo>
                <a:lnTo>
                  <a:pt x="2540049" y="3100552"/>
                </a:lnTo>
                <a:lnTo>
                  <a:pt x="0" y="3100552"/>
                </a:lnTo>
                <a:lnTo>
                  <a:pt x="0" y="0"/>
                </a:lnTo>
                <a:close/>
              </a:path>
            </a:pathLst>
          </a:custGeom>
          <a:blipFill>
            <a:blip r:embed="rId2"/>
            <a:stretch>
              <a:fillRect l="-38451" t="0" r="-24304" b="0"/>
            </a:stretch>
          </a:blipFill>
        </p:spPr>
      </p:sp>
      <p:sp>
        <p:nvSpPr>
          <p:cNvPr name="Freeform 8" id="8"/>
          <p:cNvSpPr/>
          <p:nvPr/>
        </p:nvSpPr>
        <p:spPr>
          <a:xfrm flipH="false" flipV="false" rot="0">
            <a:off x="3606776" y="1788841"/>
            <a:ext cx="2540049" cy="3100552"/>
          </a:xfrm>
          <a:custGeom>
            <a:avLst/>
            <a:gdLst/>
            <a:ahLst/>
            <a:cxnLst/>
            <a:rect r="r" b="b" t="t" l="l"/>
            <a:pathLst>
              <a:path h="3100552" w="2540049">
                <a:moveTo>
                  <a:pt x="0" y="0"/>
                </a:moveTo>
                <a:lnTo>
                  <a:pt x="2540048" y="0"/>
                </a:lnTo>
                <a:lnTo>
                  <a:pt x="2540048" y="3100552"/>
                </a:lnTo>
                <a:lnTo>
                  <a:pt x="0" y="3100552"/>
                </a:lnTo>
                <a:lnTo>
                  <a:pt x="0" y="0"/>
                </a:lnTo>
                <a:close/>
              </a:path>
            </a:pathLst>
          </a:custGeom>
          <a:blipFill>
            <a:blip r:embed="rId3"/>
            <a:stretch>
              <a:fillRect l="-31377" t="0" r="-31377" b="0"/>
            </a:stretch>
          </a:blipFill>
        </p:spPr>
      </p:sp>
      <p:grpSp>
        <p:nvGrpSpPr>
          <p:cNvPr name="Group 9" id="9"/>
          <p:cNvGrpSpPr/>
          <p:nvPr/>
        </p:nvGrpSpPr>
        <p:grpSpPr>
          <a:xfrm rot="0">
            <a:off x="8495523" y="5325603"/>
            <a:ext cx="2516154" cy="2516154"/>
            <a:chOff x="0" y="0"/>
            <a:chExt cx="3354872" cy="3354872"/>
          </a:xfrm>
        </p:grpSpPr>
        <p:grpSp>
          <p:nvGrpSpPr>
            <p:cNvPr name="Group 10" id="10"/>
            <p:cNvGrpSpPr/>
            <p:nvPr/>
          </p:nvGrpSpPr>
          <p:grpSpPr>
            <a:xfrm rot="-2700000">
              <a:off x="-265219" y="1247838"/>
              <a:ext cx="3885309" cy="859196"/>
              <a:chOff x="0" y="0"/>
              <a:chExt cx="1837753" cy="406400"/>
            </a:xfrm>
          </p:grpSpPr>
          <p:sp>
            <p:nvSpPr>
              <p:cNvPr name="Freeform 11" id="11"/>
              <p:cNvSpPr/>
              <p:nvPr/>
            </p:nvSpPr>
            <p:spPr>
              <a:xfrm flipH="false" flipV="false" rot="0">
                <a:off x="17780" y="22860"/>
                <a:ext cx="1812353" cy="360680"/>
              </a:xfrm>
              <a:custGeom>
                <a:avLst/>
                <a:gdLst/>
                <a:ahLst/>
                <a:cxnLst/>
                <a:rect r="r" b="b" t="t" l="l"/>
                <a:pathLst>
                  <a:path h="360680" w="1812353">
                    <a:moveTo>
                      <a:pt x="1812353" y="180340"/>
                    </a:moveTo>
                    <a:cubicBezTo>
                      <a:pt x="1812353" y="81280"/>
                      <a:pt x="1732343" y="0"/>
                      <a:pt x="1632013" y="0"/>
                    </a:cubicBezTo>
                    <a:lnTo>
                      <a:pt x="172720" y="0"/>
                    </a:lnTo>
                    <a:lnTo>
                      <a:pt x="172720" y="1270"/>
                    </a:lnTo>
                    <a:cubicBezTo>
                      <a:pt x="76200" y="5080"/>
                      <a:pt x="0" y="83820"/>
                      <a:pt x="0" y="180340"/>
                    </a:cubicBezTo>
                    <a:cubicBezTo>
                      <a:pt x="0" y="276860"/>
                      <a:pt x="77470" y="355600"/>
                      <a:pt x="172720" y="359410"/>
                    </a:cubicBezTo>
                    <a:lnTo>
                      <a:pt x="172720" y="360680"/>
                    </a:lnTo>
                    <a:lnTo>
                      <a:pt x="1632013" y="360680"/>
                    </a:lnTo>
                    <a:cubicBezTo>
                      <a:pt x="1731073" y="360680"/>
                      <a:pt x="1812353" y="279400"/>
                      <a:pt x="1812353" y="180340"/>
                    </a:cubicBezTo>
                    <a:close/>
                  </a:path>
                </a:pathLst>
              </a:custGeom>
              <a:solidFill>
                <a:srgbClr val="1D617A"/>
              </a:solidFill>
            </p:spPr>
          </p:sp>
        </p:grpSp>
        <p:grpSp>
          <p:nvGrpSpPr>
            <p:cNvPr name="Group 12" id="12"/>
            <p:cNvGrpSpPr/>
            <p:nvPr/>
          </p:nvGrpSpPr>
          <p:grpSpPr>
            <a:xfrm rot="-2700000">
              <a:off x="108118" y="1081746"/>
              <a:ext cx="2463921" cy="859196"/>
              <a:chOff x="0" y="0"/>
              <a:chExt cx="1165436" cy="406400"/>
            </a:xfrm>
          </p:grpSpPr>
          <p:sp>
            <p:nvSpPr>
              <p:cNvPr name="Freeform 13" id="13"/>
              <p:cNvSpPr/>
              <p:nvPr/>
            </p:nvSpPr>
            <p:spPr>
              <a:xfrm flipH="false" flipV="false" rot="0">
                <a:off x="17780" y="22860"/>
                <a:ext cx="1140036" cy="360680"/>
              </a:xfrm>
              <a:custGeom>
                <a:avLst/>
                <a:gdLst/>
                <a:ahLst/>
                <a:cxnLst/>
                <a:rect r="r" b="b" t="t" l="l"/>
                <a:pathLst>
                  <a:path h="360680" w="1140036">
                    <a:moveTo>
                      <a:pt x="1140036" y="180340"/>
                    </a:moveTo>
                    <a:cubicBezTo>
                      <a:pt x="1140036" y="81280"/>
                      <a:pt x="1060026" y="0"/>
                      <a:pt x="959696" y="0"/>
                    </a:cubicBezTo>
                    <a:lnTo>
                      <a:pt x="172720" y="0"/>
                    </a:lnTo>
                    <a:lnTo>
                      <a:pt x="172720" y="1270"/>
                    </a:lnTo>
                    <a:cubicBezTo>
                      <a:pt x="76200" y="5080"/>
                      <a:pt x="0" y="83820"/>
                      <a:pt x="0" y="180340"/>
                    </a:cubicBezTo>
                    <a:cubicBezTo>
                      <a:pt x="0" y="276860"/>
                      <a:pt x="77470" y="355600"/>
                      <a:pt x="172720" y="359410"/>
                    </a:cubicBezTo>
                    <a:lnTo>
                      <a:pt x="172720" y="360680"/>
                    </a:lnTo>
                    <a:lnTo>
                      <a:pt x="959696" y="360680"/>
                    </a:lnTo>
                    <a:cubicBezTo>
                      <a:pt x="1058756" y="360680"/>
                      <a:pt x="1140036" y="279400"/>
                      <a:pt x="1140036" y="180340"/>
                    </a:cubicBezTo>
                    <a:close/>
                  </a:path>
                </a:pathLst>
              </a:custGeom>
              <a:solidFill>
                <a:srgbClr val="61C2A2"/>
              </a:solidFill>
            </p:spPr>
          </p:sp>
        </p:grpSp>
      </p:grpSp>
      <p:sp>
        <p:nvSpPr>
          <p:cNvPr name="Freeform 14" id="14"/>
          <p:cNvSpPr/>
          <p:nvPr/>
        </p:nvSpPr>
        <p:spPr>
          <a:xfrm flipH="false" flipV="false" rot="0">
            <a:off x="6346849" y="1788841"/>
            <a:ext cx="2540049" cy="3100552"/>
          </a:xfrm>
          <a:custGeom>
            <a:avLst/>
            <a:gdLst/>
            <a:ahLst/>
            <a:cxnLst/>
            <a:rect r="r" b="b" t="t" l="l"/>
            <a:pathLst>
              <a:path h="3100552" w="2540049">
                <a:moveTo>
                  <a:pt x="0" y="0"/>
                </a:moveTo>
                <a:lnTo>
                  <a:pt x="2540049" y="0"/>
                </a:lnTo>
                <a:lnTo>
                  <a:pt x="2540049" y="3100552"/>
                </a:lnTo>
                <a:lnTo>
                  <a:pt x="0" y="3100552"/>
                </a:lnTo>
                <a:lnTo>
                  <a:pt x="0" y="0"/>
                </a:lnTo>
                <a:close/>
              </a:path>
            </a:pathLst>
          </a:custGeom>
          <a:blipFill>
            <a:blip r:embed="rId4"/>
            <a:stretch>
              <a:fillRect l="-54619" t="0" r="-8136" b="0"/>
            </a:stretch>
          </a:blipFill>
        </p:spPr>
      </p:sp>
      <p:sp>
        <p:nvSpPr>
          <p:cNvPr name="TextBox 15" id="15"/>
          <p:cNvSpPr txBox="true"/>
          <p:nvPr/>
        </p:nvSpPr>
        <p:spPr>
          <a:xfrm rot="0">
            <a:off x="2133469" y="396240"/>
            <a:ext cx="6753430" cy="678180"/>
          </a:xfrm>
          <a:prstGeom prst="rect">
            <a:avLst/>
          </a:prstGeom>
        </p:spPr>
        <p:txBody>
          <a:bodyPr anchor="t" rtlCol="false" tIns="0" lIns="0" bIns="0" rIns="0">
            <a:spAutoFit/>
          </a:bodyPr>
          <a:lstStyle/>
          <a:p>
            <a:pPr algn="ctr">
              <a:lnSpc>
                <a:spcPts val="2730"/>
              </a:lnSpc>
            </a:pPr>
            <a:r>
              <a:rPr lang="en-US" sz="2100" spc="210">
                <a:solidFill>
                  <a:srgbClr val="61C2A2"/>
                </a:solidFill>
                <a:latin typeface="Poppins Light Bold"/>
              </a:rPr>
              <a:t>ВЫСТАВКИ-ВИТРИНЫ "ХОРОВОД СКАЗОК" И "ДРУЖАТ ДЕТИ ВСЕЙ ЗЕМЛИ"</a:t>
            </a:r>
          </a:p>
        </p:txBody>
      </p:sp>
      <p:sp>
        <p:nvSpPr>
          <p:cNvPr name="TextBox 16" id="16"/>
          <p:cNvSpPr txBox="true"/>
          <p:nvPr/>
        </p:nvSpPr>
        <p:spPr>
          <a:xfrm rot="0">
            <a:off x="731520" y="5185679"/>
            <a:ext cx="8155378" cy="2193163"/>
          </a:xfrm>
          <a:prstGeom prst="rect">
            <a:avLst/>
          </a:prstGeom>
        </p:spPr>
        <p:txBody>
          <a:bodyPr anchor="t" rtlCol="false" tIns="0" lIns="0" bIns="0" rIns="0">
            <a:spAutoFit/>
          </a:bodyPr>
          <a:lstStyle/>
          <a:p>
            <a:pPr algn="ctr">
              <a:lnSpc>
                <a:spcPts val="2530"/>
              </a:lnSpc>
            </a:pPr>
            <a:r>
              <a:rPr lang="en-US" sz="1686">
                <a:solidFill>
                  <a:srgbClr val="1D617A"/>
                </a:solidFill>
                <a:latin typeface="Poppins Light"/>
              </a:rPr>
              <a:t>В рамках проекта «Ретро-игрушка», в детской библиотеке им. П.П. Бажова работала выставка- витрина «Хоровод сказок», посвященная сказкам разных народов, которая затем сменилась выставкой «Дружат дети всей земли». На выставках были представлены книги, игрушки, предметы быта разных народностей, рассказывающих об особенностях культуры и традициях той или иной национальности, живущей в России.</a:t>
            </a:r>
          </a:p>
          <a:p>
            <a:pPr algn="ctr">
              <a:lnSpc>
                <a:spcPts val="2529"/>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BEFE1"/>
        </a:solidFill>
      </p:bgPr>
    </p:bg>
    <p:spTree>
      <p:nvGrpSpPr>
        <p:cNvPr id="1" name=""/>
        <p:cNvGrpSpPr/>
        <p:nvPr/>
      </p:nvGrpSpPr>
      <p:grpSpPr>
        <a:xfrm>
          <a:off x="0" y="0"/>
          <a:ext cx="0" cy="0"/>
          <a:chOff x="0" y="0"/>
          <a:chExt cx="0" cy="0"/>
        </a:xfrm>
      </p:grpSpPr>
      <p:grpSp>
        <p:nvGrpSpPr>
          <p:cNvPr name="Group 2" id="2"/>
          <p:cNvGrpSpPr/>
          <p:nvPr/>
        </p:nvGrpSpPr>
        <p:grpSpPr>
          <a:xfrm rot="0">
            <a:off x="8537727" y="-357820"/>
            <a:ext cx="2031570" cy="2528771"/>
            <a:chOff x="0" y="0"/>
            <a:chExt cx="2708760" cy="3371695"/>
          </a:xfrm>
        </p:grpSpPr>
        <p:grpSp>
          <p:nvGrpSpPr>
            <p:cNvPr name="Group 3" id="3"/>
            <p:cNvGrpSpPr/>
            <p:nvPr/>
          </p:nvGrpSpPr>
          <p:grpSpPr>
            <a:xfrm rot="-2700000">
              <a:off x="16262" y="1527745"/>
              <a:ext cx="2552216" cy="1103159"/>
              <a:chOff x="0" y="0"/>
              <a:chExt cx="940228" cy="406400"/>
            </a:xfrm>
          </p:grpSpPr>
          <p:sp>
            <p:nvSpPr>
              <p:cNvPr name="Freeform 4" id="4"/>
              <p:cNvSpPr/>
              <p:nvPr/>
            </p:nvSpPr>
            <p:spPr>
              <a:xfrm flipH="false" flipV="false" rot="0">
                <a:off x="17780" y="22860"/>
                <a:ext cx="914828" cy="360680"/>
              </a:xfrm>
              <a:custGeom>
                <a:avLst/>
                <a:gdLst/>
                <a:ahLst/>
                <a:cxnLst/>
                <a:rect r="r" b="b" t="t" l="l"/>
                <a:pathLst>
                  <a:path h="360680" w="914828">
                    <a:moveTo>
                      <a:pt x="914828" y="180340"/>
                    </a:moveTo>
                    <a:cubicBezTo>
                      <a:pt x="914828" y="81280"/>
                      <a:pt x="834819"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nvGrpSpPr>
            <p:cNvPr name="Group 5" id="5"/>
            <p:cNvGrpSpPr/>
            <p:nvPr/>
          </p:nvGrpSpPr>
          <p:grpSpPr>
            <a:xfrm rot="-2700000">
              <a:off x="313039" y="669232"/>
              <a:ext cx="2349818" cy="1103159"/>
              <a:chOff x="0" y="0"/>
              <a:chExt cx="865665" cy="406400"/>
            </a:xfrm>
          </p:grpSpPr>
          <p:sp>
            <p:nvSpPr>
              <p:cNvPr name="Freeform 6" id="6"/>
              <p:cNvSpPr/>
              <p:nvPr/>
            </p:nvSpPr>
            <p:spPr>
              <a:xfrm flipH="false" flipV="false" rot="0">
                <a:off x="17780" y="22860"/>
                <a:ext cx="840266" cy="360680"/>
              </a:xfrm>
              <a:custGeom>
                <a:avLst/>
                <a:gdLst/>
                <a:ahLst/>
                <a:cxnLst/>
                <a:rect r="r" b="b" t="t" l="l"/>
                <a:pathLst>
                  <a:path h="360680" w="840266">
                    <a:moveTo>
                      <a:pt x="840266" y="180340"/>
                    </a:moveTo>
                    <a:cubicBezTo>
                      <a:pt x="840266" y="81280"/>
                      <a:pt x="760256" y="0"/>
                      <a:pt x="659925"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6" y="279400"/>
                      <a:pt x="840266" y="180340"/>
                    </a:cubicBezTo>
                    <a:close/>
                  </a:path>
                </a:pathLst>
              </a:custGeom>
              <a:solidFill>
                <a:srgbClr val="61C2A2"/>
              </a:solidFill>
            </p:spPr>
          </p:sp>
        </p:grpSp>
      </p:grpSp>
      <p:grpSp>
        <p:nvGrpSpPr>
          <p:cNvPr name="Group 7" id="7"/>
          <p:cNvGrpSpPr/>
          <p:nvPr/>
        </p:nvGrpSpPr>
        <p:grpSpPr>
          <a:xfrm rot="0">
            <a:off x="4160707" y="6102010"/>
            <a:ext cx="2048794" cy="2426380"/>
            <a:chOff x="0" y="0"/>
            <a:chExt cx="2731725" cy="3235173"/>
          </a:xfrm>
        </p:grpSpPr>
        <p:grpSp>
          <p:nvGrpSpPr>
            <p:cNvPr name="Group 8" id="8"/>
            <p:cNvGrpSpPr/>
            <p:nvPr/>
          </p:nvGrpSpPr>
          <p:grpSpPr>
            <a:xfrm rot="-2700000">
              <a:off x="480212" y="680955"/>
              <a:ext cx="2281921" cy="859196"/>
              <a:chOff x="0" y="0"/>
              <a:chExt cx="1079350" cy="406400"/>
            </a:xfrm>
          </p:grpSpPr>
          <p:sp>
            <p:nvSpPr>
              <p:cNvPr name="Freeform 9" id="9"/>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name="Group 10" id="10"/>
            <p:cNvGrpSpPr/>
            <p:nvPr/>
          </p:nvGrpSpPr>
          <p:grpSpPr>
            <a:xfrm rot="-2700000">
              <a:off x="-56201" y="1632753"/>
              <a:ext cx="2458047" cy="859196"/>
              <a:chOff x="0" y="0"/>
              <a:chExt cx="1162657" cy="406400"/>
            </a:xfrm>
          </p:grpSpPr>
          <p:sp>
            <p:nvSpPr>
              <p:cNvPr name="Freeform 11" id="11"/>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sp>
        <p:nvSpPr>
          <p:cNvPr name="Freeform 12" id="12"/>
          <p:cNvSpPr/>
          <p:nvPr/>
        </p:nvSpPr>
        <p:spPr>
          <a:xfrm flipH="false" flipV="false" rot="0">
            <a:off x="5185103" y="566683"/>
            <a:ext cx="4368409" cy="6181834"/>
          </a:xfrm>
          <a:custGeom>
            <a:avLst/>
            <a:gdLst/>
            <a:ahLst/>
            <a:cxnLst/>
            <a:rect r="r" b="b" t="t" l="l"/>
            <a:pathLst>
              <a:path h="6181834" w="4368409">
                <a:moveTo>
                  <a:pt x="0" y="0"/>
                </a:moveTo>
                <a:lnTo>
                  <a:pt x="4368409" y="0"/>
                </a:lnTo>
                <a:lnTo>
                  <a:pt x="4368409" y="6181834"/>
                </a:lnTo>
                <a:lnTo>
                  <a:pt x="0" y="6181834"/>
                </a:lnTo>
                <a:lnTo>
                  <a:pt x="0" y="0"/>
                </a:lnTo>
                <a:close/>
              </a:path>
            </a:pathLst>
          </a:custGeom>
          <a:blipFill>
            <a:blip r:embed="rId2"/>
            <a:stretch>
              <a:fillRect l="-1959" t="-561" r="0" b="-561"/>
            </a:stretch>
          </a:blipFill>
        </p:spPr>
      </p:sp>
      <p:grpSp>
        <p:nvGrpSpPr>
          <p:cNvPr name="Group 13" id="13"/>
          <p:cNvGrpSpPr/>
          <p:nvPr/>
        </p:nvGrpSpPr>
        <p:grpSpPr>
          <a:xfrm rot="0">
            <a:off x="-1996677" y="-2086924"/>
            <a:ext cx="5817926" cy="6890152"/>
            <a:chOff x="0" y="0"/>
            <a:chExt cx="7757235" cy="9186869"/>
          </a:xfrm>
        </p:grpSpPr>
        <p:grpSp>
          <p:nvGrpSpPr>
            <p:cNvPr name="Group 14" id="14"/>
            <p:cNvGrpSpPr/>
            <p:nvPr/>
          </p:nvGrpSpPr>
          <p:grpSpPr>
            <a:xfrm rot="-2700000">
              <a:off x="1363649" y="1933696"/>
              <a:ext cx="6479935" cy="2439845"/>
              <a:chOff x="0" y="0"/>
              <a:chExt cx="1079350" cy="406400"/>
            </a:xfrm>
          </p:grpSpPr>
          <p:sp>
            <p:nvSpPr>
              <p:cNvPr name="Freeform 15" id="15"/>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name="Group 16" id="16"/>
            <p:cNvGrpSpPr/>
            <p:nvPr/>
          </p:nvGrpSpPr>
          <p:grpSpPr>
            <a:xfrm rot="-2700000">
              <a:off x="-159593" y="4636502"/>
              <a:ext cx="6980076" cy="2439845"/>
              <a:chOff x="0" y="0"/>
              <a:chExt cx="1162657" cy="406400"/>
            </a:xfrm>
          </p:grpSpPr>
          <p:sp>
            <p:nvSpPr>
              <p:cNvPr name="Freeform 17" id="1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alpha val="14902"/>
                </a:srgbClr>
              </a:solidFill>
            </p:spPr>
          </p:sp>
        </p:grpSp>
      </p:grpSp>
      <p:sp>
        <p:nvSpPr>
          <p:cNvPr name="TextBox 18" id="18"/>
          <p:cNvSpPr txBox="true"/>
          <p:nvPr/>
        </p:nvSpPr>
        <p:spPr>
          <a:xfrm rot="0">
            <a:off x="441223" y="665208"/>
            <a:ext cx="4435577" cy="685800"/>
          </a:xfrm>
          <a:prstGeom prst="rect">
            <a:avLst/>
          </a:prstGeom>
        </p:spPr>
        <p:txBody>
          <a:bodyPr anchor="t" rtlCol="false" tIns="0" lIns="0" bIns="0" rIns="0">
            <a:spAutoFit/>
          </a:bodyPr>
          <a:lstStyle/>
          <a:p>
            <a:pPr algn="r">
              <a:lnSpc>
                <a:spcPts val="2760"/>
              </a:lnSpc>
            </a:pPr>
            <a:r>
              <a:rPr lang="en-US" sz="2300" spc="161">
                <a:solidFill>
                  <a:srgbClr val="1D617A"/>
                </a:solidFill>
                <a:latin typeface="Poppins Bold Italics"/>
              </a:rPr>
              <a:t>МУЛЬТИКУЛЬТУРНЫЙ КВЕСТ "МАТРЕШКА"</a:t>
            </a:r>
          </a:p>
        </p:txBody>
      </p:sp>
      <p:sp>
        <p:nvSpPr>
          <p:cNvPr name="TextBox 19" id="19"/>
          <p:cNvSpPr txBox="true"/>
          <p:nvPr/>
        </p:nvSpPr>
        <p:spPr>
          <a:xfrm rot="0">
            <a:off x="184550" y="1557224"/>
            <a:ext cx="4692250" cy="5642610"/>
          </a:xfrm>
          <a:prstGeom prst="rect">
            <a:avLst/>
          </a:prstGeom>
        </p:spPr>
        <p:txBody>
          <a:bodyPr anchor="t" rtlCol="false" tIns="0" lIns="0" bIns="0" rIns="0">
            <a:spAutoFit/>
          </a:bodyPr>
          <a:lstStyle/>
          <a:p>
            <a:pPr algn="just">
              <a:lnSpc>
                <a:spcPts val="2475"/>
              </a:lnSpc>
            </a:pPr>
            <a:r>
              <a:rPr lang="en-US" sz="1650">
                <a:solidFill>
                  <a:srgbClr val="1D617A"/>
                </a:solidFill>
                <a:latin typeface="Poppins Light"/>
              </a:rPr>
              <a:t>В ноябре в городской библиотеке состоялся мультикультурный квест «Матрешка». Перед стартом квеста команды-участники выбирали путём жеребьевки одну из народностей России (например, татары, дагестанцы, якуты и т.д.), культуру которой затем изучали на различных локациях. На каждом из этапов квеста участники должны были словно матрешку собрать воедино особенности выбранной ими национальной культуры. Так команды должны были выбрать национальный костюм, угадать песню на языке своего народа, сыграть в национальные игры, угадать пословицы разных народов. Закончился квест награждением победителей и чаепитием с национальными сладостями. </a:t>
            </a:r>
          </a:p>
          <a:p>
            <a:pPr algn="just">
              <a:lnSpc>
                <a:spcPts val="2475"/>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BEFE1"/>
        </a:solidFill>
      </p:bgPr>
    </p:bg>
    <p:spTree>
      <p:nvGrpSpPr>
        <p:cNvPr id="1" name=""/>
        <p:cNvGrpSpPr/>
        <p:nvPr/>
      </p:nvGrpSpPr>
      <p:grpSpPr>
        <a:xfrm>
          <a:off x="0" y="0"/>
          <a:ext cx="0" cy="0"/>
          <a:chOff x="0" y="0"/>
          <a:chExt cx="0" cy="0"/>
        </a:xfrm>
      </p:grpSpPr>
      <p:grpSp>
        <p:nvGrpSpPr>
          <p:cNvPr name="Group 2" id="2"/>
          <p:cNvGrpSpPr/>
          <p:nvPr/>
        </p:nvGrpSpPr>
        <p:grpSpPr>
          <a:xfrm rot="0">
            <a:off x="-1369064" y="-1098363"/>
            <a:ext cx="3502697" cy="4227834"/>
            <a:chOff x="0" y="0"/>
            <a:chExt cx="4670263" cy="5637112"/>
          </a:xfrm>
        </p:grpSpPr>
        <p:grpSp>
          <p:nvGrpSpPr>
            <p:cNvPr name="Group 3" id="3"/>
            <p:cNvGrpSpPr/>
            <p:nvPr/>
          </p:nvGrpSpPr>
          <p:grpSpPr>
            <a:xfrm rot="-2700000">
              <a:off x="301647" y="1326253"/>
              <a:ext cx="4434681" cy="1650045"/>
              <a:chOff x="0" y="0"/>
              <a:chExt cx="1092245" cy="406400"/>
            </a:xfrm>
          </p:grpSpPr>
          <p:sp>
            <p:nvSpPr>
              <p:cNvPr name="Freeform 4" id="4"/>
              <p:cNvSpPr/>
              <p:nvPr/>
            </p:nvSpPr>
            <p:spPr>
              <a:xfrm flipH="false" flipV="false" rot="0">
                <a:off x="17780" y="22860"/>
                <a:ext cx="1066845" cy="360680"/>
              </a:xfrm>
              <a:custGeom>
                <a:avLst/>
                <a:gdLst/>
                <a:ahLst/>
                <a:cxnLst/>
                <a:rect r="r" b="b" t="t" l="l"/>
                <a:pathLst>
                  <a:path h="360680" w="1066845">
                    <a:moveTo>
                      <a:pt x="1066845" y="180340"/>
                    </a:moveTo>
                    <a:cubicBezTo>
                      <a:pt x="1066845" y="81280"/>
                      <a:pt x="986836" y="0"/>
                      <a:pt x="886505"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61C2A2"/>
              </a:solidFill>
            </p:spPr>
          </p:sp>
        </p:grpSp>
        <p:grpSp>
          <p:nvGrpSpPr>
            <p:cNvPr name="Group 5" id="5"/>
            <p:cNvGrpSpPr/>
            <p:nvPr/>
          </p:nvGrpSpPr>
          <p:grpSpPr>
            <a:xfrm rot="-2700000">
              <a:off x="-80497" y="2625971"/>
              <a:ext cx="4533230" cy="1650045"/>
              <a:chOff x="0" y="0"/>
              <a:chExt cx="1116518" cy="406400"/>
            </a:xfrm>
          </p:grpSpPr>
          <p:sp>
            <p:nvSpPr>
              <p:cNvPr name="Freeform 6" id="6"/>
              <p:cNvSpPr/>
              <p:nvPr/>
            </p:nvSpPr>
            <p:spPr>
              <a:xfrm flipH="false" flipV="false" rot="0">
                <a:off x="17780" y="22860"/>
                <a:ext cx="1091118" cy="360680"/>
              </a:xfrm>
              <a:custGeom>
                <a:avLst/>
                <a:gdLst/>
                <a:ahLst/>
                <a:cxnLst/>
                <a:rect r="r" b="b" t="t" l="l"/>
                <a:pathLst>
                  <a:path h="360680" w="1091118">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1D617A"/>
              </a:solidFill>
            </p:spPr>
          </p:sp>
        </p:grpSp>
      </p:grpSp>
      <p:sp>
        <p:nvSpPr>
          <p:cNvPr name="Freeform 7" id="7"/>
          <p:cNvSpPr/>
          <p:nvPr/>
        </p:nvSpPr>
        <p:spPr>
          <a:xfrm flipH="false" flipV="false" rot="0">
            <a:off x="1755464" y="1015554"/>
            <a:ext cx="6242671" cy="4410958"/>
          </a:xfrm>
          <a:custGeom>
            <a:avLst/>
            <a:gdLst/>
            <a:ahLst/>
            <a:cxnLst/>
            <a:rect r="r" b="b" t="t" l="l"/>
            <a:pathLst>
              <a:path h="4410958" w="6242671">
                <a:moveTo>
                  <a:pt x="0" y="0"/>
                </a:moveTo>
                <a:lnTo>
                  <a:pt x="6242672" y="0"/>
                </a:lnTo>
                <a:lnTo>
                  <a:pt x="6242672" y="4410958"/>
                </a:lnTo>
                <a:lnTo>
                  <a:pt x="0" y="4410958"/>
                </a:lnTo>
                <a:lnTo>
                  <a:pt x="0" y="0"/>
                </a:lnTo>
                <a:close/>
              </a:path>
            </a:pathLst>
          </a:custGeom>
          <a:blipFill>
            <a:blip r:embed="rId2"/>
            <a:stretch>
              <a:fillRect l="0" t="-610" r="-1148" b="-610"/>
            </a:stretch>
          </a:blipFill>
        </p:spPr>
      </p:sp>
      <p:grpSp>
        <p:nvGrpSpPr>
          <p:cNvPr name="Group 8" id="8"/>
          <p:cNvGrpSpPr/>
          <p:nvPr/>
        </p:nvGrpSpPr>
        <p:grpSpPr>
          <a:xfrm rot="0">
            <a:off x="8495523" y="5325603"/>
            <a:ext cx="2516154" cy="2516154"/>
            <a:chOff x="0" y="0"/>
            <a:chExt cx="3354872" cy="3354872"/>
          </a:xfrm>
        </p:grpSpPr>
        <p:grpSp>
          <p:nvGrpSpPr>
            <p:cNvPr name="Group 9" id="9"/>
            <p:cNvGrpSpPr/>
            <p:nvPr/>
          </p:nvGrpSpPr>
          <p:grpSpPr>
            <a:xfrm rot="-2700000">
              <a:off x="-265219" y="1247838"/>
              <a:ext cx="3885309" cy="859196"/>
              <a:chOff x="0" y="0"/>
              <a:chExt cx="1837753" cy="406400"/>
            </a:xfrm>
          </p:grpSpPr>
          <p:sp>
            <p:nvSpPr>
              <p:cNvPr name="Freeform 10" id="10"/>
              <p:cNvSpPr/>
              <p:nvPr/>
            </p:nvSpPr>
            <p:spPr>
              <a:xfrm flipH="false" flipV="false" rot="0">
                <a:off x="17780" y="22860"/>
                <a:ext cx="1812353" cy="360680"/>
              </a:xfrm>
              <a:custGeom>
                <a:avLst/>
                <a:gdLst/>
                <a:ahLst/>
                <a:cxnLst/>
                <a:rect r="r" b="b" t="t" l="l"/>
                <a:pathLst>
                  <a:path h="360680" w="1812353">
                    <a:moveTo>
                      <a:pt x="1812353" y="180340"/>
                    </a:moveTo>
                    <a:cubicBezTo>
                      <a:pt x="1812353" y="81280"/>
                      <a:pt x="1732343" y="0"/>
                      <a:pt x="1632013" y="0"/>
                    </a:cubicBezTo>
                    <a:lnTo>
                      <a:pt x="172720" y="0"/>
                    </a:lnTo>
                    <a:lnTo>
                      <a:pt x="172720" y="1270"/>
                    </a:lnTo>
                    <a:cubicBezTo>
                      <a:pt x="76200" y="5080"/>
                      <a:pt x="0" y="83820"/>
                      <a:pt x="0" y="180340"/>
                    </a:cubicBezTo>
                    <a:cubicBezTo>
                      <a:pt x="0" y="276860"/>
                      <a:pt x="77470" y="355600"/>
                      <a:pt x="172720" y="359410"/>
                    </a:cubicBezTo>
                    <a:lnTo>
                      <a:pt x="172720" y="360680"/>
                    </a:lnTo>
                    <a:lnTo>
                      <a:pt x="1632013" y="360680"/>
                    </a:lnTo>
                    <a:cubicBezTo>
                      <a:pt x="1731073" y="360680"/>
                      <a:pt x="1812353" y="279400"/>
                      <a:pt x="1812353" y="180340"/>
                    </a:cubicBezTo>
                    <a:close/>
                  </a:path>
                </a:pathLst>
              </a:custGeom>
              <a:solidFill>
                <a:srgbClr val="1D617A"/>
              </a:solidFill>
            </p:spPr>
          </p:sp>
        </p:grpSp>
        <p:grpSp>
          <p:nvGrpSpPr>
            <p:cNvPr name="Group 11" id="11"/>
            <p:cNvGrpSpPr/>
            <p:nvPr/>
          </p:nvGrpSpPr>
          <p:grpSpPr>
            <a:xfrm rot="-2700000">
              <a:off x="108118" y="1081746"/>
              <a:ext cx="2463921" cy="859196"/>
              <a:chOff x="0" y="0"/>
              <a:chExt cx="1165436" cy="406400"/>
            </a:xfrm>
          </p:grpSpPr>
          <p:sp>
            <p:nvSpPr>
              <p:cNvPr name="Freeform 12" id="12"/>
              <p:cNvSpPr/>
              <p:nvPr/>
            </p:nvSpPr>
            <p:spPr>
              <a:xfrm flipH="false" flipV="false" rot="0">
                <a:off x="17780" y="22860"/>
                <a:ext cx="1140036" cy="360680"/>
              </a:xfrm>
              <a:custGeom>
                <a:avLst/>
                <a:gdLst/>
                <a:ahLst/>
                <a:cxnLst/>
                <a:rect r="r" b="b" t="t" l="l"/>
                <a:pathLst>
                  <a:path h="360680" w="1140036">
                    <a:moveTo>
                      <a:pt x="1140036" y="180340"/>
                    </a:moveTo>
                    <a:cubicBezTo>
                      <a:pt x="1140036" y="81280"/>
                      <a:pt x="1060026" y="0"/>
                      <a:pt x="959696" y="0"/>
                    </a:cubicBezTo>
                    <a:lnTo>
                      <a:pt x="172720" y="0"/>
                    </a:lnTo>
                    <a:lnTo>
                      <a:pt x="172720" y="1270"/>
                    </a:lnTo>
                    <a:cubicBezTo>
                      <a:pt x="76200" y="5080"/>
                      <a:pt x="0" y="83820"/>
                      <a:pt x="0" y="180340"/>
                    </a:cubicBezTo>
                    <a:cubicBezTo>
                      <a:pt x="0" y="276860"/>
                      <a:pt x="77470" y="355600"/>
                      <a:pt x="172720" y="359410"/>
                    </a:cubicBezTo>
                    <a:lnTo>
                      <a:pt x="172720" y="360680"/>
                    </a:lnTo>
                    <a:lnTo>
                      <a:pt x="959696" y="360680"/>
                    </a:lnTo>
                    <a:cubicBezTo>
                      <a:pt x="1058756" y="360680"/>
                      <a:pt x="1140036" y="279400"/>
                      <a:pt x="1140036" y="180340"/>
                    </a:cubicBezTo>
                    <a:close/>
                  </a:path>
                </a:pathLst>
              </a:custGeom>
              <a:solidFill>
                <a:srgbClr val="61C2A2"/>
              </a:solidFill>
            </p:spPr>
          </p:sp>
        </p:grpSp>
      </p:grpSp>
      <p:sp>
        <p:nvSpPr>
          <p:cNvPr name="TextBox 13" id="13"/>
          <p:cNvSpPr txBox="true"/>
          <p:nvPr/>
        </p:nvSpPr>
        <p:spPr>
          <a:xfrm rot="0">
            <a:off x="1380023" y="211455"/>
            <a:ext cx="6993554" cy="1021080"/>
          </a:xfrm>
          <a:prstGeom prst="rect">
            <a:avLst/>
          </a:prstGeom>
        </p:spPr>
        <p:txBody>
          <a:bodyPr anchor="t" rtlCol="false" tIns="0" lIns="0" bIns="0" rIns="0">
            <a:spAutoFit/>
          </a:bodyPr>
          <a:lstStyle/>
          <a:p>
            <a:pPr algn="ctr">
              <a:lnSpc>
                <a:spcPts val="2729"/>
              </a:lnSpc>
            </a:pPr>
            <a:r>
              <a:rPr lang="en-US" sz="2099" spc="209">
                <a:solidFill>
                  <a:srgbClr val="61C2A2"/>
                </a:solidFill>
                <a:latin typeface="Poppins Light Bold"/>
              </a:rPr>
              <a:t>ФОЛЬКЛОРНЫЙ ПРАЗДНИК «РОССИЯ МНОГОЛИКАЯ»</a:t>
            </a:r>
          </a:p>
          <a:p>
            <a:pPr algn="ctr">
              <a:lnSpc>
                <a:spcPts val="2730"/>
              </a:lnSpc>
            </a:pPr>
          </a:p>
        </p:txBody>
      </p:sp>
      <p:sp>
        <p:nvSpPr>
          <p:cNvPr name="TextBox 14" id="14"/>
          <p:cNvSpPr txBox="true"/>
          <p:nvPr/>
        </p:nvSpPr>
        <p:spPr>
          <a:xfrm rot="0">
            <a:off x="552441" y="5571537"/>
            <a:ext cx="8469639" cy="1785493"/>
          </a:xfrm>
          <a:prstGeom prst="rect">
            <a:avLst/>
          </a:prstGeom>
        </p:spPr>
        <p:txBody>
          <a:bodyPr anchor="t" rtlCol="false" tIns="0" lIns="0" bIns="0" rIns="0">
            <a:spAutoFit/>
          </a:bodyPr>
          <a:lstStyle/>
          <a:p>
            <a:pPr algn="ctr">
              <a:lnSpc>
                <a:spcPts val="2080"/>
              </a:lnSpc>
            </a:pPr>
            <a:r>
              <a:rPr lang="en-US" sz="1386">
                <a:solidFill>
                  <a:srgbClr val="1D617A"/>
                </a:solidFill>
                <a:latin typeface="Poppins Light"/>
              </a:rPr>
              <a:t>В ноябре в городской библиотеке прошел фольклорный праздник «Россия многоликая». Участники праздника познакомились с национальными костюмами народов России, узнали их историю, а также смогли примерить приглянувшиеся наряды и сфотографироваться в них в специально организованной фотозоне. Все, и дети и взрослые, с удовольствием сыграли в «Ручеек» и также украсили матрешек на праздничном мастер-классе. Юные гости мероприятия получили в подарок татарские национальные сладости «Чак-чак».</a:t>
            </a:r>
          </a:p>
          <a:p>
            <a:pPr algn="ctr">
              <a:lnSpc>
                <a:spcPts val="2080"/>
              </a:lnSpc>
            </a:pP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BEFE1"/>
        </a:solidFill>
      </p:bgPr>
    </p:bg>
    <p:spTree>
      <p:nvGrpSpPr>
        <p:cNvPr id="1" name=""/>
        <p:cNvGrpSpPr/>
        <p:nvPr/>
      </p:nvGrpSpPr>
      <p:grpSpPr>
        <a:xfrm>
          <a:off x="0" y="0"/>
          <a:ext cx="0" cy="0"/>
          <a:chOff x="0" y="0"/>
          <a:chExt cx="0" cy="0"/>
        </a:xfrm>
      </p:grpSpPr>
      <p:grpSp>
        <p:nvGrpSpPr>
          <p:cNvPr name="Group 2" id="2"/>
          <p:cNvGrpSpPr/>
          <p:nvPr/>
        </p:nvGrpSpPr>
        <p:grpSpPr>
          <a:xfrm rot="0">
            <a:off x="7527096" y="4209131"/>
            <a:ext cx="3446817" cy="4171954"/>
            <a:chOff x="0" y="0"/>
            <a:chExt cx="4595756" cy="5562605"/>
          </a:xfrm>
        </p:grpSpPr>
        <p:grpSp>
          <p:nvGrpSpPr>
            <p:cNvPr name="Group 3" id="3"/>
            <p:cNvGrpSpPr/>
            <p:nvPr/>
          </p:nvGrpSpPr>
          <p:grpSpPr>
            <a:xfrm rot="-2700000">
              <a:off x="-126790" y="2439704"/>
              <a:ext cx="4849335" cy="1650045"/>
              <a:chOff x="0" y="0"/>
              <a:chExt cx="1194373" cy="406400"/>
            </a:xfrm>
          </p:grpSpPr>
          <p:sp>
            <p:nvSpPr>
              <p:cNvPr name="Freeform 4" id="4"/>
              <p:cNvSpPr/>
              <p:nvPr/>
            </p:nvSpPr>
            <p:spPr>
              <a:xfrm flipH="false" flipV="false" rot="0">
                <a:off x="17780" y="22860"/>
                <a:ext cx="1168973" cy="360680"/>
              </a:xfrm>
              <a:custGeom>
                <a:avLst/>
                <a:gdLst/>
                <a:ahLst/>
                <a:cxnLst/>
                <a:rect r="r" b="b" t="t" l="l"/>
                <a:pathLst>
                  <a:path h="360680" w="1168973">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name="Group 5" id="5"/>
            <p:cNvGrpSpPr/>
            <p:nvPr/>
          </p:nvGrpSpPr>
          <p:grpSpPr>
            <a:xfrm rot="-2700000">
              <a:off x="758589" y="1106120"/>
              <a:ext cx="3812050" cy="1650045"/>
              <a:chOff x="0" y="0"/>
              <a:chExt cx="938894" cy="406400"/>
            </a:xfrm>
          </p:grpSpPr>
          <p:sp>
            <p:nvSpPr>
              <p:cNvPr name="Freeform 6" id="6"/>
              <p:cNvSpPr/>
              <p:nvPr/>
            </p:nvSpPr>
            <p:spPr>
              <a:xfrm flipH="false" flipV="false" rot="0">
                <a:off x="17780" y="22860"/>
                <a:ext cx="913494" cy="360680"/>
              </a:xfrm>
              <a:custGeom>
                <a:avLst/>
                <a:gdLst/>
                <a:ahLst/>
                <a:cxnLst/>
                <a:rect r="r" b="b" t="t" l="l"/>
                <a:pathLst>
                  <a:path h="360680" w="913494">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3" y="360680"/>
                      <a:pt x="913494" y="279400"/>
                      <a:pt x="913494" y="180340"/>
                    </a:cubicBezTo>
                    <a:close/>
                  </a:path>
                </a:pathLst>
              </a:custGeom>
              <a:solidFill>
                <a:srgbClr val="61C2A2"/>
              </a:solidFill>
            </p:spPr>
          </p:sp>
        </p:grpSp>
      </p:grpSp>
      <p:sp>
        <p:nvSpPr>
          <p:cNvPr name="TextBox 7" id="7"/>
          <p:cNvSpPr txBox="true"/>
          <p:nvPr/>
        </p:nvSpPr>
        <p:spPr>
          <a:xfrm rot="0">
            <a:off x="460656" y="1012976"/>
            <a:ext cx="8832288" cy="5829300"/>
          </a:xfrm>
          <a:prstGeom prst="rect">
            <a:avLst/>
          </a:prstGeom>
        </p:spPr>
        <p:txBody>
          <a:bodyPr anchor="t" rtlCol="false" tIns="0" lIns="0" bIns="0" rIns="0">
            <a:spAutoFit/>
          </a:bodyPr>
          <a:lstStyle/>
          <a:p>
            <a:pPr algn="ctr">
              <a:lnSpc>
                <a:spcPts val="2760"/>
              </a:lnSpc>
            </a:pPr>
            <a:r>
              <a:rPr lang="en-US" sz="2300" spc="161">
                <a:solidFill>
                  <a:srgbClr val="1D617A"/>
                </a:solidFill>
                <a:latin typeface="Poppins Bold Italics"/>
              </a:rPr>
              <a:t>УЧАСТНИКИ ПРОЕКТА — ЖИТЕЛИ СНЕЖИНСКОГО ГОРОДСКОГО ОКРУГА 0+. МЕРОПРИЯТИЯ ПРОЕКТА БЫЛИ РАЗРАБОТАНЫ ТАКИМ ОБРАЗОМ, ЧТОБЫ ПРИВЛЕЧЬ РАЗЛИЧНЫЕ КАТЕГОРИИ ЖИТЕЛЕЙ ГОРОДА. ТАК, КВЕСТ «МАТРЕШКА» БЫЛ РАССЧИТАН НА ВЗРОСЛУЮ АУДИТОРИЮ И ПОДРОСТКОВ, ФОЛЬКЛОРНЫЙ ПРАЗДНИК «РОССИЯ МНОГОЛИКАЯ» - НА СЕМЕЙНУЮ АУДИТОРИЮ. БЫЛО ПОДГОТОВЛЕНО НЕСКОЛЬКО ВАРИАНТОВ ЭКСКУРСИИ ПО ВЫСТАВКАМ, ПРОХОДИВШИМ В РАМКАХ ПРОЕКТА, ЧТОБЫ ЕЁ СОДЕРЖАНИЕ МАКСИМАЛЬНО СООТВЕТСТВОВАЛО ВОЗРАСТУ ПОСЕТИТЕЛЕЙ. </a:t>
            </a:r>
          </a:p>
          <a:p>
            <a:pPr algn="ctr">
              <a:lnSpc>
                <a:spcPts val="2760"/>
              </a:lnSpc>
            </a:pPr>
          </a:p>
          <a:p>
            <a:pPr algn="ctr">
              <a:lnSpc>
                <a:spcPts val="2760"/>
              </a:lnSpc>
            </a:pPr>
            <a:r>
              <a:rPr lang="en-US" sz="2300" spc="161">
                <a:solidFill>
                  <a:srgbClr val="1D617A"/>
                </a:solidFill>
                <a:latin typeface="Poppins Bold Italics"/>
              </a:rPr>
              <a:t>Партнеры проекта: МБУ КО «Октябрь», МБУ «Снежинский городской музей» и МБОУ ДО «Дворец творчества детей и молодежи имени В.М. Комарова», частные коллекционеры Снежинска.</a:t>
            </a:r>
          </a:p>
          <a:p>
            <a:pPr algn="ctr">
              <a:lnSpc>
                <a:spcPts val="2760"/>
              </a:lnSpc>
            </a:pPr>
          </a:p>
        </p:txBody>
      </p:sp>
      <p:sp>
        <p:nvSpPr>
          <p:cNvPr name="TextBox 8" id="8"/>
          <p:cNvSpPr txBox="true"/>
          <p:nvPr/>
        </p:nvSpPr>
        <p:spPr>
          <a:xfrm rot="0">
            <a:off x="731520" y="177165"/>
            <a:ext cx="8832288" cy="554355"/>
          </a:xfrm>
          <a:prstGeom prst="rect">
            <a:avLst/>
          </a:prstGeom>
        </p:spPr>
        <p:txBody>
          <a:bodyPr anchor="t" rtlCol="false" tIns="0" lIns="0" bIns="0" rIns="0">
            <a:spAutoFit/>
          </a:bodyPr>
          <a:lstStyle/>
          <a:p>
            <a:pPr algn="ctr">
              <a:lnSpc>
                <a:spcPts val="4290"/>
              </a:lnSpc>
            </a:pPr>
            <a:r>
              <a:rPr lang="en-US" sz="3900" spc="-117">
                <a:solidFill>
                  <a:srgbClr val="1D617A"/>
                </a:solidFill>
                <a:latin typeface="Poppins Bold Bold Italics"/>
              </a:rPr>
              <a:t>УЧАСТНИКИ И ПАРТНЕРЫ ПРОЕКТА</a:t>
            </a:r>
          </a:p>
        </p:txBody>
      </p:sp>
      <p:grpSp>
        <p:nvGrpSpPr>
          <p:cNvPr name="Group 9" id="9"/>
          <p:cNvGrpSpPr/>
          <p:nvPr/>
        </p:nvGrpSpPr>
        <p:grpSpPr>
          <a:xfrm rot="0">
            <a:off x="-636661" y="-512150"/>
            <a:ext cx="2109754" cy="2487340"/>
            <a:chOff x="0" y="0"/>
            <a:chExt cx="2813005" cy="3316453"/>
          </a:xfrm>
        </p:grpSpPr>
        <p:grpSp>
          <p:nvGrpSpPr>
            <p:cNvPr name="Group 10" id="10"/>
            <p:cNvGrpSpPr/>
            <p:nvPr/>
          </p:nvGrpSpPr>
          <p:grpSpPr>
            <a:xfrm rot="-2700000">
              <a:off x="-43542" y="931568"/>
              <a:ext cx="2990763" cy="859196"/>
              <a:chOff x="0" y="0"/>
              <a:chExt cx="1414632" cy="406400"/>
            </a:xfrm>
          </p:grpSpPr>
          <p:sp>
            <p:nvSpPr>
              <p:cNvPr name="Freeform 11" id="11"/>
              <p:cNvSpPr/>
              <p:nvPr/>
            </p:nvSpPr>
            <p:spPr>
              <a:xfrm flipH="false" flipV="false" rot="0">
                <a:off x="17780" y="22860"/>
                <a:ext cx="1389232" cy="360680"/>
              </a:xfrm>
              <a:custGeom>
                <a:avLst/>
                <a:gdLst/>
                <a:ahLst/>
                <a:cxnLst/>
                <a:rect r="r" b="b" t="t" l="l"/>
                <a:pathLst>
                  <a:path h="360680" w="1389232">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61C2A2"/>
              </a:solidFill>
            </p:spPr>
          </p:sp>
        </p:grpSp>
        <p:grpSp>
          <p:nvGrpSpPr>
            <p:cNvPr name="Group 12" id="12"/>
            <p:cNvGrpSpPr/>
            <p:nvPr/>
          </p:nvGrpSpPr>
          <p:grpSpPr>
            <a:xfrm rot="-2700000">
              <a:off x="-51993" y="1724193"/>
              <a:ext cx="2429310" cy="859196"/>
              <a:chOff x="0" y="0"/>
              <a:chExt cx="1149065" cy="406400"/>
            </a:xfrm>
          </p:grpSpPr>
          <p:sp>
            <p:nvSpPr>
              <p:cNvPr name="Freeform 13" id="13"/>
              <p:cNvSpPr/>
              <p:nvPr/>
            </p:nvSpPr>
            <p:spPr>
              <a:xfrm flipH="false" flipV="false" rot="0">
                <a:off x="17780" y="22860"/>
                <a:ext cx="1123665" cy="360680"/>
              </a:xfrm>
              <a:custGeom>
                <a:avLst/>
                <a:gdLst/>
                <a:ahLst/>
                <a:cxnLst/>
                <a:rect r="r" b="b" t="t" l="l"/>
                <a:pathLst>
                  <a:path h="360680" w="1123665">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DAFS7UgL3Oc</dc:identifier>
  <dcterms:modified xsi:type="dcterms:W3CDTF">2011-08-01T06:04:30Z</dcterms:modified>
  <cp:revision>1</cp:revision>
  <dc:title>Мультикультурный проект "Россия многоликая"</dc:title>
</cp:coreProperties>
</file>