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888" r:id="rId1"/>
  </p:sldMasterIdLst>
  <p:notesMasterIdLst>
    <p:notesMasterId r:id="rId16"/>
  </p:notesMasterIdLst>
  <p:sldIdLst>
    <p:sldId id="268" r:id="rId2"/>
    <p:sldId id="266" r:id="rId3"/>
    <p:sldId id="267" r:id="rId4"/>
    <p:sldId id="261" r:id="rId5"/>
    <p:sldId id="265" r:id="rId6"/>
    <p:sldId id="262" r:id="rId7"/>
    <p:sldId id="270" r:id="rId8"/>
    <p:sldId id="271" r:id="rId9"/>
    <p:sldId id="269" r:id="rId10"/>
    <p:sldId id="272" r:id="rId11"/>
    <p:sldId id="273" r:id="rId12"/>
    <p:sldId id="274" r:id="rId13"/>
    <p:sldId id="263" r:id="rId14"/>
    <p:sldId id="257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0" d="100"/>
          <a:sy n="90" d="100"/>
        </p:scale>
        <p:origin x="102" y="5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6DC2BF-832E-48BC-A726-9BDFA7EBE40C}" type="datetimeFigureOut">
              <a:rPr lang="ru-RU" smtClean="0"/>
              <a:pPr/>
              <a:t>18.10.2023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CB546A-FC35-4A9C-8E4D-756AD5BE35E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CB546A-FC35-4A9C-8E4D-756AD5BE35EE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2063115" y="630937"/>
            <a:ext cx="5230368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892" y="1098388"/>
            <a:ext cx="7738814" cy="4394988"/>
          </a:xfrm>
        </p:spPr>
        <p:txBody>
          <a:bodyPr anchor="ctr">
            <a:noAutofit/>
          </a:bodyPr>
          <a:lstStyle>
            <a:lvl1pPr algn="ctr">
              <a:defRPr sz="7500" spc="6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1284" y="5979197"/>
            <a:ext cx="6034030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500" b="1" i="0" cap="all" spc="300" baseline="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8892" y="6375679"/>
            <a:ext cx="174729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18.10.2023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35249" y="6375679"/>
            <a:ext cx="30861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00414" y="6375679"/>
            <a:ext cx="1747292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27751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735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911" y="382386"/>
            <a:ext cx="1771930" cy="560040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2974" y="382386"/>
            <a:ext cx="5809517" cy="560040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2747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3594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2110979" cy="6858000"/>
          </a:xfrm>
          <a:custGeom>
            <a:avLst/>
            <a:gdLst/>
            <a:ahLst/>
            <a:cxnLst/>
            <a:rect l="0" t="0" r="r" b="b"/>
            <a:pathLst>
              <a:path w="1773" h="4320">
                <a:moveTo>
                  <a:pt x="0" y="0"/>
                </a:moveTo>
                <a:lnTo>
                  <a:pt x="891" y="0"/>
                </a:lnTo>
                <a:lnTo>
                  <a:pt x="906" y="56"/>
                </a:lnTo>
                <a:lnTo>
                  <a:pt x="921" y="111"/>
                </a:lnTo>
                <a:lnTo>
                  <a:pt x="938" y="165"/>
                </a:lnTo>
                <a:lnTo>
                  <a:pt x="957" y="217"/>
                </a:lnTo>
                <a:lnTo>
                  <a:pt x="980" y="266"/>
                </a:lnTo>
                <a:lnTo>
                  <a:pt x="1007" y="312"/>
                </a:lnTo>
                <a:lnTo>
                  <a:pt x="1036" y="351"/>
                </a:lnTo>
                <a:lnTo>
                  <a:pt x="1069" y="387"/>
                </a:lnTo>
                <a:lnTo>
                  <a:pt x="1105" y="422"/>
                </a:lnTo>
                <a:lnTo>
                  <a:pt x="1145" y="456"/>
                </a:lnTo>
                <a:lnTo>
                  <a:pt x="1185" y="487"/>
                </a:lnTo>
                <a:lnTo>
                  <a:pt x="1227" y="520"/>
                </a:lnTo>
                <a:lnTo>
                  <a:pt x="1270" y="551"/>
                </a:lnTo>
                <a:lnTo>
                  <a:pt x="1311" y="584"/>
                </a:lnTo>
                <a:lnTo>
                  <a:pt x="1352" y="617"/>
                </a:lnTo>
                <a:lnTo>
                  <a:pt x="1390" y="651"/>
                </a:lnTo>
                <a:lnTo>
                  <a:pt x="1425" y="687"/>
                </a:lnTo>
                <a:lnTo>
                  <a:pt x="1456" y="725"/>
                </a:lnTo>
                <a:lnTo>
                  <a:pt x="1484" y="765"/>
                </a:lnTo>
                <a:lnTo>
                  <a:pt x="1505" y="808"/>
                </a:lnTo>
                <a:lnTo>
                  <a:pt x="1521" y="856"/>
                </a:lnTo>
                <a:lnTo>
                  <a:pt x="1530" y="907"/>
                </a:lnTo>
                <a:lnTo>
                  <a:pt x="1534" y="960"/>
                </a:lnTo>
                <a:lnTo>
                  <a:pt x="1534" y="1013"/>
                </a:lnTo>
                <a:lnTo>
                  <a:pt x="1530" y="1068"/>
                </a:lnTo>
                <a:lnTo>
                  <a:pt x="1523" y="1125"/>
                </a:lnTo>
                <a:lnTo>
                  <a:pt x="1515" y="1181"/>
                </a:lnTo>
                <a:lnTo>
                  <a:pt x="1508" y="1237"/>
                </a:lnTo>
                <a:lnTo>
                  <a:pt x="1501" y="1293"/>
                </a:lnTo>
                <a:lnTo>
                  <a:pt x="1496" y="1350"/>
                </a:lnTo>
                <a:lnTo>
                  <a:pt x="1494" y="1405"/>
                </a:lnTo>
                <a:lnTo>
                  <a:pt x="1497" y="1458"/>
                </a:lnTo>
                <a:lnTo>
                  <a:pt x="1504" y="1511"/>
                </a:lnTo>
                <a:lnTo>
                  <a:pt x="1517" y="1560"/>
                </a:lnTo>
                <a:lnTo>
                  <a:pt x="1535" y="1610"/>
                </a:lnTo>
                <a:lnTo>
                  <a:pt x="1557" y="1659"/>
                </a:lnTo>
                <a:lnTo>
                  <a:pt x="1583" y="1708"/>
                </a:lnTo>
                <a:lnTo>
                  <a:pt x="1611" y="1757"/>
                </a:lnTo>
                <a:lnTo>
                  <a:pt x="1640" y="1807"/>
                </a:lnTo>
                <a:lnTo>
                  <a:pt x="1669" y="1855"/>
                </a:lnTo>
                <a:lnTo>
                  <a:pt x="1696" y="1905"/>
                </a:lnTo>
                <a:lnTo>
                  <a:pt x="1721" y="1954"/>
                </a:lnTo>
                <a:lnTo>
                  <a:pt x="1742" y="2006"/>
                </a:lnTo>
                <a:lnTo>
                  <a:pt x="1759" y="2057"/>
                </a:lnTo>
                <a:lnTo>
                  <a:pt x="1769" y="2108"/>
                </a:lnTo>
                <a:lnTo>
                  <a:pt x="1773" y="2160"/>
                </a:lnTo>
                <a:lnTo>
                  <a:pt x="1769" y="2212"/>
                </a:lnTo>
                <a:lnTo>
                  <a:pt x="1759" y="2263"/>
                </a:lnTo>
                <a:lnTo>
                  <a:pt x="1742" y="2314"/>
                </a:lnTo>
                <a:lnTo>
                  <a:pt x="1721" y="2366"/>
                </a:lnTo>
                <a:lnTo>
                  <a:pt x="1696" y="2415"/>
                </a:lnTo>
                <a:lnTo>
                  <a:pt x="1669" y="2465"/>
                </a:lnTo>
                <a:lnTo>
                  <a:pt x="1640" y="2513"/>
                </a:lnTo>
                <a:lnTo>
                  <a:pt x="1611" y="2563"/>
                </a:lnTo>
                <a:lnTo>
                  <a:pt x="1583" y="2612"/>
                </a:lnTo>
                <a:lnTo>
                  <a:pt x="1557" y="2661"/>
                </a:lnTo>
                <a:lnTo>
                  <a:pt x="1535" y="2710"/>
                </a:lnTo>
                <a:lnTo>
                  <a:pt x="1517" y="2760"/>
                </a:lnTo>
                <a:lnTo>
                  <a:pt x="1504" y="2809"/>
                </a:lnTo>
                <a:lnTo>
                  <a:pt x="1497" y="2862"/>
                </a:lnTo>
                <a:lnTo>
                  <a:pt x="1494" y="2915"/>
                </a:lnTo>
                <a:lnTo>
                  <a:pt x="1496" y="2970"/>
                </a:lnTo>
                <a:lnTo>
                  <a:pt x="1501" y="3027"/>
                </a:lnTo>
                <a:lnTo>
                  <a:pt x="1508" y="3083"/>
                </a:lnTo>
                <a:lnTo>
                  <a:pt x="1515" y="3139"/>
                </a:lnTo>
                <a:lnTo>
                  <a:pt x="1523" y="3195"/>
                </a:lnTo>
                <a:lnTo>
                  <a:pt x="1530" y="3252"/>
                </a:lnTo>
                <a:lnTo>
                  <a:pt x="1534" y="3307"/>
                </a:lnTo>
                <a:lnTo>
                  <a:pt x="1534" y="3360"/>
                </a:lnTo>
                <a:lnTo>
                  <a:pt x="1530" y="3413"/>
                </a:lnTo>
                <a:lnTo>
                  <a:pt x="1521" y="3464"/>
                </a:lnTo>
                <a:lnTo>
                  <a:pt x="1505" y="3512"/>
                </a:lnTo>
                <a:lnTo>
                  <a:pt x="1484" y="3555"/>
                </a:lnTo>
                <a:lnTo>
                  <a:pt x="1456" y="3595"/>
                </a:lnTo>
                <a:lnTo>
                  <a:pt x="1425" y="3633"/>
                </a:lnTo>
                <a:lnTo>
                  <a:pt x="1390" y="3669"/>
                </a:lnTo>
                <a:lnTo>
                  <a:pt x="1352" y="3703"/>
                </a:lnTo>
                <a:lnTo>
                  <a:pt x="1311" y="3736"/>
                </a:lnTo>
                <a:lnTo>
                  <a:pt x="1270" y="3769"/>
                </a:lnTo>
                <a:lnTo>
                  <a:pt x="1227" y="3800"/>
                </a:lnTo>
                <a:lnTo>
                  <a:pt x="1185" y="3833"/>
                </a:lnTo>
                <a:lnTo>
                  <a:pt x="1145" y="3864"/>
                </a:lnTo>
                <a:lnTo>
                  <a:pt x="1105" y="3898"/>
                </a:lnTo>
                <a:lnTo>
                  <a:pt x="1069" y="3933"/>
                </a:lnTo>
                <a:lnTo>
                  <a:pt x="1036" y="3969"/>
                </a:lnTo>
                <a:lnTo>
                  <a:pt x="1007" y="4008"/>
                </a:lnTo>
                <a:lnTo>
                  <a:pt x="980" y="4054"/>
                </a:lnTo>
                <a:lnTo>
                  <a:pt x="957" y="4103"/>
                </a:lnTo>
                <a:lnTo>
                  <a:pt x="938" y="4155"/>
                </a:lnTo>
                <a:lnTo>
                  <a:pt x="921" y="4209"/>
                </a:lnTo>
                <a:lnTo>
                  <a:pt x="906" y="4264"/>
                </a:lnTo>
                <a:lnTo>
                  <a:pt x="891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2197" y="1073889"/>
            <a:ext cx="6140303" cy="4064627"/>
          </a:xfrm>
        </p:spPr>
        <p:txBody>
          <a:bodyPr anchor="b">
            <a:normAutofit/>
          </a:bodyPr>
          <a:lstStyle>
            <a:lvl1pPr>
              <a:defRPr sz="6300" spc="600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2198" y="5159782"/>
            <a:ext cx="5263116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500" b="1" i="0" cap="all" spc="300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427410" y="6375679"/>
            <a:ext cx="1120460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18.10.2023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298" y="6375679"/>
            <a:ext cx="30861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56825" y="6375679"/>
            <a:ext cx="1115675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Freeform 11"/>
          <p:cNvSpPr/>
          <p:nvPr/>
        </p:nvSpPr>
        <p:spPr bwMode="auto">
          <a:xfrm>
            <a:off x="655786" y="0"/>
            <a:ext cx="1234679" cy="6858000"/>
          </a:xfrm>
          <a:custGeom>
            <a:avLst/>
            <a:gdLst/>
            <a:ahLst/>
            <a:cxnLst/>
            <a:rect l="0" t="0" r="r" b="b"/>
            <a:pathLst>
              <a:path w="1037" h="4320">
                <a:moveTo>
                  <a:pt x="0" y="0"/>
                </a:moveTo>
                <a:lnTo>
                  <a:pt x="171" y="0"/>
                </a:lnTo>
                <a:lnTo>
                  <a:pt x="188" y="55"/>
                </a:lnTo>
                <a:lnTo>
                  <a:pt x="204" y="110"/>
                </a:lnTo>
                <a:lnTo>
                  <a:pt x="220" y="166"/>
                </a:lnTo>
                <a:lnTo>
                  <a:pt x="234" y="223"/>
                </a:lnTo>
                <a:lnTo>
                  <a:pt x="251" y="278"/>
                </a:lnTo>
                <a:lnTo>
                  <a:pt x="269" y="331"/>
                </a:lnTo>
                <a:lnTo>
                  <a:pt x="292" y="381"/>
                </a:lnTo>
                <a:lnTo>
                  <a:pt x="319" y="427"/>
                </a:lnTo>
                <a:lnTo>
                  <a:pt x="349" y="466"/>
                </a:lnTo>
                <a:lnTo>
                  <a:pt x="382" y="503"/>
                </a:lnTo>
                <a:lnTo>
                  <a:pt x="420" y="537"/>
                </a:lnTo>
                <a:lnTo>
                  <a:pt x="460" y="571"/>
                </a:lnTo>
                <a:lnTo>
                  <a:pt x="502" y="603"/>
                </a:lnTo>
                <a:lnTo>
                  <a:pt x="544" y="635"/>
                </a:lnTo>
                <a:lnTo>
                  <a:pt x="587" y="668"/>
                </a:lnTo>
                <a:lnTo>
                  <a:pt x="628" y="700"/>
                </a:lnTo>
                <a:lnTo>
                  <a:pt x="667" y="734"/>
                </a:lnTo>
                <a:lnTo>
                  <a:pt x="703" y="771"/>
                </a:lnTo>
                <a:lnTo>
                  <a:pt x="736" y="808"/>
                </a:lnTo>
                <a:lnTo>
                  <a:pt x="763" y="848"/>
                </a:lnTo>
                <a:lnTo>
                  <a:pt x="786" y="893"/>
                </a:lnTo>
                <a:lnTo>
                  <a:pt x="800" y="937"/>
                </a:lnTo>
                <a:lnTo>
                  <a:pt x="809" y="986"/>
                </a:lnTo>
                <a:lnTo>
                  <a:pt x="813" y="1034"/>
                </a:lnTo>
                <a:lnTo>
                  <a:pt x="812" y="1085"/>
                </a:lnTo>
                <a:lnTo>
                  <a:pt x="808" y="1136"/>
                </a:lnTo>
                <a:lnTo>
                  <a:pt x="803" y="1189"/>
                </a:lnTo>
                <a:lnTo>
                  <a:pt x="796" y="1242"/>
                </a:lnTo>
                <a:lnTo>
                  <a:pt x="788" y="1295"/>
                </a:lnTo>
                <a:lnTo>
                  <a:pt x="782" y="1348"/>
                </a:lnTo>
                <a:lnTo>
                  <a:pt x="778" y="1401"/>
                </a:lnTo>
                <a:lnTo>
                  <a:pt x="775" y="1452"/>
                </a:lnTo>
                <a:lnTo>
                  <a:pt x="778" y="1502"/>
                </a:lnTo>
                <a:lnTo>
                  <a:pt x="784" y="1551"/>
                </a:lnTo>
                <a:lnTo>
                  <a:pt x="797" y="1602"/>
                </a:lnTo>
                <a:lnTo>
                  <a:pt x="817" y="1652"/>
                </a:lnTo>
                <a:lnTo>
                  <a:pt x="841" y="1702"/>
                </a:lnTo>
                <a:lnTo>
                  <a:pt x="868" y="1752"/>
                </a:lnTo>
                <a:lnTo>
                  <a:pt x="896" y="1801"/>
                </a:lnTo>
                <a:lnTo>
                  <a:pt x="926" y="1851"/>
                </a:lnTo>
                <a:lnTo>
                  <a:pt x="953" y="1901"/>
                </a:lnTo>
                <a:lnTo>
                  <a:pt x="980" y="1952"/>
                </a:lnTo>
                <a:lnTo>
                  <a:pt x="1003" y="2003"/>
                </a:lnTo>
                <a:lnTo>
                  <a:pt x="1021" y="2054"/>
                </a:lnTo>
                <a:lnTo>
                  <a:pt x="1031" y="2106"/>
                </a:lnTo>
                <a:lnTo>
                  <a:pt x="1037" y="2160"/>
                </a:lnTo>
                <a:lnTo>
                  <a:pt x="1031" y="2214"/>
                </a:lnTo>
                <a:lnTo>
                  <a:pt x="1021" y="2266"/>
                </a:lnTo>
                <a:lnTo>
                  <a:pt x="1003" y="2317"/>
                </a:lnTo>
                <a:lnTo>
                  <a:pt x="980" y="2368"/>
                </a:lnTo>
                <a:lnTo>
                  <a:pt x="953" y="2419"/>
                </a:lnTo>
                <a:lnTo>
                  <a:pt x="926" y="2469"/>
                </a:lnTo>
                <a:lnTo>
                  <a:pt x="896" y="2519"/>
                </a:lnTo>
                <a:lnTo>
                  <a:pt x="868" y="2568"/>
                </a:lnTo>
                <a:lnTo>
                  <a:pt x="841" y="2618"/>
                </a:lnTo>
                <a:lnTo>
                  <a:pt x="817" y="2668"/>
                </a:lnTo>
                <a:lnTo>
                  <a:pt x="797" y="2718"/>
                </a:lnTo>
                <a:lnTo>
                  <a:pt x="784" y="2769"/>
                </a:lnTo>
                <a:lnTo>
                  <a:pt x="778" y="2818"/>
                </a:lnTo>
                <a:lnTo>
                  <a:pt x="775" y="2868"/>
                </a:lnTo>
                <a:lnTo>
                  <a:pt x="778" y="2919"/>
                </a:lnTo>
                <a:lnTo>
                  <a:pt x="782" y="2972"/>
                </a:lnTo>
                <a:lnTo>
                  <a:pt x="788" y="3025"/>
                </a:lnTo>
                <a:lnTo>
                  <a:pt x="796" y="3078"/>
                </a:lnTo>
                <a:lnTo>
                  <a:pt x="803" y="3131"/>
                </a:lnTo>
                <a:lnTo>
                  <a:pt x="808" y="3184"/>
                </a:lnTo>
                <a:lnTo>
                  <a:pt x="812" y="3235"/>
                </a:lnTo>
                <a:lnTo>
                  <a:pt x="813" y="3286"/>
                </a:lnTo>
                <a:lnTo>
                  <a:pt x="809" y="3334"/>
                </a:lnTo>
                <a:lnTo>
                  <a:pt x="800" y="3383"/>
                </a:lnTo>
                <a:lnTo>
                  <a:pt x="786" y="3427"/>
                </a:lnTo>
                <a:lnTo>
                  <a:pt x="763" y="3472"/>
                </a:lnTo>
                <a:lnTo>
                  <a:pt x="736" y="3512"/>
                </a:lnTo>
                <a:lnTo>
                  <a:pt x="703" y="3549"/>
                </a:lnTo>
                <a:lnTo>
                  <a:pt x="667" y="3586"/>
                </a:lnTo>
                <a:lnTo>
                  <a:pt x="628" y="3620"/>
                </a:lnTo>
                <a:lnTo>
                  <a:pt x="587" y="3652"/>
                </a:lnTo>
                <a:lnTo>
                  <a:pt x="544" y="3685"/>
                </a:lnTo>
                <a:lnTo>
                  <a:pt x="502" y="3717"/>
                </a:lnTo>
                <a:lnTo>
                  <a:pt x="460" y="3749"/>
                </a:lnTo>
                <a:lnTo>
                  <a:pt x="420" y="3783"/>
                </a:lnTo>
                <a:lnTo>
                  <a:pt x="382" y="3817"/>
                </a:lnTo>
                <a:lnTo>
                  <a:pt x="349" y="3854"/>
                </a:lnTo>
                <a:lnTo>
                  <a:pt x="319" y="3893"/>
                </a:lnTo>
                <a:lnTo>
                  <a:pt x="292" y="3939"/>
                </a:lnTo>
                <a:lnTo>
                  <a:pt x="269" y="3989"/>
                </a:lnTo>
                <a:lnTo>
                  <a:pt x="251" y="4042"/>
                </a:lnTo>
                <a:lnTo>
                  <a:pt x="234" y="4097"/>
                </a:lnTo>
                <a:lnTo>
                  <a:pt x="220" y="4154"/>
                </a:lnTo>
                <a:lnTo>
                  <a:pt x="204" y="4210"/>
                </a:lnTo>
                <a:lnTo>
                  <a:pt x="188" y="4265"/>
                </a:lnTo>
                <a:lnTo>
                  <a:pt x="171" y="4320"/>
                </a:lnTo>
                <a:lnTo>
                  <a:pt x="0" y="4320"/>
                </a:lnTo>
                <a:lnTo>
                  <a:pt x="17" y="4278"/>
                </a:lnTo>
                <a:lnTo>
                  <a:pt x="33" y="4232"/>
                </a:lnTo>
                <a:lnTo>
                  <a:pt x="46" y="4183"/>
                </a:lnTo>
                <a:lnTo>
                  <a:pt x="60" y="4131"/>
                </a:lnTo>
                <a:lnTo>
                  <a:pt x="75" y="4075"/>
                </a:lnTo>
                <a:lnTo>
                  <a:pt x="90" y="4019"/>
                </a:lnTo>
                <a:lnTo>
                  <a:pt x="109" y="3964"/>
                </a:lnTo>
                <a:lnTo>
                  <a:pt x="129" y="3909"/>
                </a:lnTo>
                <a:lnTo>
                  <a:pt x="156" y="3855"/>
                </a:lnTo>
                <a:lnTo>
                  <a:pt x="186" y="3804"/>
                </a:lnTo>
                <a:lnTo>
                  <a:pt x="222" y="3756"/>
                </a:lnTo>
                <a:lnTo>
                  <a:pt x="261" y="3713"/>
                </a:lnTo>
                <a:lnTo>
                  <a:pt x="303" y="3672"/>
                </a:lnTo>
                <a:lnTo>
                  <a:pt x="348" y="3634"/>
                </a:lnTo>
                <a:lnTo>
                  <a:pt x="392" y="3599"/>
                </a:lnTo>
                <a:lnTo>
                  <a:pt x="438" y="3565"/>
                </a:lnTo>
                <a:lnTo>
                  <a:pt x="482" y="3531"/>
                </a:lnTo>
                <a:lnTo>
                  <a:pt x="523" y="3499"/>
                </a:lnTo>
                <a:lnTo>
                  <a:pt x="561" y="3466"/>
                </a:lnTo>
                <a:lnTo>
                  <a:pt x="594" y="3434"/>
                </a:lnTo>
                <a:lnTo>
                  <a:pt x="620" y="3400"/>
                </a:lnTo>
                <a:lnTo>
                  <a:pt x="638" y="3367"/>
                </a:lnTo>
                <a:lnTo>
                  <a:pt x="647" y="3336"/>
                </a:lnTo>
                <a:lnTo>
                  <a:pt x="652" y="3302"/>
                </a:lnTo>
                <a:lnTo>
                  <a:pt x="654" y="3265"/>
                </a:lnTo>
                <a:lnTo>
                  <a:pt x="651" y="3224"/>
                </a:lnTo>
                <a:lnTo>
                  <a:pt x="647" y="3181"/>
                </a:lnTo>
                <a:lnTo>
                  <a:pt x="642" y="3137"/>
                </a:lnTo>
                <a:lnTo>
                  <a:pt x="637" y="3091"/>
                </a:lnTo>
                <a:lnTo>
                  <a:pt x="626" y="3021"/>
                </a:lnTo>
                <a:lnTo>
                  <a:pt x="620" y="2952"/>
                </a:lnTo>
                <a:lnTo>
                  <a:pt x="616" y="2881"/>
                </a:lnTo>
                <a:lnTo>
                  <a:pt x="618" y="2809"/>
                </a:lnTo>
                <a:lnTo>
                  <a:pt x="628" y="2737"/>
                </a:lnTo>
                <a:lnTo>
                  <a:pt x="642" y="2681"/>
                </a:lnTo>
                <a:lnTo>
                  <a:pt x="661" y="2626"/>
                </a:lnTo>
                <a:lnTo>
                  <a:pt x="685" y="2574"/>
                </a:lnTo>
                <a:lnTo>
                  <a:pt x="711" y="2521"/>
                </a:lnTo>
                <a:lnTo>
                  <a:pt x="739" y="2472"/>
                </a:lnTo>
                <a:lnTo>
                  <a:pt x="767" y="2423"/>
                </a:lnTo>
                <a:lnTo>
                  <a:pt x="791" y="2381"/>
                </a:lnTo>
                <a:lnTo>
                  <a:pt x="813" y="2342"/>
                </a:lnTo>
                <a:lnTo>
                  <a:pt x="834" y="2303"/>
                </a:lnTo>
                <a:lnTo>
                  <a:pt x="851" y="2265"/>
                </a:lnTo>
                <a:lnTo>
                  <a:pt x="864" y="2228"/>
                </a:lnTo>
                <a:lnTo>
                  <a:pt x="873" y="2194"/>
                </a:lnTo>
                <a:lnTo>
                  <a:pt x="876" y="2160"/>
                </a:lnTo>
                <a:lnTo>
                  <a:pt x="873" y="2126"/>
                </a:lnTo>
                <a:lnTo>
                  <a:pt x="864" y="2092"/>
                </a:lnTo>
                <a:lnTo>
                  <a:pt x="851" y="2055"/>
                </a:lnTo>
                <a:lnTo>
                  <a:pt x="834" y="2017"/>
                </a:lnTo>
                <a:lnTo>
                  <a:pt x="813" y="1978"/>
                </a:lnTo>
                <a:lnTo>
                  <a:pt x="791" y="1939"/>
                </a:lnTo>
                <a:lnTo>
                  <a:pt x="767" y="1897"/>
                </a:lnTo>
                <a:lnTo>
                  <a:pt x="739" y="1848"/>
                </a:lnTo>
                <a:lnTo>
                  <a:pt x="711" y="1799"/>
                </a:lnTo>
                <a:lnTo>
                  <a:pt x="685" y="1746"/>
                </a:lnTo>
                <a:lnTo>
                  <a:pt x="661" y="1694"/>
                </a:lnTo>
                <a:lnTo>
                  <a:pt x="642" y="1639"/>
                </a:lnTo>
                <a:lnTo>
                  <a:pt x="628" y="1583"/>
                </a:lnTo>
                <a:lnTo>
                  <a:pt x="618" y="1511"/>
                </a:lnTo>
                <a:lnTo>
                  <a:pt x="616" y="1439"/>
                </a:lnTo>
                <a:lnTo>
                  <a:pt x="620" y="1368"/>
                </a:lnTo>
                <a:lnTo>
                  <a:pt x="626" y="1299"/>
                </a:lnTo>
                <a:lnTo>
                  <a:pt x="637" y="1229"/>
                </a:lnTo>
                <a:lnTo>
                  <a:pt x="642" y="1183"/>
                </a:lnTo>
                <a:lnTo>
                  <a:pt x="647" y="1139"/>
                </a:lnTo>
                <a:lnTo>
                  <a:pt x="651" y="1096"/>
                </a:lnTo>
                <a:lnTo>
                  <a:pt x="654" y="1055"/>
                </a:lnTo>
                <a:lnTo>
                  <a:pt x="652" y="1018"/>
                </a:lnTo>
                <a:lnTo>
                  <a:pt x="647" y="984"/>
                </a:lnTo>
                <a:lnTo>
                  <a:pt x="638" y="953"/>
                </a:lnTo>
                <a:lnTo>
                  <a:pt x="620" y="920"/>
                </a:lnTo>
                <a:lnTo>
                  <a:pt x="594" y="886"/>
                </a:lnTo>
                <a:lnTo>
                  <a:pt x="561" y="854"/>
                </a:lnTo>
                <a:lnTo>
                  <a:pt x="523" y="822"/>
                </a:lnTo>
                <a:lnTo>
                  <a:pt x="482" y="789"/>
                </a:lnTo>
                <a:lnTo>
                  <a:pt x="438" y="755"/>
                </a:lnTo>
                <a:lnTo>
                  <a:pt x="392" y="721"/>
                </a:lnTo>
                <a:lnTo>
                  <a:pt x="348" y="686"/>
                </a:lnTo>
                <a:lnTo>
                  <a:pt x="303" y="648"/>
                </a:lnTo>
                <a:lnTo>
                  <a:pt x="261" y="607"/>
                </a:lnTo>
                <a:lnTo>
                  <a:pt x="222" y="564"/>
                </a:lnTo>
                <a:lnTo>
                  <a:pt x="186" y="516"/>
                </a:lnTo>
                <a:lnTo>
                  <a:pt x="156" y="465"/>
                </a:lnTo>
                <a:lnTo>
                  <a:pt x="129" y="411"/>
                </a:lnTo>
                <a:lnTo>
                  <a:pt x="109" y="356"/>
                </a:lnTo>
                <a:lnTo>
                  <a:pt x="90" y="301"/>
                </a:lnTo>
                <a:lnTo>
                  <a:pt x="75" y="245"/>
                </a:lnTo>
                <a:lnTo>
                  <a:pt x="60" y="189"/>
                </a:lnTo>
                <a:lnTo>
                  <a:pt x="46" y="137"/>
                </a:lnTo>
                <a:lnTo>
                  <a:pt x="33" y="88"/>
                </a:lnTo>
                <a:lnTo>
                  <a:pt x="17" y="4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110979" cy="6858000"/>
            <a:chOff x="0" y="0"/>
            <a:chExt cx="2110979" cy="6858000"/>
          </a:xfrm>
        </p:grpSpPr>
        <p:sp>
          <p:nvSpPr>
            <p:cNvPr id="9" name="Freeform 8" title="left scallop shape"/>
            <p:cNvSpPr/>
            <p:nvPr/>
          </p:nvSpPr>
          <p:spPr bwMode="auto">
            <a:xfrm>
              <a:off x="0" y="0"/>
              <a:ext cx="2110979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0" name="Freeform 11" title="left scallop inline"/>
            <p:cNvSpPr/>
            <p:nvPr/>
          </p:nvSpPr>
          <p:spPr bwMode="auto">
            <a:xfrm>
              <a:off x="655786" y="0"/>
              <a:ext cx="1234679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6654485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2975" y="2286000"/>
            <a:ext cx="3593592" cy="36195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5846" y="2286000"/>
            <a:ext cx="3593592" cy="36195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81650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975" y="381001"/>
            <a:ext cx="7629525" cy="149351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1832" y="2199634"/>
            <a:ext cx="361188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1832" y="2909102"/>
            <a:ext cx="3611880" cy="299639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75398" y="2199634"/>
            <a:ext cx="361188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75398" y="2909102"/>
            <a:ext cx="3611880" cy="299639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18.10.2023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08978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18.10.2023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4043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18.10.2023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8265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5542359" y="0"/>
            <a:ext cx="3601641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414" y="457200"/>
            <a:ext cx="2319086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800" b="1" i="0" cap="all" spc="225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788" y="920377"/>
            <a:ext cx="4618814" cy="498512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3414" y="1741336"/>
            <a:ext cx="2319086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400" baseline="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3789" y="6375679"/>
            <a:ext cx="925016" cy="348462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18.10.2023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77716" y="6375679"/>
            <a:ext cx="2611634" cy="345796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68261" y="6375679"/>
            <a:ext cx="924342" cy="345796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499151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12598" y="1"/>
            <a:ext cx="5516689" cy="685799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5542359" y="0"/>
            <a:ext cx="3601641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413" y="457200"/>
            <a:ext cx="2319088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800" b="1" i="0" spc="225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3413" y="1741336"/>
            <a:ext cx="2319088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400" baseline="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4463" y="6375679"/>
            <a:ext cx="924342" cy="348462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18.10.2023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77716" y="6375679"/>
            <a:ext cx="2611634" cy="345796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56153" y="6375679"/>
            <a:ext cx="947460" cy="345796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15981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38758" y="382385"/>
            <a:ext cx="763374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8758" y="2286002"/>
            <a:ext cx="763374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8758" y="6375679"/>
            <a:ext cx="174729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18.10.2023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75679"/>
            <a:ext cx="30861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6375679"/>
            <a:ext cx="211454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Rectangle 11"/>
          <p:cNvSpPr/>
          <p:nvPr/>
        </p:nvSpPr>
        <p:spPr>
          <a:xfrm>
            <a:off x="8931402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right edge border"/>
          <p:cNvSpPr/>
          <p:nvPr/>
        </p:nvSpPr>
        <p:spPr>
          <a:xfrm>
            <a:off x="8931402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Freeform 5"/>
          <p:cNvSpPr/>
          <p:nvPr/>
        </p:nvSpPr>
        <p:spPr bwMode="auto">
          <a:xfrm>
            <a:off x="1" y="0"/>
            <a:ext cx="679090" cy="6858000"/>
          </a:xfrm>
          <a:custGeom>
            <a:avLst/>
            <a:gdLst/>
            <a:ahLst/>
            <a:cxnLst/>
            <a:rect l="0" t="0" r="r" b="b"/>
            <a:pathLst>
              <a:path w="211" h="2160">
                <a:moveTo>
                  <a:pt x="155" y="1728"/>
                </a:moveTo>
                <a:cubicBezTo>
                  <a:pt x="155" y="1620"/>
                  <a:pt x="211" y="1620"/>
                  <a:pt x="211" y="1512"/>
                </a:cubicBezTo>
                <a:cubicBezTo>
                  <a:pt x="211" y="1404"/>
                  <a:pt x="155" y="1404"/>
                  <a:pt x="155" y="1296"/>
                </a:cubicBezTo>
                <a:cubicBezTo>
                  <a:pt x="155" y="1188"/>
                  <a:pt x="211" y="1188"/>
                  <a:pt x="211" y="1080"/>
                </a:cubicBezTo>
                <a:cubicBezTo>
                  <a:pt x="211" y="972"/>
                  <a:pt x="155" y="972"/>
                  <a:pt x="155" y="864"/>
                </a:cubicBezTo>
                <a:cubicBezTo>
                  <a:pt x="155" y="756"/>
                  <a:pt x="211" y="756"/>
                  <a:pt x="211" y="648"/>
                </a:cubicBezTo>
                <a:cubicBezTo>
                  <a:pt x="211" y="540"/>
                  <a:pt x="155" y="540"/>
                  <a:pt x="155" y="432"/>
                </a:cubicBezTo>
                <a:cubicBezTo>
                  <a:pt x="155" y="324"/>
                  <a:pt x="211" y="324"/>
                  <a:pt x="211" y="216"/>
                </a:cubicBezTo>
                <a:cubicBezTo>
                  <a:pt x="211" y="108"/>
                  <a:pt x="155" y="108"/>
                  <a:pt x="155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160"/>
                  <a:pt x="0" y="2160"/>
                  <a:pt x="0" y="2160"/>
                </a:cubicBezTo>
                <a:cubicBezTo>
                  <a:pt x="155" y="2160"/>
                  <a:pt x="155" y="2160"/>
                  <a:pt x="155" y="2160"/>
                </a:cubicBezTo>
                <a:cubicBezTo>
                  <a:pt x="155" y="2052"/>
                  <a:pt x="211" y="2052"/>
                  <a:pt x="211" y="1944"/>
                </a:cubicBezTo>
                <a:cubicBezTo>
                  <a:pt x="211" y="1836"/>
                  <a:pt x="155" y="1836"/>
                  <a:pt x="155" y="1728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75597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5100" kern="1200" cap="all" spc="15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pos="594">
          <p15:clr>
            <a:srgbClr val="F26B43"/>
          </p15:clr>
        </p15:guide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pos="5400">
          <p15:clr>
            <a:srgbClr val="F26B43"/>
          </p15:clr>
        </p15:guide>
        <p15:guide id="4" orient="horz" pos="4008">
          <p15:clr>
            <a:srgbClr val="F26B43"/>
          </p15:clr>
        </p15:guide>
        <p15:guide id="5" orient="horz" pos="1440">
          <p15:clr>
            <a:srgbClr val="F26B43"/>
          </p15:clr>
        </p15:guide>
        <p15:guide id="6" orient="horz" pos="3720">
          <p15:clr>
            <a:srgbClr val="F26B43"/>
          </p15:clr>
        </p15:guide>
        <p15:guide id="7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eg"/><Relationship Id="rId4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9.wdp"/><Relationship Id="rId7" Type="http://schemas.microsoft.com/office/2007/relationships/hdphoto" Target="../media/hdphoto11.wdp"/><Relationship Id="rId12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microsoft.com/office/2007/relationships/hdphoto" Target="../media/hdphoto13.wdp"/><Relationship Id="rId5" Type="http://schemas.microsoft.com/office/2007/relationships/hdphoto" Target="../media/hdphoto10.wdp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microsoft.com/office/2007/relationships/hdphoto" Target="../media/hdphoto1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7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f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3.wdp"/><Relationship Id="rId10" Type="http://schemas.openxmlformats.org/officeDocument/2006/relationships/image" Target="../media/image2.png"/><Relationship Id="rId4" Type="http://schemas.openxmlformats.org/officeDocument/2006/relationships/image" Target="../media/image10.png"/><Relationship Id="rId9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4.jpeg"/><Relationship Id="rId7" Type="http://schemas.openxmlformats.org/officeDocument/2006/relationships/image" Target="../media/image1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microsoft.com/office/2007/relationships/hdphoto" Target="../media/hdphoto6.wdp"/><Relationship Id="rId4" Type="http://schemas.openxmlformats.org/officeDocument/2006/relationships/image" Target="../media/image15.png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066820" y="1117462"/>
            <a:ext cx="5077768" cy="14959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kern="50" dirty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Конкурс лучших муниципальных практик </a:t>
            </a:r>
          </a:p>
          <a:p>
            <a:pPr algn="ctr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kern="50" dirty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и инициатив социально-экономического развития</a:t>
            </a:r>
          </a:p>
          <a:p>
            <a:pPr algn="ctr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kern="50" dirty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в муниципальных образованиях на территориях присутствия </a:t>
            </a:r>
            <a:r>
              <a:rPr lang="ru-RU" sz="1600" b="1" i="1" kern="50" dirty="0" err="1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Госкорпорации</a:t>
            </a:r>
            <a:r>
              <a:rPr lang="ru-RU" sz="1600" b="1" i="1" kern="50" dirty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«</a:t>
            </a:r>
            <a:r>
              <a:rPr lang="ru-RU" sz="1600" b="1" i="1" kern="50" dirty="0" err="1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Росатом</a:t>
            </a:r>
            <a:r>
              <a:rPr lang="ru-RU" sz="1600" b="1" i="1" kern="50" dirty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»                                                                                             в 2023 году </a:t>
            </a:r>
          </a:p>
        </p:txBody>
      </p:sp>
      <p:pic>
        <p:nvPicPr>
          <p:cNvPr id="2052" name="Picture 4" descr="http://bibliotekatrg.ru/wp-content/uploads/2016/08/gerb_trg-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6" t="12000" r="22865" b="7556"/>
          <a:stretch>
            <a:fillRect/>
          </a:stretch>
        </p:blipFill>
        <p:spPr bwMode="auto">
          <a:xfrm>
            <a:off x="7843744" y="348160"/>
            <a:ext cx="762930" cy="1007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52386" y="2877887"/>
            <a:ext cx="8306637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ПРОЕКТ</a:t>
            </a:r>
          </a:p>
          <a:p>
            <a:pPr algn="ct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10 тысяч шагов к здоровью: </a:t>
            </a:r>
            <a:r>
              <a:rPr lang="ru-RU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приобщение к активному образу жизни людей старшего возраста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pic>
        <p:nvPicPr>
          <p:cNvPr id="7" name="Picture 3" descr="\\Masterbibl\home\Исаева Евгения\Лого ЦГБ\Новый логотип ЦГБ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-1035496"/>
            <a:ext cx="4351172" cy="24482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dirty="0"/>
              <a:t>«тропа здоровья»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979" y="4293096"/>
            <a:ext cx="3917266" cy="186559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977" y="1988840"/>
            <a:ext cx="1714500" cy="360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75" y="2767436"/>
            <a:ext cx="1714500" cy="3600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234" y="2151007"/>
            <a:ext cx="3917266" cy="1865598"/>
          </a:xfrm>
          <a:prstGeom prst="rect">
            <a:avLst/>
          </a:prstGeom>
        </p:spPr>
      </p:pic>
      <p:pic>
        <p:nvPicPr>
          <p:cNvPr id="12" name="Picture 3" descr="\\Masterbibl\home\Исаева Евгения\Лого ЦГБ\Новый логотип ЦГБ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9552" y="-819472"/>
            <a:ext cx="3456384" cy="19448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07933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dirty="0"/>
              <a:t>гора «</a:t>
            </a:r>
            <a:r>
              <a:rPr lang="ru-RU" dirty="0" err="1"/>
              <a:t>поповка</a:t>
            </a:r>
            <a:r>
              <a:rPr lang="ru-RU" dirty="0"/>
              <a:t>»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75" y="1995135"/>
            <a:ext cx="3600000" cy="17145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500" y="1995135"/>
            <a:ext cx="2880000" cy="2160000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629" y="3212976"/>
            <a:ext cx="3600000" cy="1714500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75" y="4207771"/>
            <a:ext cx="2880000" cy="216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500" y="4653271"/>
            <a:ext cx="3600000" cy="1714500"/>
          </a:xfrm>
          <a:prstGeom prst="rect">
            <a:avLst/>
          </a:prstGeom>
        </p:spPr>
      </p:pic>
      <p:pic>
        <p:nvPicPr>
          <p:cNvPr id="17" name="Picture 3" descr="\\Masterbibl\home\Исаева Евгения\Лого ЦГБ\Новый логотип ЦГБ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39552" y="-819472"/>
            <a:ext cx="3456384" cy="19448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094293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BB4FB45B-378C-567A-0EEE-28381EDF97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414" y="5234030"/>
            <a:ext cx="3402586" cy="1531164"/>
          </a:xfrm>
        </p:spPr>
      </p:pic>
      <p:pic>
        <p:nvPicPr>
          <p:cNvPr id="4" name="Picture 3" descr="\\Masterbibl\home\Исаева Евгения\Лого ЦГБ\Новый логотип ЦГБ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-819472"/>
            <a:ext cx="3456384" cy="1944802"/>
          </a:xfrm>
          <a:prstGeom prst="rect">
            <a:avLst/>
          </a:prstGeom>
          <a:noFill/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A9AE2EF-1D93-B2F0-A7D1-C18F7521A2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645024"/>
            <a:ext cx="3402586" cy="153116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8F1D3EE-1FA0-FA54-B302-77B89D77B5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645024"/>
            <a:ext cx="3402586" cy="153116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03E8B2D-3C5E-9493-34B0-95AF183A1CD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707" y="2056018"/>
            <a:ext cx="3402586" cy="153116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6D7F412-65C5-B99C-7945-22D0CCDF7B3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971" y="5234029"/>
            <a:ext cx="3402588" cy="1531164"/>
          </a:xfrm>
          <a:prstGeom prst="rect">
            <a:avLst/>
          </a:prstGeom>
        </p:spPr>
      </p:pic>
      <p:sp>
        <p:nvSpPr>
          <p:cNvPr id="17" name="Заголовок 2">
            <a:extLst>
              <a:ext uri="{FF2B5EF4-FFF2-40B4-BE49-F238E27FC236}">
                <a16:creationId xmlns:a16="http://schemas.microsoft.com/office/drawing/2014/main" id="{CCCFBDA7-5257-FDB7-8312-99826C37D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758" y="382385"/>
            <a:ext cx="7633742" cy="149213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dirty="0"/>
              <a:t>мыс у Пруда «смольный»</a:t>
            </a:r>
          </a:p>
        </p:txBody>
      </p:sp>
    </p:spTree>
    <p:extLst>
      <p:ext uri="{BB962C8B-B14F-4D97-AF65-F5344CB8AC3E}">
        <p14:creationId xmlns:p14="http://schemas.microsoft.com/office/powerpoint/2010/main" val="33674041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061864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Impact" panose="020B0806030902050204" pitchFamily="34" charset="0"/>
                <a:cs typeface="Times New Roman" pitchFamily="18" charset="0"/>
              </a:rPr>
              <a:t>Перспективы развития практики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576" y="2348880"/>
            <a:ext cx="7848871" cy="4104457"/>
          </a:xfrm>
        </p:spPr>
        <p:txBody>
          <a:bodyPr>
            <a:noAutofit/>
          </a:bodyPr>
          <a:lstStyle/>
          <a:p>
            <a:pPr marL="90000" indent="54000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500" dirty="0">
                <a:latin typeface="Times New Roman" panose="02020603050405020304" pitchFamily="18" charset="0"/>
              </a:rPr>
              <a:t>Основная нагрузка в организации физкультурно-спортивной работы по месту жительства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приходится на детско-подростковые клубы, которые в большинстве случаев ориентированы на организацию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их досуга.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этом, организацией физкультурно-спортивной работы с населением зрелого и пожилого возраста практически никто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не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занимается.</a:t>
            </a:r>
          </a:p>
          <a:p>
            <a:pPr marL="90000" indent="54000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и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прогулок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лесопарковой зоне города, оформление выставок-просмотров специальной литературы, размещение пост-релизов на официальном сайте МБУК «Центральная городская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библиотека» и в </a:t>
            </a:r>
            <a:r>
              <a:rPr lang="ru-RU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соцсетях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поможет внести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серьезный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вклад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сохранение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укрепление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здоровья населения, привития навыков здорового образа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жизни, улучшение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физического и психологического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самочувствия и повышению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имиджа Центральной городской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библиотеки. </a:t>
            </a:r>
          </a:p>
        </p:txBody>
      </p:sp>
      <p:pic>
        <p:nvPicPr>
          <p:cNvPr id="5" name="Picture 3" descr="\\Masterbibl\home\Исаева Евгения\Лого ЦГБ\Новый логотип ЦГБ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-819472"/>
            <a:ext cx="3456384" cy="19448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одержимое 2"/>
          <p:cNvSpPr txBox="1">
            <a:spLocks/>
          </p:cNvSpPr>
          <p:nvPr/>
        </p:nvSpPr>
        <p:spPr>
          <a:xfrm>
            <a:off x="2483768" y="1916832"/>
            <a:ext cx="6264696" cy="233457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87313" marR="0" lvl="0" indent="540000" algn="just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3" name="Picture 3" descr="\\Masterbibl\home\Исаева Евгения\Лого ЦГБ\Новый логотип ЦГБ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-819472"/>
            <a:ext cx="3456384" cy="1944802"/>
          </a:xfrm>
          <a:prstGeom prst="rect">
            <a:avLst/>
          </a:prstGeom>
          <a:noFill/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1A778A3E-3F1E-76D1-B0D5-4A3C1B8E0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dirty="0"/>
              <a:t>Лидеры практики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37D918-7D77-C440-663E-9018073D12A0}"/>
              </a:ext>
            </a:extLst>
          </p:cNvPr>
          <p:cNvSpPr txBox="1"/>
          <p:nvPr/>
        </p:nvSpPr>
        <p:spPr>
          <a:xfrm>
            <a:off x="2555776" y="4398220"/>
            <a:ext cx="6264696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539750" algn="just">
              <a:lnSpc>
                <a:spcPct val="80000"/>
              </a:lnSpc>
            </a:pPr>
            <a:r>
              <a:rPr lang="ru-RU" sz="1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Старостина Светлана Александровна</a:t>
            </a: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библиотекарь абонемента художественной литературы, библиотечный стаж работы – 16 лет.</a:t>
            </a:r>
          </a:p>
          <a:p>
            <a:pPr indent="539750" algn="just">
              <a:lnSpc>
                <a:spcPct val="80000"/>
              </a:lnSpc>
            </a:pP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её участии созданы любительские объединения «Модное хобби» и «Движение в радость». Она курирует              их работу: организует проведение мастер-классов, выставок, конкурсов, акций.</a:t>
            </a:r>
          </a:p>
          <a:p>
            <a:pPr indent="539750" algn="just">
              <a:lnSpc>
                <a:spcPct val="80000"/>
              </a:lnSpc>
            </a:pP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Отмечена грамотами и благодарственными письмами руководства библиотеки, Управления культуры, администрации города.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83FFE19-3E88-2FAC-3551-37C618F371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444" b="27347"/>
          <a:stretch/>
        </p:blipFill>
        <p:spPr>
          <a:xfrm>
            <a:off x="721421" y="1916832"/>
            <a:ext cx="1690339" cy="21991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2C0B345-2665-72B5-3CC7-AA50AA1901A8}"/>
              </a:ext>
            </a:extLst>
          </p:cNvPr>
          <p:cNvSpPr txBox="1"/>
          <p:nvPr/>
        </p:nvSpPr>
        <p:spPr>
          <a:xfrm>
            <a:off x="2555776" y="1930309"/>
            <a:ext cx="6264696" cy="1975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539750" algn="just">
              <a:lnSpc>
                <a:spcPct val="80000"/>
              </a:lnSpc>
            </a:pPr>
            <a:r>
              <a:rPr lang="ru-RU" sz="1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Черкасова Эльвира </a:t>
            </a:r>
            <a:r>
              <a:rPr lang="ru-RU" sz="17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Ринатовна</a:t>
            </a: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библиотекарь </a:t>
            </a:r>
            <a:r>
              <a:rPr lang="ru-RU" sz="1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абонемента </a:t>
            </a: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художественной литературы, библиотечный стаж работы – 11 </a:t>
            </a:r>
            <a:r>
              <a:rPr lang="ru-RU" sz="1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лет. </a:t>
            </a:r>
            <a:endParaRPr lang="ru-RU" sz="17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539750" algn="just">
              <a:lnSpc>
                <a:spcPct val="80000"/>
              </a:lnSpc>
            </a:pP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Регулярно проводит встречи с жителями города серебряного возраста, организует проведение мастер-классов, выставок, акций. Ею проделана огромная работа                          по популяризации среди жителей города здорового образа жизни. </a:t>
            </a:r>
          </a:p>
          <a:p>
            <a:pPr indent="539750" algn="just">
              <a:lnSpc>
                <a:spcPct val="80000"/>
              </a:lnSpc>
            </a:pPr>
            <a:r>
              <a:rPr lang="ru-RU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Отмечена грамотами и благодарственными письмами руководства библиотеки, Управления культуры, администрации города.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90" y="4398221"/>
            <a:ext cx="1690339" cy="218521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791580" y="1125330"/>
            <a:ext cx="7812868" cy="2448272"/>
          </a:xfrm>
        </p:spPr>
        <p:txBody>
          <a:bodyPr>
            <a:noAutofit/>
          </a:bodyPr>
          <a:lstStyle/>
          <a:p>
            <a:pPr marL="87313" indent="452438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Город Трехгорный расположен в западной части Челябинской области в зоне предгорий Урала в двухстах километрах от областного центра – города Челябинска.  Является закрытым административно-территориальным образованием (ЗАТО). По численности населения Трехгорный относится к малым городам России. Город Трехгорный входит в Ассоциацию закрытых административно-территориальных образований системы «РОСАТОМ». Он обладает мощной производственной базой, развитой системой образования, здравоохранения, сетью социальных и культурных учреждений.</a:t>
            </a:r>
          </a:p>
          <a:p>
            <a:pPr marL="87313" indent="452438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Население города – около 32700 чел. Среди  них: 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взрослых в возрасте от 30 до 60 лет </a:t>
            </a: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43.04%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пожилых людей от 60 лет </a:t>
            </a: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21.8%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9" name="Picture 3" descr="\\Masterbibl\home\Исаева Евгения\Лого ЦГБ\Новый логотип ЦГБ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-819472"/>
            <a:ext cx="3456384" cy="1944802"/>
          </a:xfrm>
          <a:prstGeom prst="rect">
            <a:avLst/>
          </a:prstGeom>
          <a:noFill/>
        </p:spPr>
      </p:pic>
      <p:pic>
        <p:nvPicPr>
          <p:cNvPr id="1028" name="Picture 4" descr="https://sv-uk.ru/wp-content/uploads/2018/11/1465478765_shosse-vostochnoe-scaled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75"/>
          <a:stretch/>
        </p:blipFill>
        <p:spPr bwMode="auto">
          <a:xfrm>
            <a:off x="2245096" y="3789040"/>
            <a:ext cx="5301880" cy="2926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2132856"/>
            <a:ext cx="7920880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000" indent="452438" algn="just">
              <a:lnSpc>
                <a:spcPct val="120000"/>
              </a:lnSpc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Сфера здравоохранения в Трехгорном представлена структурными подразделениями ФМБА: ФГБУЗ ЦМСЧ № 72 ФМБА России, Региональным управлением № 72 ФМБА России, ФГБУЗ «Центр гигиены и эпидемиологии ФМБА России», Бюро медико-социальной экспертизы № 72 ФМБА России. </a:t>
            </a:r>
            <a:endParaRPr lang="ru-RU" dirty="0" smtClean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90000" indent="452438" algn="just">
              <a:lnSpc>
                <a:spcPct val="120000"/>
              </a:lnSpc>
            </a:pP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Вместе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с тем, вопросами здорового образа жизни занимается недостаточно высокий процент горожан. Проект «10 тысяч шагов к здоровью: приобщение к активному образу жизни людей старшего возраста» призван помочь решению данной проблемы.</a:t>
            </a:r>
          </a:p>
        </p:txBody>
      </p:sp>
      <p:pic>
        <p:nvPicPr>
          <p:cNvPr id="4" name="Picture 3" descr="\\Masterbibl\home\Исаева Евгения\Лого ЦГБ\Новый логотип ЦГБ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-819472"/>
            <a:ext cx="3456384" cy="19448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568" y="1063071"/>
            <a:ext cx="7920880" cy="2880320"/>
          </a:xfrm>
        </p:spPr>
        <p:txBody>
          <a:bodyPr>
            <a:noAutofit/>
          </a:bodyPr>
          <a:lstStyle/>
          <a:p>
            <a:pPr marL="90000" indent="452438" algn="just">
              <a:lnSpc>
                <a:spcPct val="170000"/>
              </a:lnSpc>
              <a:spcBef>
                <a:spcPts val="0"/>
              </a:spcBef>
              <a:buNone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Центральная городская библиотека Трехгорного городского округа всегда обращала внимание на вопросы формирования навыков здорового образа жизни. </a:t>
            </a:r>
          </a:p>
          <a:p>
            <a:pPr marL="90000" indent="452438" algn="just">
              <a:lnSpc>
                <a:spcPct val="170000"/>
              </a:lnSpc>
              <a:spcBef>
                <a:spcPts val="0"/>
              </a:spcBef>
              <a:buNone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 2009 года библиотека работает по программе «За здоровый образ жизни». </a:t>
            </a:r>
          </a:p>
          <a:p>
            <a:pPr marL="90000" indent="452438" algn="just">
              <a:lnSpc>
                <a:spcPct val="170000"/>
              </a:lnSpc>
              <a:spcBef>
                <a:spcPts val="0"/>
              </a:spcBef>
              <a:buNone/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Просветительские мероприятия (беседы, викторины), организация прогулок                            по территории города, оформление выставок-просмотров специальной литературы, размещение пост-релизов в соцсетях и в группе «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Центральной городской библиотеки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» – формы библиотечной работы в этом направлении.</a:t>
            </a:r>
          </a:p>
          <a:p>
            <a:pPr marL="90000" indent="452438" algn="just">
              <a:lnSpc>
                <a:spcPct val="170000"/>
              </a:lnSpc>
              <a:spcBef>
                <a:spcPts val="0"/>
              </a:spcBef>
              <a:buNone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Для участия в конкурсе муниципальных практик  анализируется реализация работы                 с 2022 по 2023 гг.  </a:t>
            </a:r>
          </a:p>
        </p:txBody>
      </p:sp>
      <p:pic>
        <p:nvPicPr>
          <p:cNvPr id="7" name="Picture 3" descr="\\Masterbibl\home\Исаева Евгения\Лого ЦГБ\Новый логотип ЦГБ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-819472"/>
            <a:ext cx="3456384" cy="1944802"/>
          </a:xfrm>
          <a:prstGeom prst="rect">
            <a:avLst/>
          </a:prstGeom>
          <a:noFill/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8E7A596-C2A3-36FC-BC70-905410AA91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997" y="4365104"/>
            <a:ext cx="5296022" cy="238321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576" y="1125330"/>
            <a:ext cx="7920880" cy="5112568"/>
          </a:xfrm>
        </p:spPr>
        <p:txBody>
          <a:bodyPr>
            <a:normAutofit/>
          </a:bodyPr>
          <a:lstStyle/>
          <a:p>
            <a:pPr marL="88900" indent="45085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Цель: способствовать сохранению социальных взаимодействий пожилых людей с социумом, формированию внутреннего потенциала для прохождения социальных и возрастных трудностей, в том числе с помощью </a:t>
            </a:r>
            <a:r>
              <a:rPr lang="ru-RU" sz="1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приобщения    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 здоровому образу жизни через физическую активность. </a:t>
            </a:r>
          </a:p>
          <a:p>
            <a:pPr marL="88900" indent="45085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Задачи: </a:t>
            </a:r>
          </a:p>
          <a:p>
            <a:pPr marL="90000" indent="357188" algn="just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tabLst>
                <a:tab pos="804863" algn="l"/>
              </a:tabLs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улучшение физического и психологического самочувствия людей </a:t>
            </a:r>
            <a:r>
              <a:rPr lang="ru-RU" sz="1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через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осуществление прогулок по лесопарковой зоне;</a:t>
            </a:r>
          </a:p>
          <a:p>
            <a:pPr marL="90000" indent="357188" algn="just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tabLst>
                <a:tab pos="804863" algn="l"/>
              </a:tabLs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формирование позитивного отношения к окружающему миру, жизнелюбия, оптимизма; </a:t>
            </a:r>
          </a:p>
          <a:p>
            <a:pPr marL="90000" indent="357188" algn="just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tabLst>
                <a:tab pos="804863" algn="l"/>
              </a:tabLs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расширение круга </a:t>
            </a:r>
            <a:r>
              <a:rPr lang="ru-RU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общения, социализация людей пожилого возраста;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0000" indent="357188" algn="just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tabLst>
                <a:tab pos="804863" algn="l"/>
              </a:tabLs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организация полезного досуга; </a:t>
            </a:r>
          </a:p>
          <a:p>
            <a:pPr marL="90000" indent="357188">
              <a:lnSpc>
                <a:spcPct val="150000"/>
              </a:lnSpc>
              <a:spcBef>
                <a:spcPts val="0"/>
              </a:spcBef>
              <a:tabLst>
                <a:tab pos="804863" algn="l"/>
              </a:tabLs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привлечение к услугам библиотеки.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87313" lvl="0" indent="452438" algn="just">
              <a:spcBef>
                <a:spcPts val="0"/>
              </a:spcBef>
              <a:buNone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9" name="Содержимое 2"/>
          <p:cNvSpPr txBox="1">
            <a:spLocks/>
          </p:cNvSpPr>
          <p:nvPr/>
        </p:nvSpPr>
        <p:spPr>
          <a:xfrm>
            <a:off x="467544" y="1340768"/>
            <a:ext cx="8229600" cy="112474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endParaRPr kumimoji="0" lang="ru-RU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3" descr="\\Masterbibl\home\Исаева Евгения\Лого ЦГБ\Новый логотип ЦГБ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-819472"/>
            <a:ext cx="3456384" cy="19448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568" y="1844824"/>
            <a:ext cx="7920880" cy="3168352"/>
          </a:xfrm>
        </p:spPr>
        <p:txBody>
          <a:bodyPr>
            <a:normAutofit/>
          </a:bodyPr>
          <a:lstStyle/>
          <a:p>
            <a:pPr marL="88900" indent="45085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Проведены часы активности (прогулки по лесопарковой зоне), беседы, уроки здоровья, информационные часы, мастер-классы, танцевальные интенсивы, праздничные программы, на которых рассказывалось об основных принципах </a:t>
            </a:r>
            <a:r>
              <a:rPr lang="ru-RU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     и 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значимости здорового образа жизни, формировались полезные оздоровительные навыки.</a:t>
            </a:r>
          </a:p>
          <a:p>
            <a:pPr marL="88900" indent="45085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 2022 по октябрь 2023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г.г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в рамках программы «Здоровый образ жизни» проведено </a:t>
            </a:r>
            <a:r>
              <a:rPr lang="ru-RU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90 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мероприятий, на которых побывало </a:t>
            </a:r>
            <a:r>
              <a:rPr lang="ru-RU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1469 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чел. Из них </a:t>
            </a:r>
            <a:r>
              <a:rPr lang="ru-RU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7 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часов активности </a:t>
            </a:r>
            <a:r>
              <a:rPr lang="ru-RU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(83 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чел.).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760" y="683695"/>
            <a:ext cx="2520280" cy="1890210"/>
          </a:xfrm>
          <a:prstGeom prst="rect">
            <a:avLst/>
          </a:prstGeom>
        </p:spPr>
      </p:pic>
      <p:pic>
        <p:nvPicPr>
          <p:cNvPr id="9" name="Picture 3" descr="\\Masterbibl\home\Исаева Евгения\Лого ЦГБ\Новый логотип ЦГБ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-819472"/>
            <a:ext cx="3456384" cy="1944802"/>
          </a:xfrm>
          <a:prstGeom prst="rect">
            <a:avLst/>
          </a:prstGeom>
          <a:noFill/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C7CAFCB-324F-FC93-7F5C-CA90F47C13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2493"/>
          <a:stretch/>
        </p:blipFill>
        <p:spPr>
          <a:xfrm>
            <a:off x="683568" y="4980691"/>
            <a:ext cx="2546499" cy="163879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1E934CE-99F7-83D2-5B2A-C8BED92EBC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0207" y="4869160"/>
            <a:ext cx="2333728" cy="175029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337221B-4F1B-BCEE-3010-7CE25261E3E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2775"/>
          <a:stretch/>
        </p:blipFill>
        <p:spPr>
          <a:xfrm>
            <a:off x="6264075" y="4980659"/>
            <a:ext cx="2546499" cy="1638797"/>
          </a:xfrm>
          <a:prstGeom prst="rect">
            <a:avLst/>
          </a:prstGeom>
        </p:spPr>
      </p:pic>
      <p:sp>
        <p:nvSpPr>
          <p:cNvPr id="12" name="Заголовок 2">
            <a:extLst>
              <a:ext uri="{FF2B5EF4-FFF2-40B4-BE49-F238E27FC236}">
                <a16:creationId xmlns:a16="http://schemas.microsoft.com/office/drawing/2014/main" id="{E4B08D2C-5D5B-9D00-C6F4-9D16E2AC8761}"/>
              </a:ext>
            </a:extLst>
          </p:cNvPr>
          <p:cNvSpPr txBox="1">
            <a:spLocks/>
          </p:cNvSpPr>
          <p:nvPr/>
        </p:nvSpPr>
        <p:spPr>
          <a:xfrm>
            <a:off x="755129" y="379264"/>
            <a:ext cx="763374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15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dirty="0"/>
              <a:t>реализация практики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dirty="0"/>
              <a:t>Пруд смольный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00" y="2004161"/>
            <a:ext cx="1716494" cy="3600000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176" y="4189006"/>
            <a:ext cx="3600000" cy="171649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176" y="2294049"/>
            <a:ext cx="3600000" cy="171649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607" y="2762700"/>
            <a:ext cx="1716495" cy="3600000"/>
          </a:xfrm>
          <a:prstGeom prst="rect">
            <a:avLst/>
          </a:prstGeom>
        </p:spPr>
      </p:pic>
      <p:pic>
        <p:nvPicPr>
          <p:cNvPr id="12" name="Picture 3" descr="\\Masterbibl\home\Исаева Евгения\Лого ЦГБ\Новый логотип ЦГБ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39552" y="-819472"/>
            <a:ext cx="3456384" cy="19448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167585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0706" y="382385"/>
            <a:ext cx="7633742" cy="1492132"/>
          </a:xfrm>
        </p:spPr>
        <p:txBody>
          <a:bodyPr/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dirty="0"/>
              <a:t>«Три камня»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75" y="2305500"/>
            <a:ext cx="1714500" cy="360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434" y="2045176"/>
            <a:ext cx="3155209" cy="15026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305500"/>
            <a:ext cx="1714500" cy="36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024" y="3608864"/>
            <a:ext cx="3155209" cy="150266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435" y="5166692"/>
            <a:ext cx="3155209" cy="1502668"/>
          </a:xfrm>
          <a:prstGeom prst="rect">
            <a:avLst/>
          </a:prstGeom>
        </p:spPr>
      </p:pic>
      <p:pic>
        <p:nvPicPr>
          <p:cNvPr id="11" name="Picture 3" descr="\\Masterbibl\home\Исаева Евгения\Лого ЦГБ\Новый логотип ЦГБ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9552" y="-819472"/>
            <a:ext cx="3456384" cy="19448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41263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dirty="0"/>
              <a:t>«Пять мостов»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58" y="4562700"/>
            <a:ext cx="2400000" cy="180000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500" y="1988840"/>
            <a:ext cx="2400000" cy="1800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685" y="2996952"/>
            <a:ext cx="3150156" cy="236261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3898737"/>
            <a:ext cx="1847972" cy="246396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315" y="1986627"/>
            <a:ext cx="1847972" cy="246396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600" y="804256"/>
            <a:ext cx="3600000" cy="2700000"/>
          </a:xfrm>
          <a:prstGeom prst="rect">
            <a:avLst/>
          </a:prstGeom>
        </p:spPr>
      </p:pic>
      <p:pic>
        <p:nvPicPr>
          <p:cNvPr id="18" name="Picture 3" descr="\\Masterbibl\home\Исаева Евгения\Лого ЦГБ\Новый логотип ЦГБ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9552" y="-819472"/>
            <a:ext cx="3456384" cy="19448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22414639"/>
      </p:ext>
    </p:extLst>
  </p:cSld>
  <p:clrMapOvr>
    <a:masterClrMapping/>
  </p:clrMapOvr>
</p:sld>
</file>

<file path=ppt/theme/theme1.xml><?xml version="1.0" encoding="utf-8"?>
<a:theme xmlns:a="http://schemas.openxmlformats.org/drawingml/2006/main" name="Badge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Бороздки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/>
          </a:solidFill>
          <a:prstDash val="solid"/>
        </a:ln>
        <a:ln w="58420" cap="flat" cmpd="thickThin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27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l"/>
          </a:scene3d>
          <a:sp3d prstMaterial="flat">
            <a:bevelT w="31750" h="63500" prst="riblet"/>
          </a:sp3d>
        </a:effectStyle>
        <a:effectStyle>
          <a:effectLst>
            <a:outerShdw blurRad="50800" dist="38100" dir="27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l"/>
          </a:scene3d>
          <a:sp3d prstMaterial="flat">
            <a:bevelT w="57150" h="114300" prst="ribl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Эмблема</Template>
  <TotalTime>664</TotalTime>
  <Words>673</Words>
  <Application>Microsoft Office PowerPoint</Application>
  <PresentationFormat>Экран (4:3)</PresentationFormat>
  <Paragraphs>40</Paragraphs>
  <Slides>14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3" baseType="lpstr">
      <vt:lpstr>Arial</vt:lpstr>
      <vt:lpstr>Arial Unicode MS</vt:lpstr>
      <vt:lpstr>Calibri</vt:lpstr>
      <vt:lpstr>Corbel</vt:lpstr>
      <vt:lpstr>Gill Sans MT</vt:lpstr>
      <vt:lpstr>Impact</vt:lpstr>
      <vt:lpstr>Times New Roman</vt:lpstr>
      <vt:lpstr>Wingdings 3</vt:lpstr>
      <vt:lpstr>Badge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Пруд смольный</vt:lpstr>
      <vt:lpstr> «Три камня»</vt:lpstr>
      <vt:lpstr> «Пять мостов»</vt:lpstr>
      <vt:lpstr> «тропа здоровья»</vt:lpstr>
      <vt:lpstr> гора «поповка»</vt:lpstr>
      <vt:lpstr> мыс у Пруда «смольный»</vt:lpstr>
      <vt:lpstr>Перспективы развития практики </vt:lpstr>
      <vt:lpstr> Лидеры практики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50</cp:revision>
  <dcterms:created xsi:type="dcterms:W3CDTF">2022-06-14T11:05:37Z</dcterms:created>
  <dcterms:modified xsi:type="dcterms:W3CDTF">2023-10-18T10:06:30Z</dcterms:modified>
</cp:coreProperties>
</file>