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62" r:id="rId4"/>
    <p:sldId id="264" r:id="rId5"/>
    <p:sldId id="265" r:id="rId6"/>
    <p:sldId id="266" r:id="rId7"/>
    <p:sldId id="268" r:id="rId8"/>
    <p:sldId id="260" r:id="rId9"/>
    <p:sldId id="261" r:id="rId10"/>
    <p:sldId id="270" r:id="rId11"/>
  </p:sldIdLst>
  <p:sldSz cx="9144000" cy="6858000" type="screen4x3"/>
  <p:notesSz cx="6888163" cy="100203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6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7F2072D-221C-4C7A-9DB2-54C08A221671}" type="datetimeFigureOut">
              <a:rPr lang="ru-RU" smtClean="0"/>
              <a:pPr/>
              <a:t>17.10.2023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03B98D-0D55-4F4C-A1F4-1D7B6923478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7F2072D-221C-4C7A-9DB2-54C08A221671}" type="datetimeFigureOut">
              <a:rPr lang="ru-RU" smtClean="0"/>
              <a:pPr/>
              <a:t>17.10.2023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03B98D-0D55-4F4C-A1F4-1D7B6923478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7F2072D-221C-4C7A-9DB2-54C08A221671}" type="datetimeFigureOut">
              <a:rPr lang="ru-RU" smtClean="0"/>
              <a:pPr/>
              <a:t>17.10.2023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03B98D-0D55-4F4C-A1F4-1D7B6923478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7F2072D-221C-4C7A-9DB2-54C08A221671}" type="datetimeFigureOut">
              <a:rPr lang="ru-RU" smtClean="0"/>
              <a:pPr/>
              <a:t>17.10.2023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03B98D-0D55-4F4C-A1F4-1D7B6923478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7F2072D-221C-4C7A-9DB2-54C08A221671}" type="datetimeFigureOut">
              <a:rPr lang="ru-RU" smtClean="0"/>
              <a:pPr/>
              <a:t>17.10.2023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03B98D-0D55-4F4C-A1F4-1D7B6923478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7F2072D-221C-4C7A-9DB2-54C08A221671}" type="datetimeFigureOut">
              <a:rPr lang="ru-RU" smtClean="0"/>
              <a:pPr/>
              <a:t>17.10.2023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B03B98D-0D55-4F4C-A1F4-1D7B6923478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7F2072D-221C-4C7A-9DB2-54C08A221671}" type="datetimeFigureOut">
              <a:rPr lang="ru-RU" smtClean="0"/>
              <a:pPr/>
              <a:t>17.10.2023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B03B98D-0D55-4F4C-A1F4-1D7B6923478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7F2072D-221C-4C7A-9DB2-54C08A221671}" type="datetimeFigureOut">
              <a:rPr lang="ru-RU" smtClean="0"/>
              <a:pPr/>
              <a:t>17.10.2023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B03B98D-0D55-4F4C-A1F4-1D7B6923478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7F2072D-221C-4C7A-9DB2-54C08A221671}" type="datetimeFigureOut">
              <a:rPr lang="ru-RU" smtClean="0"/>
              <a:pPr/>
              <a:t>17.10.2023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B03B98D-0D55-4F4C-A1F4-1D7B6923478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7F2072D-221C-4C7A-9DB2-54C08A221671}" type="datetimeFigureOut">
              <a:rPr lang="ru-RU" smtClean="0"/>
              <a:pPr/>
              <a:t>17.10.2023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B03B98D-0D55-4F4C-A1F4-1D7B6923478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7F2072D-221C-4C7A-9DB2-54C08A221671}" type="datetimeFigureOut">
              <a:rPr lang="ru-RU" smtClean="0"/>
              <a:pPr/>
              <a:t>17.10.2023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B03B98D-0D55-4F4C-A1F4-1D7B6923478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F2072D-221C-4C7A-9DB2-54C08A221671}" type="datetimeFigureOut">
              <a:rPr lang="ru-RU" smtClean="0"/>
              <a:pPr/>
              <a:t>17.10.2023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03B98D-0D55-4F4C-A1F4-1D7B6923478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0006-018-.jpg"/>
          <p:cNvPicPr>
            <a:picLocks noChangeAspect="1"/>
          </p:cNvPicPr>
          <p:nvPr/>
        </p:nvPicPr>
        <p:blipFill>
          <a:blip r:embed="rId2" cstate="print"/>
          <a:srcRect l="6100" r="1753" b="3614"/>
          <a:stretch>
            <a:fillRect/>
          </a:stretch>
        </p:blipFill>
        <p:spPr>
          <a:xfrm>
            <a:off x="337513" y="256902"/>
            <a:ext cx="8592205" cy="6029618"/>
          </a:xfrm>
          <a:prstGeom prst="rect">
            <a:avLst/>
          </a:prstGeom>
        </p:spPr>
      </p:pic>
      <p:sp>
        <p:nvSpPr>
          <p:cNvPr id="2" name="Заголовок 1"/>
          <p:cNvSpPr>
            <a:spLocks noGrp="1"/>
          </p:cNvSpPr>
          <p:nvPr>
            <p:ph type="ctrTitle"/>
          </p:nvPr>
        </p:nvSpPr>
        <p:spPr>
          <a:xfrm>
            <a:off x="-756592" y="1533230"/>
            <a:ext cx="9073008" cy="2304256"/>
          </a:xfrm>
        </p:spPr>
        <p:txBody>
          <a:bodyPr>
            <a:normAutofit fontScale="90000"/>
          </a:bodyPr>
          <a:lstStyle/>
          <a:p>
            <a:r>
              <a:rPr lang="ru-RU" b="1" dirty="0" smtClean="0">
                <a:solidFill>
                  <a:srgbClr val="00B050"/>
                </a:solidFill>
                <a:latin typeface="Bad Script" panose="02000000000000000000" pitchFamily="2" charset="0"/>
              </a:rPr>
              <a:t>               Эколого-краеведческий клуб</a:t>
            </a:r>
            <a:br>
              <a:rPr lang="ru-RU" b="1" dirty="0" smtClean="0">
                <a:solidFill>
                  <a:srgbClr val="00B050"/>
                </a:solidFill>
                <a:latin typeface="Bad Script" panose="02000000000000000000" pitchFamily="2" charset="0"/>
              </a:rPr>
            </a:br>
            <a:r>
              <a:rPr lang="ru-RU" b="1" dirty="0" smtClean="0">
                <a:latin typeface="Bad Script" panose="02000000000000000000" pitchFamily="2" charset="0"/>
              </a:rPr>
              <a:t/>
            </a:r>
            <a:br>
              <a:rPr lang="ru-RU" b="1" dirty="0" smtClean="0">
                <a:latin typeface="Bad Script" panose="02000000000000000000" pitchFamily="2" charset="0"/>
              </a:rPr>
            </a:br>
            <a:r>
              <a:rPr lang="ru-RU" sz="7300" dirty="0">
                <a:solidFill>
                  <a:srgbClr val="0070C0"/>
                </a:solidFill>
                <a:latin typeface="BIP" pitchFamily="66" charset="0"/>
              </a:rPr>
              <a:t> </a:t>
            </a:r>
            <a:r>
              <a:rPr lang="ru-RU" sz="7300" dirty="0" smtClean="0">
                <a:solidFill>
                  <a:srgbClr val="0070C0"/>
                </a:solidFill>
                <a:latin typeface="BIP" pitchFamily="66" charset="0"/>
              </a:rPr>
              <a:t>      </a:t>
            </a:r>
            <a:r>
              <a:rPr lang="ru-RU" sz="7300" b="1" dirty="0" smtClean="0">
                <a:solidFill>
                  <a:srgbClr val="0070C0"/>
                </a:solidFill>
                <a:latin typeface="Bad Script" panose="02000000000000000000" pitchFamily="2" charset="0"/>
              </a:rPr>
              <a:t>«РОДНИК»</a:t>
            </a:r>
            <a:endParaRPr lang="ru-RU" sz="7300" b="1" dirty="0">
              <a:solidFill>
                <a:srgbClr val="0070C0"/>
              </a:solidFill>
              <a:latin typeface="Bad Script" panose="02000000000000000000" pitchFamily="2" charset="0"/>
            </a:endParaRPr>
          </a:p>
        </p:txBody>
      </p:sp>
      <p:pic>
        <p:nvPicPr>
          <p:cNvPr id="1026" name="Picture 2"/>
          <p:cNvPicPr>
            <a:picLocks noChangeAspect="1" noChangeArrowheads="1"/>
          </p:cNvPicPr>
          <p:nvPr/>
        </p:nvPicPr>
        <p:blipFill>
          <a:blip r:embed="rId3" cstate="print"/>
          <a:srcRect/>
          <a:stretch>
            <a:fillRect/>
          </a:stretch>
        </p:blipFill>
        <p:spPr bwMode="auto">
          <a:xfrm rot="21081835">
            <a:off x="780964" y="3508018"/>
            <a:ext cx="1265754" cy="699443"/>
          </a:xfrm>
          <a:prstGeom prst="rect">
            <a:avLst/>
          </a:prstGeom>
          <a:noFill/>
          <a:ln w="9525">
            <a:noFill/>
            <a:miter lim="800000"/>
            <a:headEnd/>
            <a:tailEnd/>
          </a:ln>
          <a:effectLst/>
        </p:spPr>
      </p:pic>
      <p:sp>
        <p:nvSpPr>
          <p:cNvPr id="3" name="Прямоугольник 2"/>
          <p:cNvSpPr/>
          <p:nvPr/>
        </p:nvSpPr>
        <p:spPr>
          <a:xfrm>
            <a:off x="3563888" y="4280247"/>
            <a:ext cx="5148064" cy="1015663"/>
          </a:xfrm>
          <a:prstGeom prst="rect">
            <a:avLst/>
          </a:prstGeom>
        </p:spPr>
        <p:txBody>
          <a:bodyPr wrap="square">
            <a:spAutoFit/>
          </a:bodyPr>
          <a:lstStyle/>
          <a:p>
            <a:r>
              <a:rPr lang="ru-RU" sz="2000" b="1" dirty="0">
                <a:solidFill>
                  <a:srgbClr val="C00000"/>
                </a:solidFill>
                <a:latin typeface="Bad Script" panose="02000000000000000000" pitchFamily="2" charset="0"/>
              </a:rPr>
              <a:t> Тверская область </a:t>
            </a:r>
            <a:br>
              <a:rPr lang="ru-RU" sz="2000" b="1" dirty="0">
                <a:solidFill>
                  <a:srgbClr val="C00000"/>
                </a:solidFill>
                <a:latin typeface="Bad Script" panose="02000000000000000000" pitchFamily="2" charset="0"/>
              </a:rPr>
            </a:br>
            <a:r>
              <a:rPr lang="ru-RU" sz="2000" b="1" dirty="0">
                <a:solidFill>
                  <a:srgbClr val="C00000"/>
                </a:solidFill>
                <a:latin typeface="Bad Script" panose="02000000000000000000" pitchFamily="2" charset="0"/>
              </a:rPr>
              <a:t>          </a:t>
            </a:r>
            <a:r>
              <a:rPr lang="ru-RU" sz="2000" b="1" dirty="0" err="1">
                <a:solidFill>
                  <a:srgbClr val="C00000"/>
                </a:solidFill>
                <a:latin typeface="Bad Script" panose="02000000000000000000" pitchFamily="2" charset="0"/>
              </a:rPr>
              <a:t>Удомельский</a:t>
            </a:r>
            <a:r>
              <a:rPr lang="ru-RU" sz="2000" b="1" dirty="0">
                <a:solidFill>
                  <a:srgbClr val="C00000"/>
                </a:solidFill>
                <a:latin typeface="Bad Script" panose="02000000000000000000" pitchFamily="2" charset="0"/>
              </a:rPr>
              <a:t> городской округ</a:t>
            </a:r>
            <a:br>
              <a:rPr lang="ru-RU" sz="2000" b="1" dirty="0">
                <a:solidFill>
                  <a:srgbClr val="C00000"/>
                </a:solidFill>
                <a:latin typeface="Bad Script" panose="02000000000000000000" pitchFamily="2" charset="0"/>
              </a:rPr>
            </a:br>
            <a:endParaRPr lang="ru-RU" sz="2000" b="1" dirty="0">
              <a:solidFill>
                <a:srgbClr val="C00000"/>
              </a:solidFill>
              <a:latin typeface="Bad Script" panose="02000000000000000000"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stretch>
            <a:fillRect/>
          </a:stretch>
        </p:blipFill>
        <p:spPr>
          <a:xfrm>
            <a:off x="179512" y="1412776"/>
            <a:ext cx="2395591" cy="3063388"/>
          </a:xfrm>
          <a:prstGeom prst="rect">
            <a:avLst/>
          </a:prstGeom>
        </p:spPr>
      </p:pic>
      <p:sp>
        <p:nvSpPr>
          <p:cNvPr id="6" name="Прямоугольник 5"/>
          <p:cNvSpPr/>
          <p:nvPr/>
        </p:nvSpPr>
        <p:spPr>
          <a:xfrm>
            <a:off x="2699792" y="620688"/>
            <a:ext cx="6048672" cy="5078313"/>
          </a:xfrm>
          <a:prstGeom prst="rect">
            <a:avLst/>
          </a:prstGeom>
        </p:spPr>
        <p:txBody>
          <a:bodyPr wrap="square">
            <a:spAutoFit/>
          </a:bodyPr>
          <a:lstStyle/>
          <a:p>
            <a:pPr algn="ctr"/>
            <a:r>
              <a:rPr lang="ru-RU" sz="2000" b="1" dirty="0">
                <a:solidFill>
                  <a:srgbClr val="C00000"/>
                </a:solidFill>
                <a:latin typeface="Bad Script" panose="02000000000000000000" pitchFamily="2" charset="0"/>
              </a:rPr>
              <a:t>Блюдова Марина </a:t>
            </a:r>
            <a:r>
              <a:rPr lang="ru-RU" sz="2000" b="1" dirty="0" err="1">
                <a:solidFill>
                  <a:srgbClr val="C00000"/>
                </a:solidFill>
                <a:latin typeface="Bad Script" panose="02000000000000000000" pitchFamily="2" charset="0"/>
              </a:rPr>
              <a:t>Айдаровна</a:t>
            </a:r>
            <a:r>
              <a:rPr lang="ru-RU" sz="2000" b="1" dirty="0">
                <a:solidFill>
                  <a:srgbClr val="C00000"/>
                </a:solidFill>
                <a:latin typeface="Bad Script" panose="02000000000000000000" pitchFamily="2" charset="0"/>
              </a:rPr>
              <a:t> </a:t>
            </a:r>
            <a:r>
              <a:rPr lang="ru-RU" sz="2000" b="1" dirty="0" smtClean="0">
                <a:solidFill>
                  <a:srgbClr val="C00000"/>
                </a:solidFill>
                <a:latin typeface="Bad Script" panose="02000000000000000000" pitchFamily="2" charset="0"/>
              </a:rPr>
              <a:t> - Лидер практики</a:t>
            </a:r>
          </a:p>
          <a:p>
            <a:pPr algn="ctr"/>
            <a:endParaRPr lang="ru-RU" sz="1600" dirty="0"/>
          </a:p>
          <a:p>
            <a:pPr algn="ctr"/>
            <a:r>
              <a:rPr lang="ru-RU" sz="1600" dirty="0">
                <a:solidFill>
                  <a:schemeClr val="accent1">
                    <a:lumMod val="50000"/>
                  </a:schemeClr>
                </a:solidFill>
              </a:rPr>
              <a:t>Год рождения - 1972</a:t>
            </a:r>
          </a:p>
          <a:p>
            <a:pPr algn="ctr"/>
            <a:r>
              <a:rPr lang="ru-RU" sz="1600" dirty="0">
                <a:solidFill>
                  <a:schemeClr val="accent1">
                    <a:lumMod val="50000"/>
                  </a:schemeClr>
                </a:solidFill>
              </a:rPr>
              <a:t>Образование - высшее библиотечное</a:t>
            </a:r>
          </a:p>
          <a:p>
            <a:pPr algn="ctr"/>
            <a:r>
              <a:rPr lang="ru-RU" sz="1600" dirty="0">
                <a:solidFill>
                  <a:schemeClr val="accent1">
                    <a:lumMod val="50000"/>
                  </a:schemeClr>
                </a:solidFill>
              </a:rPr>
              <a:t>Заведующий  </a:t>
            </a:r>
            <a:r>
              <a:rPr lang="ru-RU" sz="1600" dirty="0" err="1">
                <a:solidFill>
                  <a:schemeClr val="accent1">
                    <a:lumMod val="50000"/>
                  </a:schemeClr>
                </a:solidFill>
              </a:rPr>
              <a:t>Брусовским</a:t>
            </a:r>
            <a:r>
              <a:rPr lang="ru-RU" sz="1600" dirty="0">
                <a:solidFill>
                  <a:schemeClr val="accent1">
                    <a:lumMod val="50000"/>
                  </a:schemeClr>
                </a:solidFill>
              </a:rPr>
              <a:t> сельским филиалом МКУК «</a:t>
            </a:r>
            <a:r>
              <a:rPr lang="ru-RU" sz="1600" dirty="0" err="1">
                <a:solidFill>
                  <a:schemeClr val="accent1">
                    <a:lumMod val="50000"/>
                  </a:schemeClr>
                </a:solidFill>
              </a:rPr>
              <a:t>Удомельская</a:t>
            </a:r>
            <a:r>
              <a:rPr lang="ru-RU" sz="1600" dirty="0">
                <a:solidFill>
                  <a:schemeClr val="accent1">
                    <a:lumMod val="50000"/>
                  </a:schemeClr>
                </a:solidFill>
              </a:rPr>
              <a:t> централизованная библиотечная система», пос. Брусово, </a:t>
            </a:r>
            <a:r>
              <a:rPr lang="ru-RU" sz="1600" dirty="0" err="1">
                <a:solidFill>
                  <a:schemeClr val="accent1">
                    <a:lumMod val="50000"/>
                  </a:schemeClr>
                </a:solidFill>
              </a:rPr>
              <a:t>Удомельский</a:t>
            </a:r>
            <a:r>
              <a:rPr lang="ru-RU" sz="1600" dirty="0">
                <a:solidFill>
                  <a:schemeClr val="accent1">
                    <a:lumMod val="50000"/>
                  </a:schemeClr>
                </a:solidFill>
              </a:rPr>
              <a:t> городской округ, Тверская область</a:t>
            </a:r>
          </a:p>
          <a:p>
            <a:pPr algn="ctr"/>
            <a:r>
              <a:rPr lang="ru-RU" sz="1600" dirty="0">
                <a:solidFill>
                  <a:schemeClr val="accent1">
                    <a:lumMod val="50000"/>
                  </a:schemeClr>
                </a:solidFill>
              </a:rPr>
              <a:t>Стаж библиотечной работы – 33 год.</a:t>
            </a:r>
          </a:p>
          <a:p>
            <a:pPr algn="ctr"/>
            <a:r>
              <a:rPr lang="ru-RU" sz="1600" dirty="0">
                <a:solidFill>
                  <a:schemeClr val="accent1">
                    <a:lumMod val="50000"/>
                  </a:schemeClr>
                </a:solidFill>
              </a:rPr>
              <a:t>Участник Федеральных, областных, межрайонных мероприятий и семинаров. </a:t>
            </a:r>
          </a:p>
          <a:p>
            <a:pPr algn="ctr"/>
            <a:r>
              <a:rPr lang="ru-RU" sz="1600" dirty="0" err="1" smtClean="0">
                <a:solidFill>
                  <a:schemeClr val="accent1">
                    <a:lumMod val="50000"/>
                  </a:schemeClr>
                </a:solidFill>
              </a:rPr>
              <a:t>Брусовская</a:t>
            </a:r>
            <a:r>
              <a:rPr lang="ru-RU" sz="1600" dirty="0" smtClean="0">
                <a:solidFill>
                  <a:schemeClr val="accent1">
                    <a:lumMod val="50000"/>
                  </a:schemeClr>
                </a:solidFill>
              </a:rPr>
              <a:t> </a:t>
            </a:r>
            <a:r>
              <a:rPr lang="ru-RU" sz="1600" dirty="0">
                <a:solidFill>
                  <a:schemeClr val="accent1">
                    <a:lumMod val="50000"/>
                  </a:schemeClr>
                </a:solidFill>
              </a:rPr>
              <a:t>библиотека на протяжении многих лет является лучшей среди сельских библиотек </a:t>
            </a:r>
            <a:r>
              <a:rPr lang="ru-RU" sz="1600" dirty="0" err="1">
                <a:solidFill>
                  <a:schemeClr val="accent1">
                    <a:lumMod val="50000"/>
                  </a:schemeClr>
                </a:solidFill>
              </a:rPr>
              <a:t>Удомельского</a:t>
            </a:r>
            <a:r>
              <a:rPr lang="ru-RU" sz="1600" dirty="0">
                <a:solidFill>
                  <a:schemeClr val="accent1">
                    <a:lumMod val="50000"/>
                  </a:schemeClr>
                </a:solidFill>
              </a:rPr>
              <a:t> района. </a:t>
            </a:r>
          </a:p>
          <a:p>
            <a:pPr algn="ctr"/>
            <a:r>
              <a:rPr lang="ru-RU" sz="1600" dirty="0">
                <a:solidFill>
                  <a:schemeClr val="accent1">
                    <a:lumMod val="50000"/>
                  </a:schemeClr>
                </a:solidFill>
              </a:rPr>
              <a:t>Финалист  II Всероссийского конкурса «Библиотекарь года».</a:t>
            </a:r>
          </a:p>
          <a:p>
            <a:pPr algn="ctr"/>
            <a:r>
              <a:rPr lang="ru-RU" sz="1600" dirty="0">
                <a:solidFill>
                  <a:schemeClr val="accent1">
                    <a:lumMod val="50000"/>
                  </a:schemeClr>
                </a:solidFill>
              </a:rPr>
              <a:t> Награждена Грамотами муниципального, регионального уровня.</a:t>
            </a:r>
          </a:p>
          <a:p>
            <a:pPr algn="ctr"/>
            <a:r>
              <a:rPr lang="ru-RU" sz="1600" dirty="0">
                <a:solidFill>
                  <a:schemeClr val="accent1">
                    <a:lumMod val="50000"/>
                  </a:schemeClr>
                </a:solidFill>
              </a:rPr>
              <a:t>Победитель Конкурса «</a:t>
            </a:r>
            <a:r>
              <a:rPr lang="ru-RU" sz="1600" dirty="0" err="1">
                <a:solidFill>
                  <a:schemeClr val="accent1">
                    <a:lumMod val="50000"/>
                  </a:schemeClr>
                </a:solidFill>
              </a:rPr>
              <a:t>АтомРядом</a:t>
            </a:r>
            <a:r>
              <a:rPr lang="ru-RU" sz="1600" dirty="0">
                <a:solidFill>
                  <a:schemeClr val="accent1">
                    <a:lumMod val="50000"/>
                  </a:schemeClr>
                </a:solidFill>
              </a:rPr>
              <a:t>» (2020)</a:t>
            </a:r>
          </a:p>
          <a:p>
            <a:pPr algn="ctr"/>
            <a:r>
              <a:rPr lang="ru-RU" sz="1600" dirty="0">
                <a:solidFill>
                  <a:schemeClr val="accent1">
                    <a:lumMod val="50000"/>
                  </a:schemeClr>
                </a:solidFill>
              </a:rPr>
              <a:t>Лидер практики Клуб молодого избирателя «ДЕМО»</a:t>
            </a:r>
          </a:p>
          <a:p>
            <a:pPr algn="ctr"/>
            <a:r>
              <a:rPr lang="ru-RU" sz="1600" dirty="0">
                <a:solidFill>
                  <a:schemeClr val="accent1">
                    <a:lumMod val="50000"/>
                  </a:schemeClr>
                </a:solidFill>
              </a:rPr>
              <a:t>Лидер практики «Литературный подиум»</a:t>
            </a:r>
          </a:p>
          <a:p>
            <a:pPr algn="ctr"/>
            <a:r>
              <a:rPr lang="ru-RU" sz="1600" dirty="0">
                <a:solidFill>
                  <a:schemeClr val="accent1">
                    <a:lumMod val="50000"/>
                  </a:schemeClr>
                </a:solidFill>
              </a:rPr>
              <a:t>Победитель конкурса среди библиотек Тверской области, посвященного 30-летию избирательной системы и Конституции Российской </a:t>
            </a:r>
            <a:r>
              <a:rPr lang="ru-RU" sz="1600" dirty="0" smtClean="0">
                <a:solidFill>
                  <a:schemeClr val="accent1">
                    <a:lumMod val="50000"/>
                  </a:schemeClr>
                </a:solidFill>
              </a:rPr>
              <a:t>Федерации (2023 г.).</a:t>
            </a:r>
            <a:endParaRPr lang="ru-RU" sz="1600" dirty="0">
              <a:solidFill>
                <a:schemeClr val="accent1">
                  <a:lumMod val="50000"/>
                </a:schemeClr>
              </a:solidFill>
            </a:endParaRPr>
          </a:p>
        </p:txBody>
      </p:sp>
    </p:spTree>
    <p:extLst>
      <p:ext uri="{BB962C8B-B14F-4D97-AF65-F5344CB8AC3E}">
        <p14:creationId xmlns:p14="http://schemas.microsoft.com/office/powerpoint/2010/main" val="364569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9"/>
            <a:ext cx="8229600" cy="4176463"/>
          </a:xfrm>
        </p:spPr>
        <p:txBody>
          <a:bodyPr>
            <a:normAutofit fontScale="55000" lnSpcReduction="20000"/>
          </a:bodyPr>
          <a:lstStyle/>
          <a:p>
            <a:r>
              <a:rPr lang="ru-RU" b="1" dirty="0">
                <a:solidFill>
                  <a:srgbClr val="C00000"/>
                </a:solidFill>
                <a:latin typeface="Bad Script" panose="02000000000000000000" pitchFamily="2" charset="0"/>
              </a:rPr>
              <a:t>Цели: </a:t>
            </a:r>
          </a:p>
          <a:p>
            <a:r>
              <a:rPr lang="ru-RU" dirty="0">
                <a:solidFill>
                  <a:schemeClr val="accent1">
                    <a:lumMod val="50000"/>
                  </a:schemeClr>
                </a:solidFill>
              </a:rPr>
              <a:t>Развитие интереса местного сообщества к истории, культуре и литературе родного края;</a:t>
            </a:r>
          </a:p>
          <a:p>
            <a:r>
              <a:rPr lang="ru-RU" dirty="0">
                <a:solidFill>
                  <a:schemeClr val="accent1">
                    <a:lumMod val="50000"/>
                  </a:schemeClr>
                </a:solidFill>
              </a:rPr>
              <a:t>воспитание чувства патриотизма через изучение истории, традиций и культуры родного </a:t>
            </a:r>
            <a:r>
              <a:rPr lang="ru-RU" dirty="0" smtClean="0">
                <a:solidFill>
                  <a:schemeClr val="accent1">
                    <a:lumMod val="50000"/>
                  </a:schemeClr>
                </a:solidFill>
              </a:rPr>
              <a:t>края</a:t>
            </a:r>
            <a:endParaRPr lang="ru-RU" dirty="0">
              <a:solidFill>
                <a:schemeClr val="accent1">
                  <a:lumMod val="50000"/>
                </a:schemeClr>
              </a:solidFill>
            </a:endParaRPr>
          </a:p>
          <a:p>
            <a:r>
              <a:rPr lang="ru-RU" dirty="0">
                <a:solidFill>
                  <a:schemeClr val="accent1">
                    <a:lumMod val="50000"/>
                  </a:schemeClr>
                </a:solidFill>
              </a:rPr>
              <a:t> </a:t>
            </a:r>
          </a:p>
          <a:p>
            <a:r>
              <a:rPr lang="ru-RU" b="1" dirty="0">
                <a:solidFill>
                  <a:srgbClr val="C00000"/>
                </a:solidFill>
                <a:latin typeface="Bad Script" panose="02000000000000000000" pitchFamily="2" charset="0"/>
              </a:rPr>
              <a:t>Задачи:</a:t>
            </a:r>
          </a:p>
          <a:p>
            <a:r>
              <a:rPr lang="ru-RU" dirty="0">
                <a:solidFill>
                  <a:schemeClr val="accent1">
                    <a:lumMod val="50000"/>
                  </a:schemeClr>
                </a:solidFill>
              </a:rPr>
              <a:t>- знакомство жителей с историческими страницами развития родного края;</a:t>
            </a:r>
          </a:p>
          <a:p>
            <a:r>
              <a:rPr lang="ru-RU" dirty="0">
                <a:solidFill>
                  <a:schemeClr val="accent1">
                    <a:lumMod val="50000"/>
                  </a:schemeClr>
                </a:solidFill>
              </a:rPr>
              <a:t>- развитие интереса к малой родине, сохранение истории недавнего прошлого.</a:t>
            </a:r>
          </a:p>
          <a:p>
            <a:r>
              <a:rPr lang="ru-RU" dirty="0">
                <a:solidFill>
                  <a:schemeClr val="accent1">
                    <a:lumMod val="50000"/>
                  </a:schemeClr>
                </a:solidFill>
              </a:rPr>
              <a:t>- поиск и систематизация краеведческого материала;</a:t>
            </a:r>
          </a:p>
          <a:p>
            <a:r>
              <a:rPr lang="ru-RU" dirty="0">
                <a:solidFill>
                  <a:schemeClr val="accent1">
                    <a:lumMod val="50000"/>
                  </a:schemeClr>
                </a:solidFill>
              </a:rPr>
              <a:t>- привлечение молодежи к исследовательской деятельности;</a:t>
            </a:r>
          </a:p>
          <a:p>
            <a:r>
              <a:rPr lang="ru-RU" dirty="0">
                <a:solidFill>
                  <a:schemeClr val="accent1">
                    <a:lumMod val="50000"/>
                  </a:schemeClr>
                </a:solidFill>
              </a:rPr>
              <a:t>- обеспечение исторической преемственности </a:t>
            </a:r>
            <a:r>
              <a:rPr lang="ru-RU" dirty="0" smtClean="0">
                <a:solidFill>
                  <a:schemeClr val="accent1">
                    <a:lumMod val="50000"/>
                  </a:schemeClr>
                </a:solidFill>
              </a:rPr>
              <a:t>поколений</a:t>
            </a:r>
            <a:endParaRPr lang="ru-RU" dirty="0">
              <a:solidFill>
                <a:schemeClr val="accent1">
                  <a:lumMod val="50000"/>
                </a:schemeClr>
              </a:solidFill>
            </a:endParaRPr>
          </a:p>
          <a:p>
            <a:pPr marL="0" indent="0">
              <a:buNone/>
            </a:pPr>
            <a:r>
              <a:rPr lang="ru-RU" dirty="0"/>
              <a:t/>
            </a:r>
            <a:br>
              <a:rPr lang="ru-RU" dirty="0"/>
            </a:br>
            <a:endParaRPr lang="ru-RU" dirty="0"/>
          </a:p>
        </p:txBody>
      </p:sp>
      <p:pic>
        <p:nvPicPr>
          <p:cNvPr id="5" name="Рисунок 4"/>
          <p:cNvPicPr>
            <a:picLocks noChangeAspect="1"/>
          </p:cNvPicPr>
          <p:nvPr/>
        </p:nvPicPr>
        <p:blipFill>
          <a:blip r:embed="rId2"/>
          <a:stretch>
            <a:fillRect/>
          </a:stretch>
        </p:blipFill>
        <p:spPr>
          <a:xfrm>
            <a:off x="323528" y="3814758"/>
            <a:ext cx="2616141" cy="1963524"/>
          </a:xfrm>
          <a:prstGeom prst="rect">
            <a:avLst/>
          </a:prstGeom>
        </p:spPr>
      </p:pic>
      <p:pic>
        <p:nvPicPr>
          <p:cNvPr id="7" name="Рисунок 6"/>
          <p:cNvPicPr>
            <a:picLocks noChangeAspect="1"/>
          </p:cNvPicPr>
          <p:nvPr/>
        </p:nvPicPr>
        <p:blipFill rotWithShape="1">
          <a:blip r:embed="rId3"/>
          <a:srcRect l="21674" t="34811" r="25124" b="12645"/>
          <a:stretch/>
        </p:blipFill>
        <p:spPr>
          <a:xfrm>
            <a:off x="3086967" y="3834044"/>
            <a:ext cx="2624719" cy="1944238"/>
          </a:xfrm>
          <a:prstGeom prst="rect">
            <a:avLst/>
          </a:prstGeom>
          <a:ln>
            <a:solidFill>
              <a:schemeClr val="accent1"/>
            </a:solidFill>
          </a:ln>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6438" y="3832397"/>
            <a:ext cx="2498475" cy="1873856"/>
          </a:xfrm>
          <a:prstGeom prst="rect">
            <a:avLst/>
          </a:prstGeom>
          <a:ln>
            <a:solidFill>
              <a:schemeClr val="accent1"/>
            </a:solidFill>
          </a:ln>
        </p:spPr>
      </p:pic>
    </p:spTree>
    <p:extLst>
      <p:ext uri="{BB962C8B-B14F-4D97-AF65-F5344CB8AC3E}">
        <p14:creationId xmlns:p14="http://schemas.microsoft.com/office/powerpoint/2010/main" val="2795683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548680"/>
            <a:ext cx="8496944" cy="1728192"/>
          </a:xfrm>
        </p:spPr>
        <p:txBody>
          <a:bodyPr>
            <a:noAutofit/>
          </a:bodyPr>
          <a:lstStyle/>
          <a:p>
            <a:r>
              <a:rPr lang="ru-RU" sz="1600" dirty="0" smtClean="0">
                <a:solidFill>
                  <a:srgbClr val="C00000"/>
                </a:solidFill>
              </a:rPr>
              <a:t>Вместе с </a:t>
            </a:r>
            <a:r>
              <a:rPr lang="ru-RU" sz="1600" dirty="0" smtClean="0">
                <a:solidFill>
                  <a:srgbClr val="C00000"/>
                </a:solidFill>
              </a:rPr>
              <a:t>членом Клуба «Родник» учителем </a:t>
            </a:r>
            <a:r>
              <a:rPr lang="ru-RU" sz="1600" dirty="0" smtClean="0">
                <a:solidFill>
                  <a:srgbClr val="C00000"/>
                </a:solidFill>
              </a:rPr>
              <a:t>истории </a:t>
            </a:r>
            <a:r>
              <a:rPr lang="ru-RU" sz="1600" dirty="0" err="1" smtClean="0">
                <a:solidFill>
                  <a:srgbClr val="C00000"/>
                </a:solidFill>
              </a:rPr>
              <a:t>Брусовской</a:t>
            </a:r>
            <a:r>
              <a:rPr lang="ru-RU" sz="1600" dirty="0" smtClean="0">
                <a:solidFill>
                  <a:srgbClr val="C00000"/>
                </a:solidFill>
              </a:rPr>
              <a:t> школы Яковлевой Е.А. мы провели экскурсию по поселку Брусово. Но улицах бывшего районного центра перед ребятами старшеклассниками открывались интересные исторические факты. </a:t>
            </a:r>
            <a:r>
              <a:rPr lang="ru-RU" sz="1600" dirty="0" smtClean="0">
                <a:solidFill>
                  <a:srgbClr val="C00000"/>
                </a:solidFill>
              </a:rPr>
              <a:t/>
            </a:r>
            <a:br>
              <a:rPr lang="ru-RU" sz="1600" dirty="0" smtClean="0">
                <a:solidFill>
                  <a:srgbClr val="C00000"/>
                </a:solidFill>
              </a:rPr>
            </a:br>
            <a:r>
              <a:rPr lang="ru-RU" sz="1600" dirty="0" smtClean="0">
                <a:solidFill>
                  <a:srgbClr val="C00000"/>
                </a:solidFill>
              </a:rPr>
              <a:t>Экскурсия </a:t>
            </a:r>
            <a:r>
              <a:rPr lang="ru-RU" sz="1600" dirty="0" smtClean="0">
                <a:solidFill>
                  <a:srgbClr val="C00000"/>
                </a:solidFill>
              </a:rPr>
              <a:t>сопровождалась фотографиями исторических мест, зданий, сооружений, которых уже нет или они выглядят сегодня совсем </a:t>
            </a:r>
            <a:r>
              <a:rPr lang="ru-RU" sz="1600" dirty="0" smtClean="0">
                <a:solidFill>
                  <a:srgbClr val="C00000"/>
                </a:solidFill>
              </a:rPr>
              <a:t>иначе</a:t>
            </a:r>
            <a:r>
              <a:rPr lang="ru-RU" sz="1600" dirty="0" smtClean="0">
                <a:solidFill>
                  <a:srgbClr val="C00000"/>
                </a:solidFill>
              </a:rPr>
              <a:t/>
            </a:r>
            <a:br>
              <a:rPr lang="ru-RU" sz="1600" dirty="0" smtClean="0">
                <a:solidFill>
                  <a:srgbClr val="C00000"/>
                </a:solidFill>
              </a:rPr>
            </a:br>
            <a:endParaRPr lang="ru-RU" sz="1600" dirty="0">
              <a:solidFill>
                <a:srgbClr val="C00000"/>
              </a:solidFill>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292080" y="2060313"/>
            <a:ext cx="3224738" cy="2418554"/>
          </a:xfrm>
          <a:ln>
            <a:solidFill>
              <a:schemeClr val="accent1"/>
            </a:solidFill>
          </a:ln>
        </p:spPr>
      </p:pic>
      <p:pic>
        <p:nvPicPr>
          <p:cNvPr id="3074" name="Picture 2" descr="https://sun9-1.userapi.com/impg/RTtfB1nN0jWDnYognvQRjG-LsWSMfYtjMtB7rQ/MYFJWeA1KKw.jpg?size=1280x960&amp;quality=95&amp;sign=2a80a8793819a91064cc879e8d959338&amp;type=album"/>
          <p:cNvPicPr>
            <a:picLocks noChangeAspect="1" noChangeArrowheads="1"/>
          </p:cNvPicPr>
          <p:nvPr/>
        </p:nvPicPr>
        <p:blipFill>
          <a:blip r:embed="rId3" cstate="print"/>
          <a:srcRect/>
          <a:stretch>
            <a:fillRect/>
          </a:stretch>
        </p:blipFill>
        <p:spPr bwMode="auto">
          <a:xfrm>
            <a:off x="755576" y="2027452"/>
            <a:ext cx="3312368" cy="2484276"/>
          </a:xfrm>
          <a:prstGeom prst="rect">
            <a:avLst/>
          </a:prstGeom>
          <a:noFill/>
          <a:ln>
            <a:solidFill>
              <a:schemeClr val="accent1"/>
            </a:solidFill>
          </a:ln>
        </p:spPr>
      </p:pic>
      <p:pic>
        <p:nvPicPr>
          <p:cNvPr id="5" name="Рисунок 4"/>
          <p:cNvPicPr>
            <a:picLocks noChangeAspect="1"/>
          </p:cNvPicPr>
          <p:nvPr/>
        </p:nvPicPr>
        <p:blipFill rotWithShape="1">
          <a:blip r:embed="rId4" cstate="print">
            <a:extLst>
              <a:ext uri="{28A0092B-C50C-407E-A947-70E740481C1C}">
                <a14:useLocalDpi xmlns:a14="http://schemas.microsoft.com/office/drawing/2010/main" val="0"/>
              </a:ext>
            </a:extLst>
          </a:blip>
          <a:srcRect l="22529" t="8192" r="11933" b="20808"/>
          <a:stretch/>
        </p:blipFill>
        <p:spPr>
          <a:xfrm>
            <a:off x="3563888" y="4293096"/>
            <a:ext cx="2664296" cy="2164741"/>
          </a:xfrm>
          <a:prstGeom prst="rect">
            <a:avLst/>
          </a:prstGeom>
          <a:ln>
            <a:solidFill>
              <a:schemeClr val="accent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31676"/>
            <a:ext cx="8229600" cy="1143000"/>
          </a:xfrm>
        </p:spPr>
        <p:txBody>
          <a:bodyPr>
            <a:noAutofit/>
          </a:bodyPr>
          <a:lstStyle/>
          <a:p>
            <a:r>
              <a:rPr lang="ru-RU" sz="1600" dirty="0">
                <a:solidFill>
                  <a:srgbClr val="C00000"/>
                </a:solidFill>
              </a:rPr>
              <a:t>П</a:t>
            </a:r>
            <a:r>
              <a:rPr lang="ru-RU" sz="1600" dirty="0" smtClean="0">
                <a:solidFill>
                  <a:srgbClr val="C00000"/>
                </a:solidFill>
              </a:rPr>
              <a:t>одведение </a:t>
            </a:r>
            <a:r>
              <a:rPr lang="ru-RU" sz="1600" dirty="0" smtClean="0">
                <a:solidFill>
                  <a:srgbClr val="C00000"/>
                </a:solidFill>
              </a:rPr>
              <a:t>итогов Ежегодного краеведческого конкурса памяти Н.А. Архангельского и А.Е. </a:t>
            </a:r>
            <a:r>
              <a:rPr lang="ru-RU" sz="1600" dirty="0" err="1" smtClean="0">
                <a:solidFill>
                  <a:srgbClr val="C00000"/>
                </a:solidFill>
              </a:rPr>
              <a:t>Краснополина</a:t>
            </a:r>
            <a:r>
              <a:rPr lang="ru-RU" sz="1600" dirty="0" smtClean="0">
                <a:solidFill>
                  <a:srgbClr val="C00000"/>
                </a:solidFill>
              </a:rPr>
              <a:t> на лучшую письменную работу по историческому краеведению среди детей и юношества </a:t>
            </a:r>
            <a:r>
              <a:rPr lang="ru-RU" sz="1600" dirty="0" err="1" smtClean="0">
                <a:solidFill>
                  <a:srgbClr val="C00000"/>
                </a:solidFill>
              </a:rPr>
              <a:t>Удомельского</a:t>
            </a:r>
            <a:r>
              <a:rPr lang="ru-RU" sz="1600" dirty="0" smtClean="0">
                <a:solidFill>
                  <a:srgbClr val="C00000"/>
                </a:solidFill>
              </a:rPr>
              <a:t> района.</a:t>
            </a:r>
            <a:br>
              <a:rPr lang="ru-RU" sz="1600" dirty="0" smtClean="0">
                <a:solidFill>
                  <a:srgbClr val="C00000"/>
                </a:solidFill>
              </a:rPr>
            </a:br>
            <a:r>
              <a:rPr lang="ru-RU" sz="1600" dirty="0" smtClean="0">
                <a:solidFill>
                  <a:srgbClr val="C00000"/>
                </a:solidFill>
              </a:rPr>
              <a:t>Члены Клуба – активные участники конкурса</a:t>
            </a:r>
            <a:endParaRPr lang="ru-RU" sz="1600" dirty="0">
              <a:solidFill>
                <a:srgbClr val="C00000"/>
              </a:solidFill>
            </a:endParaRPr>
          </a:p>
        </p:txBody>
      </p:sp>
      <p:sp>
        <p:nvSpPr>
          <p:cNvPr id="3" name="Содержимое 2"/>
          <p:cNvSpPr>
            <a:spLocks noGrp="1"/>
          </p:cNvSpPr>
          <p:nvPr>
            <p:ph idx="1"/>
          </p:nvPr>
        </p:nvSpPr>
        <p:spPr>
          <a:xfrm>
            <a:off x="457200" y="1916832"/>
            <a:ext cx="8229600" cy="4525963"/>
          </a:xfrm>
        </p:spPr>
        <p:txBody>
          <a:bodyPr/>
          <a:lstStyle/>
          <a:p>
            <a:endParaRPr lang="ru-RU" dirty="0"/>
          </a:p>
        </p:txBody>
      </p:sp>
      <p:pic>
        <p:nvPicPr>
          <p:cNvPr id="1026" name="Picture 2" descr="https://sun9-13.userapi.com/impg/W5wEfcdhoQkjkttGy7bnCleqOYr2jp93D5pPhw/UQScIAJGz2Y.jpg?size=810x1080&amp;quality=95&amp;sign=e6e2d1a3e8a06efd432dbc42766f4078&amp;type=album"/>
          <p:cNvPicPr>
            <a:picLocks noChangeAspect="1" noChangeArrowheads="1"/>
          </p:cNvPicPr>
          <p:nvPr/>
        </p:nvPicPr>
        <p:blipFill>
          <a:blip r:embed="rId2" cstate="print"/>
          <a:srcRect/>
          <a:stretch>
            <a:fillRect/>
          </a:stretch>
        </p:blipFill>
        <p:spPr bwMode="auto">
          <a:xfrm>
            <a:off x="2915816" y="1772816"/>
            <a:ext cx="3312368" cy="4416491"/>
          </a:xfrm>
          <a:prstGeom prst="rect">
            <a:avLst/>
          </a:prstGeom>
          <a:noFill/>
          <a:ln>
            <a:solidFill>
              <a:schemeClr val="accent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0938"/>
            <a:ext cx="8229600" cy="1426170"/>
          </a:xfrm>
        </p:spPr>
        <p:txBody>
          <a:bodyPr>
            <a:noAutofit/>
          </a:bodyPr>
          <a:lstStyle/>
          <a:p>
            <a:r>
              <a:rPr lang="ru-RU" sz="1600" dirty="0" err="1" smtClean="0">
                <a:solidFill>
                  <a:srgbClr val="C00000"/>
                </a:solidFill>
              </a:rPr>
              <a:t>Эколого</a:t>
            </a:r>
            <a:r>
              <a:rPr lang="ru-RU" sz="1600" dirty="0" smtClean="0">
                <a:solidFill>
                  <a:srgbClr val="C00000"/>
                </a:solidFill>
              </a:rPr>
              <a:t> - </a:t>
            </a:r>
            <a:r>
              <a:rPr lang="ru-RU" sz="1600" dirty="0" smtClean="0">
                <a:solidFill>
                  <a:srgbClr val="C00000"/>
                </a:solidFill>
              </a:rPr>
              <a:t> краеведческий клуб </a:t>
            </a:r>
            <a:r>
              <a:rPr lang="ru-RU" sz="1600" dirty="0" smtClean="0">
                <a:solidFill>
                  <a:srgbClr val="C00000"/>
                </a:solidFill>
              </a:rPr>
              <a:t>«Родник</a:t>
            </a:r>
            <a:r>
              <a:rPr lang="ru-RU" sz="1600" dirty="0" smtClean="0">
                <a:solidFill>
                  <a:srgbClr val="C00000"/>
                </a:solidFill>
              </a:rPr>
              <a:t>» побывал </a:t>
            </a:r>
            <a:r>
              <a:rPr lang="ru-RU" sz="1600" dirty="0" smtClean="0">
                <a:solidFill>
                  <a:srgbClr val="C00000"/>
                </a:solidFill>
              </a:rPr>
              <a:t>в музейно – культурном комплексе «Усадебный дом Милюковых» в </a:t>
            </a:r>
            <a:r>
              <a:rPr lang="ru-RU" sz="1600" dirty="0" err="1" smtClean="0">
                <a:solidFill>
                  <a:srgbClr val="C00000"/>
                </a:solidFill>
              </a:rPr>
              <a:t>с.Овсище</a:t>
            </a:r>
            <a:r>
              <a:rPr lang="ru-RU" sz="1600" dirty="0" smtClean="0">
                <a:solidFill>
                  <a:srgbClr val="C00000"/>
                </a:solidFill>
              </a:rPr>
              <a:t> </a:t>
            </a:r>
            <a:r>
              <a:rPr lang="ru-RU" sz="1600" dirty="0" err="1" smtClean="0">
                <a:solidFill>
                  <a:srgbClr val="C00000"/>
                </a:solidFill>
              </a:rPr>
              <a:t>Вышневолоцкого</a:t>
            </a:r>
            <a:r>
              <a:rPr lang="ru-RU" sz="1600" dirty="0" smtClean="0">
                <a:solidFill>
                  <a:srgbClr val="C00000"/>
                </a:solidFill>
              </a:rPr>
              <a:t> района. Усадьба входит в число перспективных туристических маршрутов Тверской области, сюда едут путешественники, проводятся краеведческие мероприятия, экскурсии, мастер – классы, художественные выставки, встречи с интересными людьми.</a:t>
            </a:r>
            <a:br>
              <a:rPr lang="ru-RU" sz="1600" dirty="0" smtClean="0">
                <a:solidFill>
                  <a:srgbClr val="C00000"/>
                </a:solidFill>
              </a:rPr>
            </a:br>
            <a:r>
              <a:rPr lang="ru-RU" sz="1600" dirty="0" smtClean="0">
                <a:solidFill>
                  <a:srgbClr val="C00000"/>
                </a:solidFill>
              </a:rPr>
              <a:t>Интересную и содержательную экскурсию для нас провела заведующая </a:t>
            </a:r>
            <a:r>
              <a:rPr lang="ru-RU" sz="1600" dirty="0" err="1" smtClean="0">
                <a:solidFill>
                  <a:srgbClr val="C00000"/>
                </a:solidFill>
              </a:rPr>
              <a:t>Овсищенской</a:t>
            </a:r>
            <a:r>
              <a:rPr lang="ru-RU" sz="1600" dirty="0" smtClean="0">
                <a:solidFill>
                  <a:srgbClr val="C00000"/>
                </a:solidFill>
              </a:rPr>
              <a:t> библиотекой Громова Галина </a:t>
            </a:r>
            <a:r>
              <a:rPr lang="ru-RU" sz="1600" dirty="0" smtClean="0">
                <a:solidFill>
                  <a:srgbClr val="C00000"/>
                </a:solidFill>
              </a:rPr>
              <a:t>Юрьевна</a:t>
            </a:r>
            <a:endParaRPr lang="ru-RU" sz="1600" dirty="0">
              <a:solidFill>
                <a:srgbClr val="C00000"/>
              </a:solidFill>
            </a:endParaRPr>
          </a:p>
        </p:txBody>
      </p:sp>
      <p:sp>
        <p:nvSpPr>
          <p:cNvPr id="3" name="Содержимое 2"/>
          <p:cNvSpPr>
            <a:spLocks noGrp="1"/>
          </p:cNvSpPr>
          <p:nvPr>
            <p:ph idx="1"/>
          </p:nvPr>
        </p:nvSpPr>
        <p:spPr>
          <a:xfrm>
            <a:off x="289414" y="2204864"/>
            <a:ext cx="8229600" cy="4525963"/>
          </a:xfrm>
        </p:spPr>
        <p:txBody>
          <a:bodyPr/>
          <a:lstStyle/>
          <a:p>
            <a:pPr marL="0" indent="0">
              <a:buNone/>
            </a:pPr>
            <a:endParaRPr lang="ru-RU" dirty="0"/>
          </a:p>
        </p:txBody>
      </p:sp>
      <p:pic>
        <p:nvPicPr>
          <p:cNvPr id="22530" name="Picture 2" descr="https://sun9-73.userapi.com/impg/USVTGTrVPsV36k4ZEJ5WZ1JzEfKA0_1Ty0ko5w/JgbqeKGSSZM.jpg?size=1280x960&amp;quality=95&amp;sign=95a6ed15fc1632a40136e72a043046ce&amp;type=album"/>
          <p:cNvPicPr>
            <a:picLocks noChangeAspect="1" noChangeArrowheads="1"/>
          </p:cNvPicPr>
          <p:nvPr/>
        </p:nvPicPr>
        <p:blipFill>
          <a:blip r:embed="rId2" cstate="print"/>
          <a:srcRect/>
          <a:stretch>
            <a:fillRect/>
          </a:stretch>
        </p:blipFill>
        <p:spPr bwMode="auto">
          <a:xfrm>
            <a:off x="457200" y="3013238"/>
            <a:ext cx="3562738" cy="2672054"/>
          </a:xfrm>
          <a:prstGeom prst="rect">
            <a:avLst/>
          </a:prstGeom>
          <a:noFill/>
          <a:ln>
            <a:solidFill>
              <a:schemeClr val="accent1"/>
            </a:solidFill>
          </a:ln>
        </p:spPr>
      </p:pic>
      <p:pic>
        <p:nvPicPr>
          <p:cNvPr id="22532" name="Picture 4" descr="https://sun9-58.userapi.com/impg/vno4DM9ThKJsPaigjLIaVgBhrhGgozOILMPtaA/3OwokvhY6bc.jpg?size=813x545&amp;quality=95&amp;sign=f576b999ca2c193ca19baff24d18ebfb&amp;type=album"/>
          <p:cNvPicPr>
            <a:picLocks noChangeAspect="1" noChangeArrowheads="1"/>
          </p:cNvPicPr>
          <p:nvPr/>
        </p:nvPicPr>
        <p:blipFill>
          <a:blip r:embed="rId3" cstate="print"/>
          <a:srcRect/>
          <a:stretch>
            <a:fillRect/>
          </a:stretch>
        </p:blipFill>
        <p:spPr bwMode="auto">
          <a:xfrm>
            <a:off x="4213222" y="2348880"/>
            <a:ext cx="4280293" cy="2869324"/>
          </a:xfrm>
          <a:prstGeom prst="rect">
            <a:avLst/>
          </a:prstGeom>
          <a:noFill/>
          <a:ln>
            <a:solidFill>
              <a:schemeClr val="accent1"/>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sz="1800" dirty="0" smtClean="0">
                <a:solidFill>
                  <a:srgbClr val="C00000"/>
                </a:solidFill>
              </a:rPr>
              <a:t>К</a:t>
            </a:r>
            <a:r>
              <a:rPr lang="ru-RU" sz="1800" dirty="0" smtClean="0">
                <a:solidFill>
                  <a:srgbClr val="C00000"/>
                </a:solidFill>
              </a:rPr>
              <a:t>нига </a:t>
            </a:r>
            <a:r>
              <a:rPr lang="ru-RU" sz="1800" dirty="0" smtClean="0">
                <a:solidFill>
                  <a:srgbClr val="C00000"/>
                </a:solidFill>
              </a:rPr>
              <a:t>« В родном краю всему начало…» </a:t>
            </a:r>
            <a:r>
              <a:rPr lang="ru-RU" sz="1800" dirty="0" smtClean="0">
                <a:solidFill>
                  <a:srgbClr val="C00000"/>
                </a:solidFill>
              </a:rPr>
              <a:t/>
            </a:r>
            <a:br>
              <a:rPr lang="ru-RU" sz="1800" dirty="0" smtClean="0">
                <a:solidFill>
                  <a:srgbClr val="C00000"/>
                </a:solidFill>
              </a:rPr>
            </a:br>
            <a:r>
              <a:rPr lang="ru-RU" sz="1800" dirty="0" smtClean="0">
                <a:solidFill>
                  <a:schemeClr val="accent1">
                    <a:lumMod val="50000"/>
                  </a:schemeClr>
                </a:solidFill>
              </a:rPr>
              <a:t>(</a:t>
            </a:r>
            <a:r>
              <a:rPr lang="ru-RU" sz="1800" dirty="0" smtClean="0">
                <a:solidFill>
                  <a:schemeClr val="accent1">
                    <a:lumMod val="50000"/>
                  </a:schemeClr>
                </a:solidFill>
              </a:rPr>
              <a:t>55 – </a:t>
            </a:r>
            <a:r>
              <a:rPr lang="ru-RU" sz="1800" dirty="0" err="1" smtClean="0">
                <a:solidFill>
                  <a:schemeClr val="accent1">
                    <a:lumMod val="50000"/>
                  </a:schemeClr>
                </a:solidFill>
              </a:rPr>
              <a:t>ый</a:t>
            </a:r>
            <a:r>
              <a:rPr lang="ru-RU" sz="1800" dirty="0" smtClean="0">
                <a:solidFill>
                  <a:schemeClr val="accent1">
                    <a:lumMod val="50000"/>
                  </a:schemeClr>
                </a:solidFill>
              </a:rPr>
              <a:t> выпуск краеведческого альманаха « </a:t>
            </a:r>
            <a:r>
              <a:rPr lang="ru-RU" sz="1800" dirty="0" err="1" smtClean="0">
                <a:solidFill>
                  <a:schemeClr val="accent1">
                    <a:lumMod val="50000"/>
                  </a:schemeClr>
                </a:solidFill>
              </a:rPr>
              <a:t>Удомельская</a:t>
            </a:r>
            <a:r>
              <a:rPr lang="ru-RU" sz="1800" dirty="0" smtClean="0">
                <a:solidFill>
                  <a:schemeClr val="accent1">
                    <a:lumMod val="50000"/>
                  </a:schemeClr>
                </a:solidFill>
              </a:rPr>
              <a:t> старина</a:t>
            </a:r>
            <a:r>
              <a:rPr lang="ru-RU" sz="1800" dirty="0" smtClean="0">
                <a:solidFill>
                  <a:schemeClr val="accent1">
                    <a:lumMod val="50000"/>
                  </a:schemeClr>
                </a:solidFill>
              </a:rPr>
              <a:t>»). </a:t>
            </a:r>
            <a:br>
              <a:rPr lang="ru-RU" sz="1800" dirty="0" smtClean="0">
                <a:solidFill>
                  <a:schemeClr val="accent1">
                    <a:lumMod val="50000"/>
                  </a:schemeClr>
                </a:solidFill>
              </a:rPr>
            </a:br>
            <a:r>
              <a:rPr lang="ru-RU" sz="1800" dirty="0" smtClean="0">
                <a:solidFill>
                  <a:schemeClr val="accent1">
                    <a:lumMod val="50000"/>
                  </a:schemeClr>
                </a:solidFill>
              </a:rPr>
              <a:t>Среди</a:t>
            </a:r>
            <a:r>
              <a:rPr lang="ru-RU" sz="1800" dirty="0" smtClean="0">
                <a:solidFill>
                  <a:schemeClr val="accent1">
                    <a:lumMod val="50000"/>
                  </a:schemeClr>
                </a:solidFill>
              </a:rPr>
              <a:t> авторского коллектива – члены Клуба «Родник»</a:t>
            </a:r>
            <a:r>
              <a:rPr lang="ru-RU" sz="1800" dirty="0" smtClean="0">
                <a:solidFill>
                  <a:schemeClr val="accent1">
                    <a:lumMod val="50000"/>
                  </a:schemeClr>
                </a:solidFill>
              </a:rPr>
              <a:t/>
            </a:r>
            <a:br>
              <a:rPr lang="ru-RU" sz="1800" dirty="0" smtClean="0">
                <a:solidFill>
                  <a:schemeClr val="accent1">
                    <a:lumMod val="50000"/>
                  </a:schemeClr>
                </a:solidFill>
              </a:rPr>
            </a:br>
            <a:r>
              <a:rPr lang="ru-RU" sz="1800" dirty="0" smtClean="0">
                <a:solidFill>
                  <a:schemeClr val="accent1">
                    <a:lumMod val="50000"/>
                  </a:schemeClr>
                </a:solidFill>
              </a:rPr>
              <a:t>В книге приведены исторические события, освещающие различные стороны жизни, уделено внимание персоналиям разных лет, которых </a:t>
            </a:r>
            <a:r>
              <a:rPr lang="ru-RU" sz="1800" dirty="0" smtClean="0">
                <a:solidFill>
                  <a:schemeClr val="accent1">
                    <a:lumMod val="50000"/>
                  </a:schemeClr>
                </a:solidFill>
              </a:rPr>
              <a:t>объединяет</a:t>
            </a:r>
            <a:br>
              <a:rPr lang="ru-RU" sz="1800" dirty="0" smtClean="0">
                <a:solidFill>
                  <a:schemeClr val="accent1">
                    <a:lumMod val="50000"/>
                  </a:schemeClr>
                </a:solidFill>
              </a:rPr>
            </a:br>
            <a:r>
              <a:rPr lang="ru-RU" sz="1800" dirty="0" smtClean="0">
                <a:solidFill>
                  <a:schemeClr val="accent1">
                    <a:lumMod val="50000"/>
                  </a:schemeClr>
                </a:solidFill>
              </a:rPr>
              <a:t> </a:t>
            </a:r>
            <a:r>
              <a:rPr lang="ru-RU" sz="1800" dirty="0" smtClean="0">
                <a:solidFill>
                  <a:schemeClr val="accent1">
                    <a:lumMod val="50000"/>
                  </a:schemeClr>
                </a:solidFill>
              </a:rPr>
              <a:t>созидание и творчество во благо родного края.</a:t>
            </a:r>
            <a:endParaRPr lang="ru-RU" sz="1800" dirty="0">
              <a:solidFill>
                <a:schemeClr val="accent1">
                  <a:lumMod val="50000"/>
                </a:schemeClr>
              </a:solidFill>
            </a:endParaRPr>
          </a:p>
        </p:txBody>
      </p:sp>
      <p:pic>
        <p:nvPicPr>
          <p:cNvPr id="23554" name="Picture 2" descr="https://sun9-78.userapi.com/impg/rRTpyT_INdJUJKu4tTT0kBM81B2KEx3hIeRxgQ/N3J3aQLQJ-M.jpg?size=562x765&amp;quality=96&amp;sign=383c3473015b408cbd60ce7de0ff4129&amp;type=album"/>
          <p:cNvPicPr>
            <a:picLocks noChangeAspect="1" noChangeArrowheads="1"/>
          </p:cNvPicPr>
          <p:nvPr/>
        </p:nvPicPr>
        <p:blipFill rotWithShape="1">
          <a:blip r:embed="rId2" cstate="print"/>
          <a:srcRect l="41701" t="24329" r="4224" b="19342"/>
          <a:stretch/>
        </p:blipFill>
        <p:spPr bwMode="auto">
          <a:xfrm>
            <a:off x="2843808" y="2060848"/>
            <a:ext cx="2952329" cy="4186248"/>
          </a:xfrm>
          <a:prstGeom prst="rect">
            <a:avLst/>
          </a:prstGeom>
          <a:noFill/>
          <a:ln>
            <a:solidFill>
              <a:schemeClr val="accent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81159"/>
            <a:ext cx="8229600" cy="1143000"/>
          </a:xfrm>
        </p:spPr>
        <p:txBody>
          <a:bodyPr>
            <a:noAutofit/>
          </a:bodyPr>
          <a:lstStyle/>
          <a:p>
            <a:r>
              <a:rPr lang="ru-RU" sz="1600" dirty="0" smtClean="0"/>
              <a:t/>
            </a:r>
            <a:br>
              <a:rPr lang="ru-RU" sz="1600" dirty="0" smtClean="0"/>
            </a:br>
            <a:r>
              <a:rPr lang="ru-RU" sz="1600" dirty="0" smtClean="0">
                <a:solidFill>
                  <a:srgbClr val="C00000"/>
                </a:solidFill>
              </a:rPr>
              <a:t>Лето – время путешествий и интересных встреч.</a:t>
            </a:r>
            <a:br>
              <a:rPr lang="ru-RU" sz="1600" dirty="0" smtClean="0">
                <a:solidFill>
                  <a:srgbClr val="C00000"/>
                </a:solidFill>
              </a:rPr>
            </a:br>
            <a:r>
              <a:rPr lang="ru-RU" sz="1600" dirty="0" smtClean="0">
                <a:solidFill>
                  <a:srgbClr val="C00000"/>
                </a:solidFill>
              </a:rPr>
              <a:t>16 августа состоялась поездка </a:t>
            </a:r>
            <a:r>
              <a:rPr lang="ru-RU" sz="1600" dirty="0" smtClean="0">
                <a:solidFill>
                  <a:srgbClr val="C00000"/>
                </a:solidFill>
              </a:rPr>
              <a:t>членов Клуба «Родник»</a:t>
            </a:r>
            <a:r>
              <a:rPr lang="ru-RU" sz="1600" dirty="0" smtClean="0">
                <a:solidFill>
                  <a:srgbClr val="C00000"/>
                </a:solidFill>
              </a:rPr>
              <a:t> </a:t>
            </a:r>
            <a:r>
              <a:rPr lang="ru-RU" sz="1600" dirty="0" smtClean="0">
                <a:solidFill>
                  <a:srgbClr val="C00000"/>
                </a:solidFill>
              </a:rPr>
              <a:t>в </a:t>
            </a:r>
            <a:r>
              <a:rPr lang="ru-RU" sz="1600" dirty="0" err="1" smtClean="0">
                <a:solidFill>
                  <a:srgbClr val="C00000"/>
                </a:solidFill>
              </a:rPr>
              <a:t>Максатинский</a:t>
            </a:r>
            <a:r>
              <a:rPr lang="ru-RU" sz="1600" dirty="0" smtClean="0">
                <a:solidFill>
                  <a:srgbClr val="C00000"/>
                </a:solidFill>
              </a:rPr>
              <a:t> район в поселок Труженик, на территории которого находится </a:t>
            </a:r>
            <a:r>
              <a:rPr lang="ru-RU" sz="1600" dirty="0" err="1" smtClean="0">
                <a:solidFill>
                  <a:srgbClr val="C00000"/>
                </a:solidFill>
              </a:rPr>
              <a:t>Николо-Теребенский</a:t>
            </a:r>
            <a:r>
              <a:rPr lang="ru-RU" sz="1600" dirty="0" smtClean="0">
                <a:solidFill>
                  <a:srgbClr val="C00000"/>
                </a:solidFill>
              </a:rPr>
              <a:t> монастырь.</a:t>
            </a:r>
            <a:br>
              <a:rPr lang="ru-RU" sz="1600" dirty="0" smtClean="0">
                <a:solidFill>
                  <a:srgbClr val="C00000"/>
                </a:solidFill>
              </a:rPr>
            </a:br>
            <a:r>
              <a:rPr lang="ru-RU" sz="1600" dirty="0" smtClean="0">
                <a:solidFill>
                  <a:srgbClr val="C00000"/>
                </a:solidFill>
              </a:rPr>
              <a:t>В Пятницкой школе нас встретил завуч Соловьев Николай Алексеевич, который поведал нам не только о монастыре и чудотворных иконах, но и показал экспонаты школьного музея. Николай Алексеевич проводил нас на место, где река </a:t>
            </a:r>
            <a:r>
              <a:rPr lang="ru-RU" sz="1600" dirty="0" err="1" smtClean="0">
                <a:solidFill>
                  <a:srgbClr val="C00000"/>
                </a:solidFill>
              </a:rPr>
              <a:t>Кеза</a:t>
            </a:r>
            <a:r>
              <a:rPr lang="ru-RU" sz="1600" dirty="0" smtClean="0">
                <a:solidFill>
                  <a:srgbClr val="C00000"/>
                </a:solidFill>
              </a:rPr>
              <a:t> впадает в реку </a:t>
            </a:r>
            <a:r>
              <a:rPr lang="ru-RU" sz="1600" dirty="0" err="1" smtClean="0">
                <a:solidFill>
                  <a:srgbClr val="C00000"/>
                </a:solidFill>
              </a:rPr>
              <a:t>Молога</a:t>
            </a:r>
            <a:r>
              <a:rPr lang="ru-RU" sz="1600" dirty="0" smtClean="0">
                <a:solidFill>
                  <a:srgbClr val="C00000"/>
                </a:solidFill>
              </a:rPr>
              <a:t>, на берегу которой более 800 лет назад располагался древний город.</a:t>
            </a:r>
            <a:endParaRPr lang="ru-RU" sz="1600" dirty="0">
              <a:solidFill>
                <a:srgbClr val="C00000"/>
              </a:solidFill>
            </a:endParaRPr>
          </a:p>
        </p:txBody>
      </p:sp>
      <p:sp>
        <p:nvSpPr>
          <p:cNvPr id="3" name="Содержимое 2"/>
          <p:cNvSpPr>
            <a:spLocks noGrp="1"/>
          </p:cNvSpPr>
          <p:nvPr>
            <p:ph idx="1"/>
          </p:nvPr>
        </p:nvSpPr>
        <p:spPr>
          <a:xfrm>
            <a:off x="683568" y="2132856"/>
            <a:ext cx="8003232" cy="3993307"/>
          </a:xfrm>
        </p:spPr>
        <p:txBody>
          <a:bodyPr/>
          <a:lstStyle/>
          <a:p>
            <a:endParaRPr lang="ru-RU" dirty="0"/>
          </a:p>
        </p:txBody>
      </p:sp>
      <p:pic>
        <p:nvPicPr>
          <p:cNvPr id="25602" name="Picture 2" descr="https://sun9-22.userapi.com/impg/SUPy-cQpq6XdS0wiZgyV9zMeBT5Pm1j8W8jE9Q/OgNA-pN-Qkg.jpg?size=793x638&amp;quality=95&amp;sign=5182e3d22139c9e6d409c6d9cad96375&amp;type=album"/>
          <p:cNvPicPr>
            <a:picLocks noChangeAspect="1" noChangeArrowheads="1"/>
          </p:cNvPicPr>
          <p:nvPr/>
        </p:nvPicPr>
        <p:blipFill>
          <a:blip r:embed="rId2" cstate="print"/>
          <a:srcRect/>
          <a:stretch>
            <a:fillRect/>
          </a:stretch>
        </p:blipFill>
        <p:spPr bwMode="auto">
          <a:xfrm>
            <a:off x="392192" y="2204864"/>
            <a:ext cx="4027594" cy="3240360"/>
          </a:xfrm>
          <a:prstGeom prst="rect">
            <a:avLst/>
          </a:prstGeom>
          <a:noFill/>
          <a:ln>
            <a:solidFill>
              <a:schemeClr val="accent1"/>
            </a:solidFill>
          </a:ln>
        </p:spPr>
      </p:pic>
      <p:pic>
        <p:nvPicPr>
          <p:cNvPr id="25604" name="Picture 4" descr="https://sun9-68.userapi.com/impg/O2Hp0iQLqFp0d4oS2hMHX-tPdsgdJHD3SrUUGQ/2c0BO7OULBI.jpg?size=1280x960&amp;quality=95&amp;sign=7cfa808e6943677c952ee26380ac0849&amp;type=album"/>
          <p:cNvPicPr>
            <a:picLocks noChangeAspect="1" noChangeArrowheads="1"/>
          </p:cNvPicPr>
          <p:nvPr/>
        </p:nvPicPr>
        <p:blipFill>
          <a:blip r:embed="rId3" cstate="print"/>
          <a:srcRect/>
          <a:stretch>
            <a:fillRect/>
          </a:stretch>
        </p:blipFill>
        <p:spPr bwMode="auto">
          <a:xfrm>
            <a:off x="4572000" y="3212976"/>
            <a:ext cx="4259965" cy="3194974"/>
          </a:xfrm>
          <a:prstGeom prst="rect">
            <a:avLst/>
          </a:prstGeom>
          <a:noFill/>
          <a:ln>
            <a:solidFill>
              <a:schemeClr val="accent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70C0"/>
                </a:solidFill>
                <a:latin typeface="Bad Script" panose="02000000000000000000" pitchFamily="2" charset="0"/>
              </a:rPr>
              <a:t>Село </a:t>
            </a:r>
            <a:r>
              <a:rPr lang="ru-RU" b="1" dirty="0" err="1" smtClean="0">
                <a:solidFill>
                  <a:srgbClr val="0070C0"/>
                </a:solidFill>
                <a:latin typeface="Bad Script" panose="02000000000000000000" pitchFamily="2" charset="0"/>
              </a:rPr>
              <a:t>Молдино</a:t>
            </a:r>
            <a:r>
              <a:rPr lang="ru-RU" b="1" dirty="0" smtClean="0">
                <a:solidFill>
                  <a:srgbClr val="0070C0"/>
                </a:solidFill>
                <a:latin typeface="Bad Script" panose="02000000000000000000" pitchFamily="2" charset="0"/>
              </a:rPr>
              <a:t>, </a:t>
            </a:r>
            <a:r>
              <a:rPr lang="ru-RU" b="1" dirty="0" smtClean="0">
                <a:solidFill>
                  <a:srgbClr val="0070C0"/>
                </a:solidFill>
                <a:latin typeface="Bad Script" panose="02000000000000000000" pitchFamily="2" charset="0"/>
              </a:rPr>
              <a:t>деревня Покровское</a:t>
            </a:r>
            <a:endParaRPr lang="ru-RU" b="1" dirty="0">
              <a:solidFill>
                <a:srgbClr val="0070C0"/>
              </a:solidFill>
              <a:latin typeface="Bad Script" panose="02000000000000000000" pitchFamily="2" charset="0"/>
            </a:endParaRPr>
          </a:p>
        </p:txBody>
      </p:sp>
      <p:pic>
        <p:nvPicPr>
          <p:cNvPr id="4098" name="Picture 2" descr="D:\Мои документы\портфолио 2014\горшуха\P1000980.JPG"/>
          <p:cNvPicPr>
            <a:picLocks noChangeAspect="1" noChangeArrowheads="1"/>
          </p:cNvPicPr>
          <p:nvPr/>
        </p:nvPicPr>
        <p:blipFill>
          <a:blip r:embed="rId2" cstate="print"/>
          <a:srcRect/>
          <a:stretch>
            <a:fillRect/>
          </a:stretch>
        </p:blipFill>
        <p:spPr bwMode="auto">
          <a:xfrm>
            <a:off x="285719" y="1357298"/>
            <a:ext cx="3810026" cy="2857520"/>
          </a:xfrm>
          <a:prstGeom prst="rect">
            <a:avLst/>
          </a:prstGeom>
          <a:noFill/>
          <a:ln>
            <a:solidFill>
              <a:schemeClr val="accent1"/>
            </a:solidFill>
          </a:ln>
        </p:spPr>
      </p:pic>
      <p:sp>
        <p:nvSpPr>
          <p:cNvPr id="5" name="Содержимое 4"/>
          <p:cNvSpPr>
            <a:spLocks noGrp="1"/>
          </p:cNvSpPr>
          <p:nvPr>
            <p:ph idx="1"/>
          </p:nvPr>
        </p:nvSpPr>
        <p:spPr>
          <a:xfrm>
            <a:off x="642910" y="4286256"/>
            <a:ext cx="2643206" cy="571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buNone/>
            </a:pPr>
            <a:r>
              <a:rPr lang="ru-RU" sz="1800" dirty="0" smtClean="0"/>
              <a:t>Музей д. </a:t>
            </a:r>
            <a:r>
              <a:rPr lang="ru-RU" sz="1800" dirty="0" err="1" smtClean="0"/>
              <a:t>Молдино</a:t>
            </a:r>
            <a:endParaRPr lang="ru-RU" sz="1800" dirty="0"/>
          </a:p>
        </p:txBody>
      </p:sp>
      <p:pic>
        <p:nvPicPr>
          <p:cNvPr id="4099" name="Picture 3" descr="D:\Мои документы\портфолио 2014\молдино, изукин\P1010162.JPG"/>
          <p:cNvPicPr>
            <a:picLocks noChangeAspect="1" noChangeArrowheads="1"/>
          </p:cNvPicPr>
          <p:nvPr/>
        </p:nvPicPr>
        <p:blipFill>
          <a:blip r:embed="rId3" cstate="print"/>
          <a:srcRect/>
          <a:stretch>
            <a:fillRect/>
          </a:stretch>
        </p:blipFill>
        <p:spPr bwMode="auto">
          <a:xfrm>
            <a:off x="4429124" y="2571744"/>
            <a:ext cx="4299139" cy="3224354"/>
          </a:xfrm>
          <a:prstGeom prst="rect">
            <a:avLst/>
          </a:prstGeom>
          <a:noFill/>
          <a:ln>
            <a:solidFill>
              <a:schemeClr val="accent1"/>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1">
                    <a:lumMod val="75000"/>
                  </a:schemeClr>
                </a:solidFill>
                <a:latin typeface="Bad Script" panose="02000000000000000000" pitchFamily="2" charset="0"/>
              </a:rPr>
              <a:t>Урочище </a:t>
            </a:r>
            <a:r>
              <a:rPr lang="ru-RU" b="1" dirty="0" err="1" smtClean="0">
                <a:solidFill>
                  <a:schemeClr val="accent1">
                    <a:lumMod val="75000"/>
                  </a:schemeClr>
                </a:solidFill>
                <a:latin typeface="Bad Script" panose="02000000000000000000" pitchFamily="2" charset="0"/>
              </a:rPr>
              <a:t>Деревяжиха</a:t>
            </a:r>
            <a:endParaRPr lang="ru-RU" b="1" dirty="0">
              <a:solidFill>
                <a:schemeClr val="accent1">
                  <a:lumMod val="75000"/>
                </a:schemeClr>
              </a:solidFill>
              <a:latin typeface="Bad Script" panose="02000000000000000000" pitchFamily="2" charset="0"/>
            </a:endParaRPr>
          </a:p>
        </p:txBody>
      </p:sp>
      <p:pic>
        <p:nvPicPr>
          <p:cNvPr id="4" name="Содержимое 3" descr="20160521-DSC_0429.jpg"/>
          <p:cNvPicPr>
            <a:picLocks noGrp="1" noChangeAspect="1"/>
          </p:cNvPicPr>
          <p:nvPr>
            <p:ph idx="1"/>
          </p:nvPr>
        </p:nvPicPr>
        <p:blipFill>
          <a:blip r:embed="rId2" cstate="print"/>
          <a:stretch>
            <a:fillRect/>
          </a:stretch>
        </p:blipFill>
        <p:spPr>
          <a:xfrm>
            <a:off x="357159" y="1357299"/>
            <a:ext cx="4000528" cy="2649700"/>
          </a:xfrm>
          <a:ln>
            <a:solidFill>
              <a:schemeClr val="accent1"/>
            </a:solidFill>
          </a:ln>
        </p:spPr>
      </p:pic>
      <p:pic>
        <p:nvPicPr>
          <p:cNvPr id="5" name="Рисунок 4" descr="20160521-DSC_0435.jpg"/>
          <p:cNvPicPr>
            <a:picLocks noChangeAspect="1"/>
          </p:cNvPicPr>
          <p:nvPr/>
        </p:nvPicPr>
        <p:blipFill>
          <a:blip r:embed="rId3" cstate="print"/>
          <a:stretch>
            <a:fillRect/>
          </a:stretch>
        </p:blipFill>
        <p:spPr>
          <a:xfrm>
            <a:off x="3923928" y="3068960"/>
            <a:ext cx="4895572" cy="3242522"/>
          </a:xfrm>
          <a:prstGeom prst="rect">
            <a:avLst/>
          </a:prstGeom>
          <a:ln>
            <a:solidFill>
              <a:schemeClr val="accent1"/>
            </a:solidFill>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691</TotalTime>
  <Words>263</Words>
  <Application>Microsoft Office PowerPoint</Application>
  <PresentationFormat>Экран (4:3)</PresentationFormat>
  <Paragraphs>35</Paragraphs>
  <Slides>10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Arial</vt:lpstr>
      <vt:lpstr>Bad Script</vt:lpstr>
      <vt:lpstr>BIP</vt:lpstr>
      <vt:lpstr>Calibri</vt:lpstr>
      <vt:lpstr>Тема Office</vt:lpstr>
      <vt:lpstr>               Эколого-краеведческий клуб         «РОДНИК»</vt:lpstr>
      <vt:lpstr>Презентация PowerPoint</vt:lpstr>
      <vt:lpstr>Вместе с членом Клуба «Родник» учителем истории Брусовской школы Яковлевой Е.А. мы провели экскурсию по поселку Брусово. Но улицах бывшего районного центра перед ребятами старшеклассниками открывались интересные исторические факты.  Экскурсия сопровождалась фотографиями исторических мест, зданий, сооружений, которых уже нет или они выглядят сегодня совсем иначе </vt:lpstr>
      <vt:lpstr>Подведение итогов Ежегодного краеведческого конкурса памяти Н.А. Архангельского и А.Е. Краснополина на лучшую письменную работу по историческому краеведению среди детей и юношества Удомельского района. Члены Клуба – активные участники конкурса</vt:lpstr>
      <vt:lpstr>Эколого -  краеведческий клуб «Родник» побывал в музейно – культурном комплексе «Усадебный дом Милюковых» в с.Овсище Вышневолоцкого района. Усадьба входит в число перспективных туристических маршрутов Тверской области, сюда едут путешественники, проводятся краеведческие мероприятия, экскурсии, мастер – классы, художественные выставки, встречи с интересными людьми. Интересную и содержательную экскурсию для нас провела заведующая Овсищенской библиотекой Громова Галина Юрьевна</vt:lpstr>
      <vt:lpstr> Книга « В родном краю всему начало…»  (55 – ый выпуск краеведческого альманаха « Удомельская старина»).  Среди авторского коллектива – члены Клуба «Родник» В книге приведены исторические события, освещающие различные стороны жизни, уделено внимание персоналиям разных лет, которых объединяет  созидание и творчество во благо родного края.</vt:lpstr>
      <vt:lpstr> Лето – время путешествий и интересных встреч. 16 августа состоялась поездка членов Клуба «Родник» в Максатинский район в поселок Труженик, на территории которого находится Николо-Теребенский монастырь. В Пятницкой школе нас встретил завуч Соловьев Николай Алексеевич, который поведал нам не только о монастыре и чудотворных иконах, но и показал экспонаты школьного музея. Николай Алексеевич проводил нас на место, где река Кеза впадает в реку Молога, на берегу которой более 800 лет назад располагался древний город.</vt:lpstr>
      <vt:lpstr>Село Молдино, деревня Покровское</vt:lpstr>
      <vt:lpstr>Урочище Деревяжиха</vt:lpstr>
      <vt:lpstr>Презентация PowerPoint</vt:lpstr>
    </vt:vector>
  </TitlesOfParts>
  <Company>Unattended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Эколого-краеведческий клуб  «РОДНИК»</dc:title>
  <dc:creator>User</dc:creator>
  <cp:lastModifiedBy>Пользователь</cp:lastModifiedBy>
  <cp:revision>23</cp:revision>
  <dcterms:created xsi:type="dcterms:W3CDTF">2018-12-25T12:36:06Z</dcterms:created>
  <dcterms:modified xsi:type="dcterms:W3CDTF">2023-10-17T10:41:31Z</dcterms:modified>
</cp:coreProperties>
</file>