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14" r:id="rId3"/>
    <p:sldId id="320" r:id="rId4"/>
    <p:sldId id="285" r:id="rId5"/>
    <p:sldId id="304" r:id="rId6"/>
    <p:sldId id="315" r:id="rId7"/>
    <p:sldId id="316" r:id="rId8"/>
    <p:sldId id="318" r:id="rId9"/>
    <p:sldId id="301" r:id="rId10"/>
    <p:sldId id="31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14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249" autoAdjust="0"/>
  </p:normalViewPr>
  <p:slideViewPr>
    <p:cSldViewPr snapToGrid="0">
      <p:cViewPr varScale="1">
        <p:scale>
          <a:sx n="79" d="100"/>
          <a:sy n="79" d="100"/>
        </p:scale>
        <p:origin x="9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9DF14-852F-4BC1-B3A9-5E9491CF1FE2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2071D-48F9-45EA-96C5-1C839F9B8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8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071D-48F9-45EA-96C5-1C839F9B86C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071D-48F9-45EA-96C5-1C839F9B86C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81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071D-48F9-45EA-96C5-1C839F9B86C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23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071D-48F9-45EA-96C5-1C839F9B86C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0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7BE6-CF9A-4C73-9389-60548E87AC68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C395-1E5B-4FD9-BD05-93E090476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7BE6-CF9A-4C73-9389-60548E87AC68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C395-1E5B-4FD9-BD05-93E090476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7BE6-CF9A-4C73-9389-60548E87AC68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C395-1E5B-4FD9-BD05-93E090476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7BE6-CF9A-4C73-9389-60548E87AC68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C395-1E5B-4FD9-BD05-93E090476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7BE6-CF9A-4C73-9389-60548E87AC68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C395-1E5B-4FD9-BD05-93E090476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7BE6-CF9A-4C73-9389-60548E87AC68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C395-1E5B-4FD9-BD05-93E090476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7BE6-CF9A-4C73-9389-60548E87AC68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C395-1E5B-4FD9-BD05-93E090476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7BE6-CF9A-4C73-9389-60548E87AC68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C395-1E5B-4FD9-BD05-93E090476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7BE6-CF9A-4C73-9389-60548E87AC68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C395-1E5B-4FD9-BD05-93E090476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7BE6-CF9A-4C73-9389-60548E87AC68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C395-1E5B-4FD9-BD05-93E090476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7BE6-CF9A-4C73-9389-60548E87AC68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C395-1E5B-4FD9-BD05-93E090476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87BE6-CF9A-4C73-9389-60548E87AC68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C395-1E5B-4FD9-BD05-93E090476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3240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8784" y="1438656"/>
            <a:ext cx="723361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лучших муниципальных практик и инициатив социально-экономического развития в муниципальных образованиях на территориях присутствия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Госкорпорации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МКУДО Нововоронежский ДДТ</a:t>
            </a: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робототехнический фестиваль семейных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 папа может?"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Команда фестиваля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80655"/>
            <a:ext cx="4040188" cy="1094220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Директор МКУДО Нововоронежский ДДТ </a:t>
            </a:r>
          </a:p>
          <a:p>
            <a:r>
              <a:rPr lang="ru-RU" sz="2000" dirty="0" err="1" smtClean="0"/>
              <a:t>Пегусова</a:t>
            </a:r>
            <a:r>
              <a:rPr lang="ru-RU" sz="2000" dirty="0" smtClean="0"/>
              <a:t> Галина Андреевна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1906"/>
            <a:ext cx="4041775" cy="1022969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Педагог д\о, ведущий инженер </a:t>
            </a:r>
            <a:r>
              <a:rPr lang="ru-RU" sz="2000" dirty="0" err="1" smtClean="0"/>
              <a:t>Нововоронежской</a:t>
            </a:r>
            <a:r>
              <a:rPr lang="ru-RU" sz="2000" dirty="0" smtClean="0"/>
              <a:t> АЭС </a:t>
            </a:r>
          </a:p>
          <a:p>
            <a:r>
              <a:rPr lang="ru-RU" sz="2000" dirty="0" smtClean="0"/>
              <a:t>Аленичев Максим Валерьевич</a:t>
            </a:r>
            <a:endParaRPr lang="ru-RU" sz="2000" dirty="0"/>
          </a:p>
        </p:txBody>
      </p:sp>
      <p:pic>
        <p:nvPicPr>
          <p:cNvPr id="1026" name="Picture 2" descr="http://uploads.likengo.ru/uploads/albums/26/12/90017eba62f1c07bc4a7ca1696a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3" y="2615133"/>
            <a:ext cx="3788062" cy="33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2" t="28059" r="54061" b="58274"/>
          <a:stretch/>
        </p:blipFill>
        <p:spPr>
          <a:xfrm>
            <a:off x="4806632" y="2615133"/>
            <a:ext cx="3718560" cy="33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0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робототехнический фестиваль семейных команд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 папа может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-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2" y="1628800"/>
            <a:ext cx="8042184" cy="452596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2" y="1781200"/>
            <a:ext cx="804218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2608" y="274638"/>
            <a:ext cx="8394192" cy="1578546"/>
          </a:xfrm>
        </p:spPr>
        <p:txBody>
          <a:bodyPr>
            <a:normAutofit/>
          </a:bodyPr>
          <a:lstStyle/>
          <a:p>
            <a:pPr algn="l"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развитие технического творчества детей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укрепление семейных ценностей через организацию совместной деятельности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000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flipV="1">
            <a:off x="457200" y="2174874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Задачи: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1853184"/>
            <a:ext cx="4041775" cy="485241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развитие у обучающихся инженерно-конструкторских, изобретательских, исследовательских компетенций средствами технического творчества; </a:t>
            </a:r>
            <a:endParaRPr lang="ru-RU" sz="56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выявление  и развитие природных задатков и способностей обучающихся, проявляющих повышенный интерес </a:t>
            </a:r>
            <a:r>
              <a:rPr lang="ru-RU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5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технике, техническому </a:t>
            </a:r>
            <a:r>
              <a:rPr lang="ru-RU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творчеству;</a:t>
            </a:r>
            <a:endParaRPr lang="ru-RU" sz="5600" b="1" i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профессионального мастерства педагогических работников для руководства исследовательской, конструкторской и проектной деятельностью обучающихся посредством активизации их участия в мероприятиях различного уровня;  </a:t>
            </a:r>
            <a:endParaRPr lang="ru-RU" sz="56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4.повышение </a:t>
            </a:r>
            <a:r>
              <a:rPr lang="ru-RU" sz="5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имиджа семейных ценностей</a:t>
            </a:r>
            <a:r>
              <a:rPr lang="ru-RU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5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5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семейных традиций по совместной деятельности детей и </a:t>
            </a:r>
            <a:r>
              <a:rPr lang="ru-RU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                     </a:t>
            </a:r>
            <a:r>
              <a:rPr lang="ru-RU" sz="5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43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ru-RU" sz="4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2283"/>
            <a:ext cx="3719986" cy="31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2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cs typeface="Arial" pitchFamily="34" charset="0"/>
              </a:rPr>
              <a:t>Предпосылки реализации практики</a:t>
            </a:r>
            <a:endParaRPr lang="ru-RU" sz="28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8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17638"/>
            <a:ext cx="4038600" cy="3298566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утрата современным обществом семейных ценностей </a:t>
            </a:r>
          </a:p>
          <a:p>
            <a:r>
              <a:rPr lang="ru-RU" sz="2000" i="1" dirty="0" smtClean="0"/>
              <a:t> </a:t>
            </a:r>
            <a:r>
              <a:rPr lang="ru-RU" sz="2000" i="1" dirty="0"/>
              <a:t>р</a:t>
            </a:r>
            <a:r>
              <a:rPr lang="ru-RU" sz="2000" i="1" dirty="0" smtClean="0"/>
              <a:t>азвитие </a:t>
            </a:r>
            <a:r>
              <a:rPr lang="ru-RU" sz="2000" i="1" dirty="0"/>
              <a:t>технического творчества детей и подростков –одно из самых важных направлений развития страны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432" y="4221087"/>
            <a:ext cx="5196568" cy="26438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Качественные показатели</a:t>
            </a:r>
            <a:endParaRPr lang="ru-RU" sz="2800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222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200" dirty="0" smtClean="0"/>
              <a:t>1. </a:t>
            </a:r>
            <a:r>
              <a:rPr lang="ru-RU" sz="2200" dirty="0"/>
              <a:t>Развитие у обучающихся инженерно-конструкторских, изобретательских, исследовательских компетенций средствами технического творчества.</a:t>
            </a:r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2. Развитие </a:t>
            </a:r>
            <a:r>
              <a:rPr lang="ru-RU" sz="2200" dirty="0"/>
              <a:t>природных задатков и способностей обучающихся, проявляющих повышенный интерес к науке, технике, техническому творчеству и учебно-исследовательской </a:t>
            </a:r>
            <a:r>
              <a:rPr lang="ru-RU" sz="2200" dirty="0" smtClean="0"/>
              <a:t>деятельности.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3</a:t>
            </a:r>
            <a:r>
              <a:rPr lang="ru-RU" sz="2200" dirty="0" smtClean="0"/>
              <a:t>. Совершенствование </a:t>
            </a:r>
            <a:r>
              <a:rPr lang="ru-RU" sz="2200" dirty="0"/>
              <a:t>воспитательного пространства </a:t>
            </a:r>
            <a:r>
              <a:rPr lang="ru-RU" sz="2200" dirty="0" smtClean="0"/>
              <a:t>учреждения.                                                                                                                     </a:t>
            </a:r>
            <a:r>
              <a:rPr lang="ru-RU" sz="2200" dirty="0"/>
              <a:t>4. Повышение уровня профессионального мастерства педагогических работников для руководства исследовательской, конструкторской и проектной деятельностью обучающихся посредством активизации их участия в мероприятиях различного </a:t>
            </a:r>
            <a:r>
              <a:rPr lang="ru-RU" sz="2200" dirty="0" smtClean="0"/>
              <a:t>уровня.                                                                                                                   </a:t>
            </a:r>
            <a:endParaRPr lang="ru-RU" sz="2200" dirty="0"/>
          </a:p>
          <a:p>
            <a:pPr marL="0" indent="0">
              <a:buNone/>
            </a:pPr>
            <a:r>
              <a:rPr lang="ru-RU" sz="2200" dirty="0" smtClean="0"/>
              <a:t>5. Повышение </a:t>
            </a:r>
            <a:r>
              <a:rPr lang="ru-RU" sz="2200" dirty="0"/>
              <a:t>имиджа семейных ценностей, укрепление семьи как ячейки общества.</a:t>
            </a:r>
          </a:p>
          <a:p>
            <a:pPr marL="0" indent="0">
              <a:buNone/>
            </a:pPr>
            <a:r>
              <a:rPr lang="ru-RU" sz="2200" dirty="0"/>
              <a:t>6. Расширение видов совместной деятельности детей и родителей, в том числе через организацию подобных мероприятий.</a:t>
            </a:r>
          </a:p>
          <a:p>
            <a:pPr marL="0" indent="0">
              <a:buNone/>
            </a:pPr>
            <a:r>
              <a:rPr lang="ru-RU" sz="2200" dirty="0"/>
              <a:t>7</a:t>
            </a:r>
            <a:r>
              <a:rPr lang="ru-RU" sz="2200" dirty="0" smtClean="0"/>
              <a:t>. Совершенствование </a:t>
            </a:r>
            <a:r>
              <a:rPr lang="ru-RU" sz="2200" dirty="0"/>
              <a:t>технической инфраструктуры </a:t>
            </a:r>
            <a:r>
              <a:rPr lang="ru-RU" sz="2200" dirty="0" smtClean="0"/>
              <a:t>учреждения.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8289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93351"/>
              </p:ext>
            </p:extLst>
          </p:nvPr>
        </p:nvGraphicFramePr>
        <p:xfrm>
          <a:off x="950976" y="743712"/>
          <a:ext cx="7229856" cy="5364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4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2686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      </a:t>
                      </a:r>
                      <a:r>
                        <a:rPr lang="ru-RU" sz="2000" b="1" dirty="0" smtClean="0">
                          <a:effectLst/>
                        </a:rPr>
                        <a:t>Количественные </a:t>
                      </a:r>
                      <a:r>
                        <a:rPr lang="ru-RU" sz="2000" b="1" dirty="0">
                          <a:effectLst/>
                        </a:rPr>
                        <a:t>показатели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Показатель, 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единица </a:t>
                      </a:r>
                      <a:r>
                        <a:rPr lang="ru-RU" sz="1600" b="1" dirty="0">
                          <a:effectLst/>
                        </a:rPr>
                        <a:t>измерения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за последний год реализации практики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за весь период реализации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09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Количество фестивалей в год (планировался ежегодно)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   </a:t>
                      </a: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   </a:t>
                      </a:r>
                      <a:r>
                        <a:rPr lang="ru-RU" sz="1600" b="1" dirty="0" smtClean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927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Количество семейных команд –участников фестиваля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12 команд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52 команды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08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3704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Продолжением стал новый робототехнический фестиваль </a:t>
            </a:r>
            <a:r>
              <a:rPr lang="ru-RU" sz="2000" b="1" dirty="0" smtClean="0"/>
              <a:t>                    семейных </a:t>
            </a:r>
            <a:r>
              <a:rPr lang="ru-RU" sz="2000" b="1" dirty="0" smtClean="0"/>
              <a:t>команд «Давай, дедуля, научу</a:t>
            </a:r>
            <a:r>
              <a:rPr lang="ru-RU" sz="2000" b="1" dirty="0" smtClean="0"/>
              <a:t>». </a:t>
            </a:r>
            <a:br>
              <a:rPr lang="ru-RU" sz="2000" b="1" dirty="0" smtClean="0"/>
            </a:br>
            <a:r>
              <a:rPr lang="ru-RU" sz="2000" b="1" dirty="0" smtClean="0"/>
              <a:t>На </a:t>
            </a:r>
            <a:r>
              <a:rPr lang="ru-RU" sz="2000" b="1" dirty="0" smtClean="0"/>
              <a:t>фото директор НВ </a:t>
            </a:r>
            <a:r>
              <a:rPr lang="ru-RU" sz="2000" b="1" dirty="0" smtClean="0"/>
              <a:t>АЭС  </a:t>
            </a:r>
            <a:r>
              <a:rPr lang="ru-RU" sz="2000" b="1" dirty="0" smtClean="0"/>
              <a:t>Поваров ВП и председатель Общественной палаты </a:t>
            </a:r>
            <a:r>
              <a:rPr lang="ru-RU" sz="2000" b="1" dirty="0" err="1" smtClean="0"/>
              <a:t>Нововоронежа</a:t>
            </a:r>
            <a:r>
              <a:rPr lang="ru-RU" sz="2000" b="1" dirty="0" smtClean="0"/>
              <a:t> Кудряшова ИЛ с внуками-участники </a:t>
            </a:r>
            <a:r>
              <a:rPr lang="ru-RU" sz="2000" b="1" dirty="0" smtClean="0"/>
              <a:t>фестиваля</a:t>
            </a:r>
            <a:endParaRPr lang="ru-RU" sz="2000" b="1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12" y="2348880"/>
            <a:ext cx="6522720" cy="37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2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517569"/>
            <a:ext cx="7772400" cy="108288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B050"/>
                </a:solidFill>
              </a:rPr>
              <a:t>Принципиальные подходы, избранные при разработке и внедрении </a:t>
            </a:r>
            <a:r>
              <a:rPr lang="ru-RU" sz="2400" b="1" i="1" dirty="0" smtClean="0">
                <a:solidFill>
                  <a:srgbClr val="00B050"/>
                </a:solidFill>
              </a:rPr>
              <a:t>практики: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chemeClr val="tx1"/>
                </a:solidFill>
              </a:rPr>
              <a:t>Системность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chemeClr val="tx1"/>
                </a:solidFill>
              </a:rPr>
              <a:t>Динамичность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chemeClr val="tx1"/>
                </a:solidFill>
              </a:rPr>
              <a:t>Приоритетность</a:t>
            </a:r>
          </a:p>
          <a:p>
            <a:pPr algn="l"/>
            <a:r>
              <a:rPr lang="ru-RU" sz="2400" b="1" i="1" dirty="0">
                <a:solidFill>
                  <a:schemeClr val="tx1"/>
                </a:solidFill>
              </a:rPr>
              <a:t> 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96" y="3767328"/>
            <a:ext cx="4145280" cy="2728783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97568"/>
            <a:ext cx="3401568" cy="235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0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робототехнический фестиваль семейных команд </a:t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 папа может?» -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52" y="1755648"/>
            <a:ext cx="7648496" cy="452323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5021</TotalTime>
  <Words>421</Words>
  <Application>Microsoft Office PowerPoint</Application>
  <PresentationFormat>Экран (4:3)</PresentationFormat>
  <Paragraphs>55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       </vt:lpstr>
      <vt:lpstr>Городской робототехнический фестиваль семейных команд   «А папа может?» - 2017 </vt:lpstr>
      <vt:lpstr>Цели:  1) развитие технического творчества детей 2) укрепление семейных ценностей через организацию совместной деятельности детей и родителей</vt:lpstr>
      <vt:lpstr>Предпосылки реализации практики</vt:lpstr>
      <vt:lpstr>Качественные показатели</vt:lpstr>
      <vt:lpstr>Презентация PowerPoint</vt:lpstr>
      <vt:lpstr>Продолжением стал новый робототехнический фестиваль                     семейных команд «Давай, дедуля, научу».  На фото директор НВ АЭС  Поваров ВП и председатель Общественной палаты Нововоронежа Кудряшова ИЛ с внуками-участники фестиваля</vt:lpstr>
      <vt:lpstr>Принципиальные подходы, избранные при разработке и внедрении практики:</vt:lpstr>
      <vt:lpstr> Городской робототехнический фестиваль семейных команд   «А папа может?» - 2019 </vt:lpstr>
      <vt:lpstr>Команда фестиваля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user</cp:lastModifiedBy>
  <cp:revision>145</cp:revision>
  <dcterms:created xsi:type="dcterms:W3CDTF">2018-03-22T15:58:19Z</dcterms:created>
  <dcterms:modified xsi:type="dcterms:W3CDTF">2021-07-15T08:41:01Z</dcterms:modified>
</cp:coreProperties>
</file>