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9" r:id="rId2"/>
    <p:sldId id="304" r:id="rId3"/>
    <p:sldId id="291" r:id="rId4"/>
    <p:sldId id="295" r:id="rId5"/>
    <p:sldId id="296" r:id="rId6"/>
    <p:sldId id="305" r:id="rId7"/>
    <p:sldId id="297" r:id="rId8"/>
    <p:sldId id="307" r:id="rId9"/>
    <p:sldId id="299" r:id="rId10"/>
    <p:sldId id="30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1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5" autoAdjust="0"/>
    <p:restoredTop sz="94660"/>
  </p:normalViewPr>
  <p:slideViewPr>
    <p:cSldViewPr>
      <p:cViewPr>
        <p:scale>
          <a:sx n="100" d="100"/>
          <a:sy n="100" d="100"/>
        </p:scale>
        <p:origin x="-108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01C2D-A557-46FA-B04D-0A6AEB5B4542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2BC4C-7616-48FC-9D9D-DD6044A34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02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2BC4C-7616-48FC-9D9D-DD6044A3407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015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2BC4C-7616-48FC-9D9D-DD6044A3407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015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2BC4C-7616-48FC-9D9D-DD6044A3407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01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FBEE-F08B-43B6-B5BF-22AF687585EA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5191-1B4A-4D0D-8DCE-1E170CBF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367568"/>
      </p:ext>
    </p:extLst>
  </p:cSld>
  <p:clrMapOvr>
    <a:masterClrMapping/>
  </p:clrMapOvr>
  <p:transition spd="slow" advClick="0" advTm="5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FBEE-F08B-43B6-B5BF-22AF687585EA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5191-1B4A-4D0D-8DCE-1E170CBF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302077"/>
      </p:ext>
    </p:extLst>
  </p:cSld>
  <p:clrMapOvr>
    <a:masterClrMapping/>
  </p:clrMapOvr>
  <p:transition spd="slow" advClick="0" advTm="5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FBEE-F08B-43B6-B5BF-22AF687585EA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5191-1B4A-4D0D-8DCE-1E170CBF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2038"/>
      </p:ext>
    </p:extLst>
  </p:cSld>
  <p:clrMapOvr>
    <a:masterClrMapping/>
  </p:clrMapOvr>
  <p:transition spd="slow" advClick="0" advTm="5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FBEE-F08B-43B6-B5BF-22AF687585EA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5191-1B4A-4D0D-8DCE-1E170CBF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563941"/>
      </p:ext>
    </p:extLst>
  </p:cSld>
  <p:clrMapOvr>
    <a:masterClrMapping/>
  </p:clrMapOvr>
  <p:transition spd="slow" advClick="0" advTm="5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FBEE-F08B-43B6-B5BF-22AF687585EA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5191-1B4A-4D0D-8DCE-1E170CBF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005327"/>
      </p:ext>
    </p:extLst>
  </p:cSld>
  <p:clrMapOvr>
    <a:masterClrMapping/>
  </p:clrMapOvr>
  <p:transition spd="slow" advClick="0" advTm="5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FBEE-F08B-43B6-B5BF-22AF687585EA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5191-1B4A-4D0D-8DCE-1E170CBF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647306"/>
      </p:ext>
    </p:extLst>
  </p:cSld>
  <p:clrMapOvr>
    <a:masterClrMapping/>
  </p:clrMapOvr>
  <p:transition spd="slow" advClick="0" advTm="5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FBEE-F08B-43B6-B5BF-22AF687585EA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5191-1B4A-4D0D-8DCE-1E170CBF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648579"/>
      </p:ext>
    </p:extLst>
  </p:cSld>
  <p:clrMapOvr>
    <a:masterClrMapping/>
  </p:clrMapOvr>
  <p:transition spd="slow" advClick="0" advTm="5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FBEE-F08B-43B6-B5BF-22AF687585EA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5191-1B4A-4D0D-8DCE-1E170CBF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06036"/>
      </p:ext>
    </p:extLst>
  </p:cSld>
  <p:clrMapOvr>
    <a:masterClrMapping/>
  </p:clrMapOvr>
  <p:transition spd="slow" advClick="0" advTm="5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FBEE-F08B-43B6-B5BF-22AF687585EA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5191-1B4A-4D0D-8DCE-1E170CBF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32741"/>
      </p:ext>
    </p:extLst>
  </p:cSld>
  <p:clrMapOvr>
    <a:masterClrMapping/>
  </p:clrMapOvr>
  <p:transition spd="slow" advClick="0" advTm="5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FBEE-F08B-43B6-B5BF-22AF687585EA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5191-1B4A-4D0D-8DCE-1E170CBF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85841"/>
      </p:ext>
    </p:extLst>
  </p:cSld>
  <p:clrMapOvr>
    <a:masterClrMapping/>
  </p:clrMapOvr>
  <p:transition spd="slow" advClick="0" advTm="5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FBEE-F08B-43B6-B5BF-22AF687585EA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5191-1B4A-4D0D-8DCE-1E170CBF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941543"/>
      </p:ext>
    </p:extLst>
  </p:cSld>
  <p:clrMapOvr>
    <a:masterClrMapping/>
  </p:clrMapOvr>
  <p:transition spd="slow" advClick="0" advTm="5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FBEE-F08B-43B6-B5BF-22AF687585EA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95191-1B4A-4D0D-8DCE-1E170CBF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3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jp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jp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260040"/>
            <a:ext cx="7704856" cy="3745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hnschrift Condensed" pitchFamily="34" charset="0"/>
            </a:endParaRP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ЛУЧШИЕ 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МУНИЦИПАЛЬНЫЕ 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ПРАКТИКИ </a:t>
            </a:r>
          </a:p>
          <a:p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Новоуральский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городской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округ 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2021 год</a:t>
            </a:r>
          </a:p>
          <a:p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hnschrift Condensed" pitchFamily="34" charset="0"/>
            </a:endParaRPr>
          </a:p>
          <a:p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hnschrift Condensed" pitchFamily="34" charset="0"/>
            </a:endParaRPr>
          </a:p>
        </p:txBody>
      </p:sp>
      <p:pic>
        <p:nvPicPr>
          <p:cNvPr id="8194" name="Picture 2" descr="http://vn44.ru/resourses/thumbs/165x0/uploads/logo/1407228880_5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15122"/>
            <a:ext cx="2592288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229651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700" y="16116"/>
            <a:ext cx="91567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AutoShape 5" descr="http://www.%D0%BC%D0%B0%D0%B4%D0%BE%D1%83-%D0%B3%D0%B0%D1%80%D0%BC%D0%BE%D0%BD%D0%B8%D1%8F-%D0%BD%D0%B3%D0%BE.%D1%80%D1%84/images/gallery/2016/%D0%94%D0%B5%D0%BD%D1%8C_%D1%80%D0%BE%D0%B6%D0%B4%D0%B5%D0%BD%D0%B8%D1%8F/IMG_57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http://www.%D0%BC%D0%B0%D0%B4%D0%BE%D1%83-%D0%B3%D0%B0%D1%80%D0%BC%D0%BE%D0%BD%D0%B8%D1%8F-%D0%BD%D0%B3%D0%BE.%D1%80%D1%84/images/gallery/2016/%D0%94%D0%B5%D0%BD%D1%8C_%D1%80%D0%BE%D0%B6%D0%B4%D0%B5%D0%BD%D0%B8%D1%8F/IMG_576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  <a:ea typeface="+mn-ea"/>
                <a:cs typeface="+mn-cs"/>
              </a:rPr>
              <a:t/>
            </a:r>
            <a:b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  <a:ea typeface="+mn-ea"/>
                <a:cs typeface="+mn-cs"/>
              </a:rPr>
            </a:br>
            <a:r>
              <a:rPr lang="ru-RU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  <a:ea typeface="+mn-ea"/>
                <a:cs typeface="+mn-cs"/>
              </a:rPr>
              <a:t/>
            </a:r>
            <a:br>
              <a:rPr lang="ru-RU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  <a:ea typeface="+mn-ea"/>
                <a:cs typeface="+mn-cs"/>
              </a:rPr>
            </a:br>
            <a:r>
              <a:rPr lang="ru-RU" sz="4800" b="1" dirty="0">
                <a:solidFill>
                  <a:srgbClr val="C0504D">
                    <a:lumMod val="75000"/>
                  </a:srgbClr>
                </a:solidFill>
                <a:latin typeface="Monotype Corsiva" pitchFamily="66" charset="0"/>
                <a:ea typeface="+mn-ea"/>
                <a:cs typeface="+mn-cs"/>
              </a:rPr>
              <a:t>Благодарим за внимание!</a:t>
            </a:r>
            <a:r>
              <a:rPr lang="ru-RU" sz="2800" b="1" dirty="0">
                <a:solidFill>
                  <a:srgbClr val="C0504D">
                    <a:lumMod val="75000"/>
                  </a:srgbClr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C0504D">
                    <a:lumMod val="75000"/>
                  </a:srgbClr>
                </a:solidFill>
                <a:latin typeface="Monotype Corsiva" pitchFamily="66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/>
                </a:solidFill>
                <a:latin typeface="Franklin Gothic Medium Cond" pitchFamily="34" charset="0"/>
              </a:rPr>
              <a:t>Муниципальное автономное дошкольное образовательное учреждение </a:t>
            </a:r>
            <a:r>
              <a:rPr lang="ru-RU" sz="1600" b="1" dirty="0" err="1">
                <a:solidFill>
                  <a:schemeClr val="tx2"/>
                </a:solidFill>
                <a:latin typeface="Franklin Gothic Medium Cond" pitchFamily="34" charset="0"/>
              </a:rPr>
              <a:t>Новоуральского</a:t>
            </a:r>
            <a:r>
              <a:rPr lang="ru-RU" sz="1600" b="1" dirty="0">
                <a:solidFill>
                  <a:schemeClr val="tx2"/>
                </a:solidFill>
                <a:latin typeface="Franklin Gothic Medium Cond" pitchFamily="34" charset="0"/>
              </a:rPr>
              <a:t> городского округа – </a:t>
            </a:r>
            <a:br>
              <a:rPr lang="ru-RU" sz="1600" b="1" dirty="0">
                <a:solidFill>
                  <a:schemeClr val="tx2"/>
                </a:solidFill>
                <a:latin typeface="Franklin Gothic Medium Cond" pitchFamily="34" charset="0"/>
              </a:rPr>
            </a:br>
            <a:r>
              <a:rPr lang="ru-RU" sz="1600" b="1" dirty="0">
                <a:solidFill>
                  <a:schemeClr val="tx2"/>
                </a:solidFill>
                <a:latin typeface="Franklin Gothic Medium Cond" pitchFamily="34" charset="0"/>
              </a:rPr>
              <a:t>детский сад комбинированного вида «Гармония»</a:t>
            </a:r>
            <a:br>
              <a:rPr lang="ru-RU" sz="1600" b="1" dirty="0">
                <a:solidFill>
                  <a:schemeClr val="tx2"/>
                </a:solidFill>
                <a:latin typeface="Franklin Gothic Medium Cond" pitchFamily="34" charset="0"/>
              </a:rPr>
            </a:br>
            <a:r>
              <a:rPr lang="ru-RU" sz="1600" b="1" dirty="0">
                <a:solidFill>
                  <a:schemeClr val="tx2"/>
                </a:solidFill>
                <a:latin typeface="Franklin Gothic Medium Cond" pitchFamily="34" charset="0"/>
              </a:rPr>
              <a:t>(МАДОУ детский сад «Гармония</a:t>
            </a:r>
            <a:r>
              <a:rPr lang="ru-RU" sz="1600" b="1" dirty="0" smtClean="0">
                <a:solidFill>
                  <a:schemeClr val="tx2"/>
                </a:solidFill>
                <a:latin typeface="Franklin Gothic Medium Cond" pitchFamily="34" charset="0"/>
              </a:rPr>
              <a:t>»)</a:t>
            </a:r>
            <a:endParaRPr lang="ru-RU" sz="2000" b="1" dirty="0" smtClean="0">
              <a:solidFill>
                <a:srgbClr val="7030A0"/>
              </a:solidFill>
              <a:latin typeface="Franklin Gothic Medium Cond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1800" dirty="0" smtClean="0">
              <a:solidFill>
                <a:srgbClr val="7030A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C21D02"/>
                </a:solidFill>
              </a:rPr>
              <a:t>www.</a:t>
            </a:r>
            <a:r>
              <a:rPr lang="ru-RU" sz="2000" b="1" dirty="0" err="1" smtClean="0">
                <a:solidFill>
                  <a:srgbClr val="C21D02"/>
                </a:solidFill>
              </a:rPr>
              <a:t>мадоу</a:t>
            </a:r>
            <a:r>
              <a:rPr lang="ru-RU" sz="2000" b="1" dirty="0" smtClean="0">
                <a:solidFill>
                  <a:srgbClr val="C21D02"/>
                </a:solidFill>
              </a:rPr>
              <a:t>-гармония-</a:t>
            </a:r>
            <a:r>
              <a:rPr lang="ru-RU" sz="2000" b="1" dirty="0" err="1" smtClean="0">
                <a:solidFill>
                  <a:srgbClr val="C21D02"/>
                </a:solidFill>
              </a:rPr>
              <a:t>нго.рф</a:t>
            </a:r>
            <a:endParaRPr lang="ru-RU" sz="2000" b="1" dirty="0">
              <a:solidFill>
                <a:srgbClr val="C21D02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>
                <a:solidFill>
                  <a:schemeClr val="tx2"/>
                </a:solidFill>
                <a:latin typeface="Franklin Gothic Medium Cond" pitchFamily="34" charset="0"/>
                <a:ea typeface="Times New Roman"/>
              </a:rPr>
              <a:t>МАДОУ детский сад «Гармония</a:t>
            </a:r>
            <a:r>
              <a:rPr lang="ru-RU" sz="1600" b="1" dirty="0" smtClean="0">
                <a:solidFill>
                  <a:schemeClr val="tx2"/>
                </a:solidFill>
                <a:latin typeface="Franklin Gothic Medium Cond" pitchFamily="34" charset="0"/>
                <a:ea typeface="Times New Roman"/>
              </a:rPr>
              <a:t>»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Franklin Gothic Medium Cond" pitchFamily="34" charset="0"/>
                <a:ea typeface="Times New Roman"/>
              </a:rPr>
              <a:t>структурное подразделение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Franklin Gothic Medium Cond" pitchFamily="34" charset="0"/>
                <a:ea typeface="Times New Roman"/>
              </a:rPr>
              <a:t>Консультативно-методический центр «</a:t>
            </a:r>
            <a:r>
              <a:rPr lang="ru-RU" sz="1600" b="1" dirty="0" err="1" smtClean="0">
                <a:solidFill>
                  <a:schemeClr val="tx2"/>
                </a:solidFill>
                <a:latin typeface="Franklin Gothic Medium Cond" pitchFamily="34" charset="0"/>
                <a:ea typeface="Times New Roman"/>
              </a:rPr>
              <a:t>ОткрытиЯ</a:t>
            </a:r>
            <a:r>
              <a:rPr lang="ru-RU" sz="1600" b="1" dirty="0" smtClean="0">
                <a:solidFill>
                  <a:schemeClr val="tx2"/>
                </a:solidFill>
                <a:latin typeface="Franklin Gothic Medium Cond" pitchFamily="34" charset="0"/>
                <a:ea typeface="Times New Roman"/>
              </a:rPr>
              <a:t>»</a:t>
            </a:r>
          </a:p>
          <a:p>
            <a:pPr marL="0" indent="0" algn="ctr">
              <a:buNone/>
            </a:pPr>
            <a:endParaRPr lang="ru-RU" sz="1600" b="1" dirty="0" smtClean="0">
              <a:solidFill>
                <a:schemeClr val="tx2"/>
              </a:solidFill>
              <a:latin typeface="Franklin Gothic Medium Cond" pitchFamily="34" charset="0"/>
            </a:endParaRPr>
          </a:p>
          <a:p>
            <a:pPr marL="0" indent="0" algn="ctr">
              <a:buNone/>
            </a:pPr>
            <a:endParaRPr lang="ru-RU" sz="1600" b="1" dirty="0">
              <a:solidFill>
                <a:schemeClr val="tx2"/>
              </a:solidFill>
              <a:latin typeface="Franklin Gothic Medium Cond" pitchFamily="34" charset="0"/>
            </a:endParaRPr>
          </a:p>
          <a:p>
            <a:pPr marL="0" indent="0" algn="ctr">
              <a:buNone/>
            </a:pPr>
            <a:r>
              <a:rPr lang="en-US" sz="1600" b="1" dirty="0" smtClean="0">
                <a:solidFill>
                  <a:srgbClr val="C00000"/>
                </a:solidFill>
                <a:latin typeface="Franklin Gothic Medium Cond" pitchFamily="34" charset="0"/>
              </a:rPr>
              <a:t>www.</a:t>
            </a:r>
            <a:r>
              <a:rPr lang="ru-RU" sz="1600" b="1" dirty="0" err="1">
                <a:solidFill>
                  <a:srgbClr val="C00000"/>
                </a:solidFill>
                <a:latin typeface="Franklin Gothic Medium Cond" pitchFamily="34" charset="0"/>
              </a:rPr>
              <a:t>мадоу</a:t>
            </a:r>
            <a:r>
              <a:rPr lang="ru-RU" sz="1600" b="1" dirty="0">
                <a:solidFill>
                  <a:srgbClr val="C00000"/>
                </a:solidFill>
                <a:latin typeface="Franklin Gothic Medium Cond" pitchFamily="34" charset="0"/>
              </a:rPr>
              <a:t>-гармония-</a:t>
            </a:r>
            <a:r>
              <a:rPr lang="ru-RU" sz="1600" b="1" dirty="0" err="1">
                <a:solidFill>
                  <a:srgbClr val="C00000"/>
                </a:solidFill>
                <a:latin typeface="Franklin Gothic Medium Cond" pitchFamily="34" charset="0"/>
              </a:rPr>
              <a:t>нго.рф</a:t>
            </a:r>
            <a:r>
              <a:rPr lang="ru-RU" sz="1600" b="1" dirty="0">
                <a:solidFill>
                  <a:srgbClr val="C00000"/>
                </a:solidFill>
                <a:latin typeface="Franklin Gothic Medium Cond" pitchFamily="34" charset="0"/>
              </a:rPr>
              <a:t>/</a:t>
            </a:r>
            <a:r>
              <a:rPr lang="en-US" sz="1600" b="1" dirty="0" err="1">
                <a:solidFill>
                  <a:srgbClr val="C00000"/>
                </a:solidFill>
                <a:latin typeface="Franklin Gothic Medium Cond" pitchFamily="34" charset="0"/>
              </a:rPr>
              <a:t>detskie-sady</a:t>
            </a:r>
            <a:r>
              <a:rPr lang="en-US" sz="1600" b="1" dirty="0">
                <a:solidFill>
                  <a:srgbClr val="C00000"/>
                </a:solidFill>
                <a:latin typeface="Franklin Gothic Medium Cond" pitchFamily="34" charset="0"/>
              </a:rPr>
              <a:t>/</a:t>
            </a:r>
            <a:r>
              <a:rPr lang="en-US" sz="1600" b="1" dirty="0" err="1">
                <a:solidFill>
                  <a:srgbClr val="C00000"/>
                </a:solidFill>
                <a:latin typeface="Franklin Gothic Medium Cond" pitchFamily="34" charset="0"/>
              </a:rPr>
              <a:t>konsultativno-metodicheskij-tsentr-otkrytiya</a:t>
            </a:r>
            <a:r>
              <a:rPr lang="en-US" sz="1600" b="1" dirty="0">
                <a:solidFill>
                  <a:srgbClr val="C00000"/>
                </a:solidFill>
                <a:latin typeface="Franklin Gothic Medium Cond" pitchFamily="34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4095568"/>
            <a:ext cx="2304256" cy="230425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3909895"/>
            <a:ext cx="2517313" cy="251731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00" y="4073744"/>
            <a:ext cx="3257400" cy="468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088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36" y="0"/>
            <a:ext cx="917763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93704"/>
            <a:ext cx="2664296" cy="26642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1540" y="1628800"/>
            <a:ext cx="828092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</a:rPr>
              <a:t>«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</a:rPr>
              <a:t>Развитие вариативных форм дошкольного образования </a:t>
            </a:r>
            <a:endParaRPr lang="ru-RU" sz="3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hnschrift Condensed" pitchFamily="34" charset="0"/>
            </a:endParaRPr>
          </a:p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</a:rPr>
              <a:t>для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</a:rPr>
              <a:t>детей от 2 месяцев 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</a:rPr>
              <a:t>через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</a:rPr>
              <a:t>создание </a:t>
            </a:r>
            <a:endParaRPr lang="ru-RU" sz="3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hnschrift Condensed" pitchFamily="34" charset="0"/>
            </a:endParaRPr>
          </a:p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</a:rPr>
              <a:t>Консультативно-методического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</a:rPr>
              <a:t>центра «</a:t>
            </a:r>
            <a:r>
              <a:rPr lang="ru-RU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</a:rPr>
              <a:t>ОткрытиЯ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</a:rPr>
              <a:t>» </a:t>
            </a:r>
            <a:endParaRPr lang="ru-RU" sz="3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hnschrift Condensed" pitchFamily="34" charset="0"/>
            </a:endParaRPr>
          </a:p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</a:rPr>
              <a:t>для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</a:rPr>
              <a:t>детей и родителей города Новоуральска»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274638"/>
            <a:ext cx="822960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b="1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04664"/>
            <a:ext cx="784887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Муниципальное </a:t>
            </a:r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автономное дошкольное образовательное учреждение </a:t>
            </a:r>
            <a:r>
              <a:rPr lang="ru-RU" sz="1600" dirty="0" err="1">
                <a:solidFill>
                  <a:srgbClr val="7030A0"/>
                </a:solidFill>
                <a:latin typeface="Arial Black" pitchFamily="34" charset="0"/>
              </a:rPr>
              <a:t>Новоуральского</a:t>
            </a:r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 городского округа – </a:t>
            </a:r>
            <a:br>
              <a:rPr lang="ru-RU" sz="1600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детский сад комбинированного вида «Гармония»</a:t>
            </a:r>
            <a:br>
              <a:rPr lang="ru-RU" sz="1600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(МАДОУ детский сад «Гармония»)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413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" y="-40167"/>
            <a:ext cx="91567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AutoShape 5" descr="http://www.%D0%BC%D0%B0%D0%B4%D0%BE%D1%83-%D0%B3%D0%B0%D1%80%D0%BC%D0%BE%D0%BD%D0%B8%D1%8F-%D0%BD%D0%B3%D0%BE.%D1%80%D1%84/images/gallery/2016/%D0%94%D0%B5%D0%BD%D1%8C_%D1%80%D0%BE%D0%B6%D0%B4%D0%B5%D0%BD%D0%B8%D1%8F/IMG_57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http://www.%D0%BC%D0%B0%D0%B4%D0%BE%D1%83-%D0%B3%D0%B0%D1%80%D0%BC%D0%BE%D0%BD%D0%B8%D1%8F-%D0%BD%D0%B3%D0%BE.%D1%80%D1%84/images/gallery/2016/%D0%94%D0%B5%D0%BD%D1%8C_%D1%80%D0%BE%D0%B6%D0%B4%D0%B5%D0%BD%D0%B8%D1%8F/IMG_576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2387" y="2287811"/>
            <a:ext cx="78927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chemeClr val="accent2"/>
                </a:solidFill>
                <a:latin typeface="Arial Narrow" pitchFamily="34" charset="0"/>
              </a:rPr>
              <a:t>Выявленная проблема: </a:t>
            </a:r>
            <a:r>
              <a:rPr lang="ru-RU" dirty="0">
                <a:solidFill>
                  <a:schemeClr val="tx2"/>
                </a:solidFill>
                <a:latin typeface="Arial Narrow" pitchFamily="34" charset="0"/>
              </a:rPr>
              <a:t>отсутствие условий (вариативных форм дошкольного образования) для предоставления  образовательных услуг  для детей младенческого и раннего возраста, а также психолого-педагогического сопровождения родителей этих детей</a:t>
            </a:r>
            <a:r>
              <a:rPr lang="ru-RU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endParaRPr lang="ru-RU" dirty="0">
              <a:solidFill>
                <a:schemeClr val="tx2"/>
              </a:solidFill>
              <a:latin typeface="Arial Narrow" pitchFamily="34" charset="0"/>
            </a:endParaRPr>
          </a:p>
          <a:p>
            <a:pPr lvl="0" algn="just"/>
            <a:r>
              <a:rPr lang="ru-RU" dirty="0" smtClean="0">
                <a:solidFill>
                  <a:schemeClr val="accent2"/>
                </a:solidFill>
                <a:latin typeface="Arial Narrow" pitchFamily="34" charset="0"/>
              </a:rPr>
              <a:t>Цель проекта: </a:t>
            </a:r>
            <a:r>
              <a:rPr lang="ru-RU" dirty="0">
                <a:solidFill>
                  <a:schemeClr val="tx2"/>
                </a:solidFill>
                <a:latin typeface="Arial Narrow" pitchFamily="34" charset="0"/>
              </a:rPr>
              <a:t>обеспечение доступности и высокого качества дошкольного образования посредством  создания оптимальных условий для развития  детей с 2 месяцев до прекращения образовательных отношений, в том числе детей с ограниченными возможностями здоровья, детей-инвалидов</a:t>
            </a:r>
            <a:r>
              <a:rPr lang="ru-RU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</a:p>
          <a:p>
            <a:pPr lvl="0" algn="just"/>
            <a:endParaRPr lang="ru-RU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/>
            <a:r>
              <a:rPr lang="ru-RU" dirty="0" smtClean="0">
                <a:solidFill>
                  <a:schemeClr val="accent2"/>
                </a:solidFill>
                <a:latin typeface="Arial Narrow" pitchFamily="34" charset="0"/>
              </a:rPr>
              <a:t>Задачи проекта: </a:t>
            </a:r>
            <a:r>
              <a:rPr lang="ru-RU" dirty="0">
                <a:solidFill>
                  <a:schemeClr val="tx2"/>
                </a:solidFill>
                <a:latin typeface="Arial Narrow" pitchFamily="34" charset="0"/>
              </a:rPr>
              <a:t>Поддержка семей имеющих детей,  создание условий для раннего развития детей, оказание психолого-педагогической, методической и консультативной помощи родителям детей, не посещающих детский сад, на безвозмездной основе.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920977" y="186282"/>
            <a:ext cx="7302045" cy="1442517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  <a:ea typeface="+mn-ea"/>
                <a:cs typeface="+mn-cs"/>
              </a:rPr>
              <a:t/>
            </a:r>
            <a:b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  <a:ea typeface="+mn-ea"/>
                <a:cs typeface="+mn-cs"/>
              </a:rPr>
            </a:br>
            <a:r>
              <a:rPr lang="ru-RU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  <a:ea typeface="+mn-ea"/>
                <a:cs typeface="+mn-cs"/>
              </a:rPr>
              <a:t/>
            </a:r>
            <a:br>
              <a:rPr lang="ru-RU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accent2"/>
                </a:solidFill>
                <a:latin typeface="Bahnschrift Condensed" pitchFamily="34" charset="0"/>
                <a:ea typeface="+mn-ea"/>
                <a:cs typeface="+mn-cs"/>
              </a:rPr>
              <a:t>«</a:t>
            </a:r>
            <a:r>
              <a:rPr lang="ru-RU" sz="2000" dirty="0">
                <a:solidFill>
                  <a:schemeClr val="accent2"/>
                </a:solidFill>
                <a:latin typeface="Bahnschrift Condensed" pitchFamily="34" charset="0"/>
                <a:ea typeface="+mn-ea"/>
                <a:cs typeface="+mn-cs"/>
              </a:rPr>
              <a:t>Развитие вариативных форм дошкольного образования </a:t>
            </a:r>
            <a:r>
              <a:rPr lang="ru-RU" sz="2000" dirty="0" smtClean="0">
                <a:solidFill>
                  <a:schemeClr val="accent2"/>
                </a:solidFill>
                <a:latin typeface="Bahnschrift Condensed" pitchFamily="34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chemeClr val="accent2"/>
                </a:solidFill>
                <a:latin typeface="Bahnschrift Condensed" pitchFamily="34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accent2"/>
                </a:solidFill>
                <a:latin typeface="Bahnschrift Condensed" pitchFamily="34" charset="0"/>
                <a:ea typeface="+mn-ea"/>
                <a:cs typeface="+mn-cs"/>
              </a:rPr>
              <a:t>для </a:t>
            </a:r>
            <a:r>
              <a:rPr lang="ru-RU" sz="2000" dirty="0">
                <a:solidFill>
                  <a:schemeClr val="accent2"/>
                </a:solidFill>
                <a:latin typeface="Bahnschrift Condensed" pitchFamily="34" charset="0"/>
                <a:ea typeface="+mn-ea"/>
                <a:cs typeface="+mn-cs"/>
              </a:rPr>
              <a:t>детей </a:t>
            </a:r>
            <a:r>
              <a:rPr lang="ru-RU" sz="2000" dirty="0" smtClean="0">
                <a:solidFill>
                  <a:schemeClr val="accent2"/>
                </a:solidFill>
                <a:latin typeface="Bahnschrift Condensed" pitchFamily="34" charset="0"/>
                <a:ea typeface="+mn-ea"/>
                <a:cs typeface="+mn-cs"/>
              </a:rPr>
              <a:t>от </a:t>
            </a:r>
            <a:r>
              <a:rPr lang="ru-RU" sz="2000" dirty="0">
                <a:solidFill>
                  <a:schemeClr val="accent2"/>
                </a:solidFill>
                <a:latin typeface="Bahnschrift Condensed" pitchFamily="34" charset="0"/>
                <a:ea typeface="+mn-ea"/>
                <a:cs typeface="+mn-cs"/>
              </a:rPr>
              <a:t>2 месяцев через создание </a:t>
            </a:r>
            <a:r>
              <a:rPr lang="ru-RU" sz="2000" dirty="0" smtClean="0">
                <a:solidFill>
                  <a:schemeClr val="accent2"/>
                </a:solidFill>
                <a:latin typeface="Bahnschrift Condensed" pitchFamily="34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chemeClr val="accent2"/>
                </a:solidFill>
                <a:latin typeface="Bahnschrift Condensed" pitchFamily="34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accent2"/>
                </a:solidFill>
                <a:latin typeface="Bahnschrift Condensed" pitchFamily="34" charset="0"/>
                <a:ea typeface="+mn-ea"/>
                <a:cs typeface="+mn-cs"/>
              </a:rPr>
              <a:t>Консультативно-методического </a:t>
            </a:r>
            <a:r>
              <a:rPr lang="ru-RU" sz="2000" dirty="0">
                <a:solidFill>
                  <a:schemeClr val="accent2"/>
                </a:solidFill>
                <a:latin typeface="Bahnschrift Condensed" pitchFamily="34" charset="0"/>
                <a:ea typeface="+mn-ea"/>
                <a:cs typeface="+mn-cs"/>
              </a:rPr>
              <a:t>центра «ОткрытиЯ» </a:t>
            </a:r>
            <a:br>
              <a:rPr lang="ru-RU" sz="2000" dirty="0">
                <a:solidFill>
                  <a:schemeClr val="accent2"/>
                </a:solidFill>
                <a:latin typeface="Bahnschrift Condensed" pitchFamily="34" charset="0"/>
                <a:ea typeface="+mn-ea"/>
                <a:cs typeface="+mn-cs"/>
              </a:rPr>
            </a:br>
            <a:r>
              <a:rPr lang="ru-RU" sz="2000" dirty="0">
                <a:solidFill>
                  <a:schemeClr val="accent2"/>
                </a:solidFill>
                <a:latin typeface="Bahnschrift Condensed" pitchFamily="34" charset="0"/>
                <a:ea typeface="+mn-ea"/>
                <a:cs typeface="+mn-cs"/>
              </a:rPr>
              <a:t>для детей и родителей города Новоуральска»</a:t>
            </a:r>
            <a:r>
              <a:rPr lang="ru-RU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  <a:ea typeface="+mn-ea"/>
                <a:cs typeface="+mn-cs"/>
              </a:rPr>
              <a:t/>
            </a:r>
            <a:br>
              <a:rPr lang="ru-RU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  <a:ea typeface="+mn-ea"/>
                <a:cs typeface="+mn-cs"/>
              </a:rPr>
            </a:b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0" y="457200"/>
            <a:ext cx="1830611" cy="183061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318" y="386749"/>
            <a:ext cx="1901062" cy="19010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298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" y="-40167"/>
            <a:ext cx="91567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ЛИДЕР ПРОЕКТА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24743"/>
            <a:ext cx="4659477" cy="34946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Объект 18"/>
          <p:cNvSpPr>
            <a:spLocks noGrp="1"/>
          </p:cNvSpPr>
          <p:nvPr>
            <p:ph sz="half" idx="2"/>
          </p:nvPr>
        </p:nvSpPr>
        <p:spPr>
          <a:xfrm>
            <a:off x="277540" y="4797152"/>
            <a:ext cx="8686948" cy="1833067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4900" dirty="0" err="1">
                <a:solidFill>
                  <a:srgbClr val="002060"/>
                </a:solidFill>
                <a:latin typeface="Franklin Gothic Medium Cond" pitchFamily="34" charset="0"/>
              </a:rPr>
              <a:t>Вохмякова</a:t>
            </a:r>
            <a:r>
              <a:rPr lang="ru-RU" sz="4900" dirty="0">
                <a:solidFill>
                  <a:srgbClr val="002060"/>
                </a:solidFill>
                <a:latin typeface="Franklin Gothic Medium Cond" pitchFamily="34" charset="0"/>
              </a:rPr>
              <a:t> Алла Константиновна - директор МАДОУ детский сад «Гармония» </a:t>
            </a: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300" dirty="0" smtClean="0">
                <a:solidFill>
                  <a:srgbClr val="002060"/>
                </a:solidFill>
                <a:latin typeface="Franklin Gothic Medium Cond" pitchFamily="34" charset="0"/>
              </a:rPr>
              <a:t>	Алла </a:t>
            </a:r>
            <a:r>
              <a:rPr lang="ru-RU" sz="4300" dirty="0">
                <a:solidFill>
                  <a:srgbClr val="002060"/>
                </a:solidFill>
                <a:latin typeface="Franklin Gothic Medium Cond" pitchFamily="34" charset="0"/>
              </a:rPr>
              <a:t>Константиновна - современный, творческий руководитель, управленческая деятельность которого характеризуется как эффективная, обеспечивающая высокое качество образования в соответствии с требованиями федерального государственного образовательного стандарта дошкольного образования, запросами государства и общества. Обладает высокой способностью организовывать и направлять деятельность коллектива, творчески подходит к решению различных проблем, оперативно реагирует на поставленные задачи.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300" dirty="0">
                <a:solidFill>
                  <a:srgbClr val="002060"/>
                </a:solidFill>
                <a:latin typeface="Franklin Gothic Medium Cond" pitchFamily="34" charset="0"/>
              </a:rPr>
              <a:t>Алла Константиновна сплотила вокруг себя слаженную команду единомышленников для реализации данной практики.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AutoShape 5" descr="http://www.%D0%BC%D0%B0%D0%B4%D0%BE%D1%83-%D0%B3%D0%B0%D1%80%D0%BC%D0%BE%D0%BD%D0%B8%D1%8F-%D0%BD%D0%B3%D0%BE.%D1%80%D1%84/images/gallery/2016/%D0%94%D0%B5%D0%BD%D1%8C_%D1%80%D0%BE%D0%B6%D0%B4%D0%B5%D0%BD%D0%B8%D1%8F/IMG_57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http://www.%D0%BC%D0%B0%D0%B4%D0%BE%D1%83-%D0%B3%D0%B0%D1%80%D0%BC%D0%BE%D0%BD%D0%B8%D1%8F-%D0%BD%D0%B3%D0%BE.%D1%80%D1%84/images/gallery/2016/%D0%94%D0%B5%D0%BD%D1%8C_%D1%80%D0%BE%D0%B6%D0%B4%D0%B5%D0%BD%D0%B8%D1%8F/IMG_576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517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7937"/>
            <a:ext cx="91567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 anchor="t" anchorCtr="0">
            <a:no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КОМАНДА ПРОЕКТА</a:t>
            </a:r>
            <a:endParaRPr lang="ru-RU" sz="1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0675" y="16033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AutoShape 5" descr="http://www.%D0%BC%D0%B0%D0%B4%D0%BE%D1%83-%D0%B3%D0%B0%D1%80%D0%BC%D0%BE%D0%BD%D0%B8%D1%8F-%D0%BD%D0%B3%D0%BE.%D1%80%D1%84/images/gallery/2016/%D0%94%D0%B5%D0%BD%D1%8C_%D1%80%D0%BE%D0%B6%D0%B4%D0%B5%D0%BD%D0%B8%D1%8F/IMG_57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http://www.%D0%BC%D0%B0%D0%B4%D0%BE%D1%83-%D0%B3%D0%B0%D1%80%D0%BC%D0%BE%D0%BD%D0%B8%D1%8F-%D0%BD%D0%B3%D0%BE.%D1%80%D1%84/images/gallery/2016/%D0%94%D0%B5%D0%BD%D1%8C_%D1%80%D0%BE%D0%B6%D0%B4%D0%B5%D0%BD%D0%B8%D1%8F/IMG_576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480" y="1130613"/>
            <a:ext cx="8229600" cy="85822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rgbClr val="002060"/>
                </a:solidFill>
              </a:rPr>
              <a:t>Слаженная  команда единомышленников, способная найти наилучший эффективный способ  решения проблемы, для скорейшего  достижения общей цели.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1844824"/>
            <a:ext cx="2160240" cy="284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В работе\Лучшие практики Росатом\От Е.Н\Кожухова Ирина Михайловн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23" y="2060848"/>
            <a:ext cx="2411813" cy="321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В работе\Лучшие практики Росатом\От Е.Н\IMG-20210702-WA00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60848"/>
            <a:ext cx="2147903" cy="322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40024" y="5517232"/>
            <a:ext cx="2242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Franklin Gothic Medium Cond" pitchFamily="34" charset="0"/>
              </a:rPr>
              <a:t>Кожухова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Franklin Gothic Medium Cond" pitchFamily="34" charset="0"/>
              </a:rPr>
              <a:t>Ирина Михайловна, методист</a:t>
            </a:r>
            <a:endParaRPr lang="ru-RU" dirty="0">
              <a:solidFill>
                <a:srgbClr val="002060"/>
              </a:solidFill>
              <a:latin typeface="Franklin Gothic Medium Con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43374" y="5035083"/>
            <a:ext cx="2468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Franklin Gothic Medium Cond" pitchFamily="34" charset="0"/>
              </a:rPr>
              <a:t>Агиевич</a:t>
            </a:r>
            <a:r>
              <a:rPr lang="ru-RU" dirty="0" smtClean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Franklin Gothic Medium Cond" pitchFamily="34" charset="0"/>
              </a:rPr>
              <a:t>Елена Николаевна, заместитель директора</a:t>
            </a:r>
            <a:endParaRPr lang="ru-RU" dirty="0">
              <a:solidFill>
                <a:srgbClr val="002060"/>
              </a:solidFill>
              <a:latin typeface="Franklin Gothic Medium Con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5774" y="5496748"/>
            <a:ext cx="2468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Franklin Gothic Medium Cond" pitchFamily="34" charset="0"/>
              </a:rPr>
              <a:t>Иванова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Franklin Gothic Medium Cond" pitchFamily="34" charset="0"/>
              </a:rPr>
              <a:t> Ольга Витальевна, заведующий КМЦ «Открытия»</a:t>
            </a:r>
            <a:endParaRPr lang="ru-RU" dirty="0">
              <a:solidFill>
                <a:srgbClr val="002060"/>
              </a:solidFill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4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37"/>
            <a:ext cx="91567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 anchor="t" anchorCtr="0">
            <a:no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КОМАНДА ПРОЕКТА</a:t>
            </a:r>
            <a:endParaRPr lang="ru-RU" sz="1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0675" y="16033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AutoShape 5" descr="http://www.%D0%BC%D0%B0%D0%B4%D0%BE%D1%83-%D0%B3%D0%B0%D1%80%D0%BC%D0%BE%D0%BD%D0%B8%D1%8F-%D0%BD%D0%B3%D0%BE.%D1%80%D1%84/images/gallery/2016/%D0%94%D0%B5%D0%BD%D1%8C_%D1%80%D0%BE%D0%B6%D0%B4%D0%B5%D0%BD%D0%B8%D1%8F/IMG_57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http://www.%D0%BC%D0%B0%D0%B4%D0%BE%D1%83-%D0%B3%D0%B0%D1%80%D0%BC%D0%BE%D0%BD%D0%B8%D1%8F-%D0%BD%D0%B3%D0%BE.%D1%80%D1%84/images/gallery/2016/%D0%94%D0%B5%D0%BD%D1%8C_%D1%80%D0%BE%D0%B6%D0%B4%D0%B5%D0%BD%D0%B8%D1%8F/IMG_576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686" y="908720"/>
            <a:ext cx="8229600" cy="8582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Педагоги </a:t>
            </a:r>
            <a:r>
              <a:rPr lang="ru-RU" sz="1600" dirty="0">
                <a:solidFill>
                  <a:srgbClr val="002060"/>
                </a:solidFill>
              </a:rPr>
              <a:t>консультативно-методического центра «</a:t>
            </a:r>
            <a:r>
              <a:rPr lang="ru-RU" sz="1600" dirty="0" err="1">
                <a:solidFill>
                  <a:srgbClr val="002060"/>
                </a:solidFill>
              </a:rPr>
              <a:t>ОткрытиЯ</a:t>
            </a:r>
            <a:r>
              <a:rPr lang="ru-RU" sz="1600" dirty="0">
                <a:solidFill>
                  <a:srgbClr val="002060"/>
                </a:solidFill>
              </a:rPr>
              <a:t>» - творческие, энергичные, высокопрофессиональные специалисты, </a:t>
            </a:r>
            <a:r>
              <a:rPr lang="ru-RU" sz="1600" dirty="0" smtClean="0">
                <a:solidFill>
                  <a:srgbClr val="002060"/>
                </a:solidFill>
              </a:rPr>
              <a:t>владеющие </a:t>
            </a:r>
            <a:r>
              <a:rPr lang="ru-RU" sz="1600" dirty="0">
                <a:solidFill>
                  <a:srgbClr val="002060"/>
                </a:solidFill>
              </a:rPr>
              <a:t>современными  методиками и технологиями, обеспечивающие высокое качество образовательной </a:t>
            </a:r>
            <a:r>
              <a:rPr lang="ru-RU" sz="1600" dirty="0" smtClean="0">
                <a:solidFill>
                  <a:srgbClr val="002060"/>
                </a:solidFill>
              </a:rPr>
              <a:t>деятельности.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1700807"/>
            <a:ext cx="2808312" cy="2106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5350" y="2016461"/>
            <a:ext cx="2426304" cy="3235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1" name="TextBox 20"/>
          <p:cNvSpPr txBox="1"/>
          <p:nvPr/>
        </p:nvSpPr>
        <p:spPr>
          <a:xfrm>
            <a:off x="140766" y="5457998"/>
            <a:ext cx="2242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Franklin Gothic Medium Cond" pitchFamily="34" charset="0"/>
              </a:rPr>
              <a:t>Брюхова</a:t>
            </a:r>
            <a:r>
              <a:rPr lang="ru-RU" dirty="0" smtClean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Franklin Gothic Medium Cond" pitchFamily="34" charset="0"/>
              </a:rPr>
              <a:t>Мария Павловна, воспитатель</a:t>
            </a:r>
            <a:endParaRPr lang="ru-RU" dirty="0">
              <a:solidFill>
                <a:srgbClr val="002060"/>
              </a:solidFill>
              <a:latin typeface="Franklin Gothic Medium Con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11760" y="3807038"/>
            <a:ext cx="4032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srgbClr val="002060"/>
                </a:solidFill>
                <a:latin typeface="Franklin Gothic Medium Cond" pitchFamily="34" charset="0"/>
              </a:rPr>
              <a:t>Елина</a:t>
            </a:r>
            <a:r>
              <a:rPr lang="ru-RU" sz="1600" dirty="0" smtClean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Franklin Gothic Medium Cond" pitchFamily="34" charset="0"/>
              </a:rPr>
              <a:t>Наталия </a:t>
            </a:r>
            <a:r>
              <a:rPr lang="ru-RU" sz="1600" dirty="0" smtClean="0">
                <a:solidFill>
                  <a:srgbClr val="002060"/>
                </a:solidFill>
                <a:latin typeface="Franklin Gothic Medium Cond" pitchFamily="34" charset="0"/>
              </a:rPr>
              <a:t>Владимировна, </a:t>
            </a:r>
            <a:r>
              <a:rPr lang="ru-RU" sz="1600" dirty="0" smtClean="0">
                <a:solidFill>
                  <a:srgbClr val="002060"/>
                </a:solidFill>
                <a:latin typeface="Franklin Gothic Medium Cond" pitchFamily="34" charset="0"/>
              </a:rPr>
              <a:t>педагог </a:t>
            </a:r>
            <a:r>
              <a:rPr lang="ru-RU" sz="1600" dirty="0" smtClean="0">
                <a:solidFill>
                  <a:srgbClr val="002060"/>
                </a:solidFill>
                <a:latin typeface="Franklin Gothic Medium Cond" pitchFamily="34" charset="0"/>
              </a:rPr>
              <a:t>- психолог</a:t>
            </a:r>
            <a:endParaRPr lang="ru-RU" sz="1600" dirty="0">
              <a:solidFill>
                <a:srgbClr val="002060"/>
              </a:solidFill>
              <a:latin typeface="Franklin Gothic Medium Con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25319" y="5373216"/>
            <a:ext cx="2315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Franklin Gothic Medium Cond" pitchFamily="34" charset="0"/>
              </a:rPr>
              <a:t>Минеева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Franklin Gothic Medium Cond" pitchFamily="34" charset="0"/>
              </a:rPr>
              <a:t>Елена Александровна, учитель - логопед</a:t>
            </a:r>
            <a:endParaRPr lang="ru-RU" dirty="0">
              <a:solidFill>
                <a:srgbClr val="002060"/>
              </a:solidFill>
              <a:latin typeface="Franklin Gothic Medium Con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216954" y="2500359"/>
            <a:ext cx="2980227" cy="22351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6618" y="4289561"/>
            <a:ext cx="3414326" cy="19239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195736" y="6381328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Franklin Gothic Medium Cond" pitchFamily="34" charset="0"/>
              </a:rPr>
              <a:t>Ушакова Елена Сергеевна, музыкальный руководитель</a:t>
            </a:r>
            <a:endParaRPr lang="ru-RU" sz="1600" dirty="0">
              <a:solidFill>
                <a:srgbClr val="002060"/>
              </a:solidFill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16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" y="-40167"/>
            <a:ext cx="91567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ДОСТИГНУТЫЕ РЕЗУЛЬТАТЫ</a:t>
            </a:r>
            <a:endParaRPr lang="ru-RU" sz="3600" b="1" dirty="0">
              <a:solidFill>
                <a:srgbClr val="002060"/>
              </a:solidFill>
              <a:latin typeface="Franklin Gothic Medium Cond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399506"/>
              </p:ext>
            </p:extLst>
          </p:nvPr>
        </p:nvGraphicFramePr>
        <p:xfrm>
          <a:off x="463967" y="980728"/>
          <a:ext cx="82296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Показатель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За последний год реализации практики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За весь период реализации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Создано структурное подразделение – консультативно-методический центр «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</a:rPr>
                        <a:t>ОткрытиЯ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»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МАДОУ детский сад  «Гармония».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 ед.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 ед.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Зачислено детей в структурное подразделение – консультативно-методический центр «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</a:rPr>
                        <a:t>ОткрытиЯ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»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МАДОУ детский сад  «Гармония».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70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детей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170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детей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Охват консультационной поддержкой, методической, психолого-педагогической, диагностической и консультативной помощью  родителей.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100 %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100 %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Обеспечено взаимодействие с социальными институтами города.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 совместных мероприятия для детей консультативно-методического центра «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</a:rPr>
                        <a:t>ОткрытиЯ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» и их родителей:</a:t>
                      </a:r>
                    </a:p>
                    <a:p>
                      <a:pPr algn="just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- ЦВР г. Новоуральска;</a:t>
                      </a:r>
                    </a:p>
                    <a:p>
                      <a:pPr algn="just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 - театр кукол «Сказ».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AutoShape 5" descr="http://www.%D0%BC%D0%B0%D0%B4%D0%BE%D1%83-%D0%B3%D0%B0%D1%80%D0%BC%D0%BE%D0%BD%D0%B8%D1%8F-%D0%BD%D0%B3%D0%BE.%D1%80%D1%84/images/gallery/2016/%D0%94%D0%B5%D0%BD%D1%8C_%D1%80%D0%BE%D0%B6%D0%B4%D0%B5%D0%BD%D0%B8%D1%8F/IMG_57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http://www.%D0%BC%D0%B0%D0%B4%D0%BE%D1%83-%D0%B3%D0%B0%D1%80%D0%BC%D0%BE%D0%BD%D0%B8%D1%8F-%D0%BD%D0%B3%D0%BE.%D1%80%D1%84/images/gallery/2016/%D0%94%D0%B5%D0%BD%D1%8C_%D1%80%D0%BE%D0%B6%D0%B4%D0%B5%D0%BD%D0%B8%D1%8F/IMG_576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4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37"/>
            <a:ext cx="91567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 anchor="t" anchorCtr="0">
            <a:no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ПРОДВИЖЕНИЕ ПРОЕКТА</a:t>
            </a:r>
            <a:endParaRPr lang="ru-RU" sz="1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0675" y="16033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AutoShape 5" descr="http://www.%D0%BC%D0%B0%D0%B4%D0%BE%D1%83-%D0%B3%D0%B0%D1%80%D0%BC%D0%BE%D0%BD%D0%B8%D1%8F-%D0%BD%D0%B3%D0%BE.%D1%80%D1%84/images/gallery/2016/%D0%94%D0%B5%D0%BD%D1%8C_%D1%80%D0%BE%D0%B6%D0%B4%D0%B5%D0%BD%D0%B8%D1%8F/IMG_57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http://www.%D0%BC%D0%B0%D0%B4%D0%BE%D1%83-%D0%B3%D0%B0%D1%80%D0%BC%D0%BE%D0%BD%D0%B8%D1%8F-%D0%BD%D0%B3%D0%BE.%D1%80%D1%84/images/gallery/2016/%D0%94%D0%B5%D0%BD%D1%8C_%D1%80%D0%BE%D0%B6%D0%B4%D0%B5%D0%BD%D0%B8%D1%8F/IMG_576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675" y="980728"/>
            <a:ext cx="8229600" cy="85822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rgbClr val="002060"/>
                </a:solidFill>
                <a:latin typeface="Franklin Gothic Medium Cond" pitchFamily="34" charset="0"/>
              </a:rPr>
              <a:t>Работа специалистов консультативно-методического центра строится с учетом запросов и потребностей родителей воспитанников в различных формах: групповых и индивидуальных; очно, очно-заочно и дистанционных; в виде консультаций, тренингов, бесед, теоретических и практических семинаров, лекториев.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6477" y="4449825"/>
            <a:ext cx="2815298" cy="21114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75" y="4437112"/>
            <a:ext cx="2832249" cy="21241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7333" y="4427562"/>
            <a:ext cx="2768600" cy="2076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45399" y="1852499"/>
            <a:ext cx="305320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Franklin Gothic Medium Cond" pitchFamily="34" charset="0"/>
              </a:rPr>
              <a:t>Вариативные формы работы в КМЦ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rgbClr val="7030A0"/>
                </a:solidFill>
                <a:latin typeface="Franklin Gothic Medium Cond" pitchFamily="34" charset="0"/>
              </a:rPr>
              <a:t>музыкально-ритмические игровые </a:t>
            </a:r>
            <a:r>
              <a:rPr lang="ru-RU" sz="1600" dirty="0" smtClean="0">
                <a:solidFill>
                  <a:srgbClr val="7030A0"/>
                </a:solidFill>
                <a:latin typeface="Franklin Gothic Medium Cond" pitchFamily="34" charset="0"/>
              </a:rPr>
              <a:t>сеансы</a:t>
            </a:r>
            <a:endParaRPr lang="ru-RU" sz="1600" dirty="0">
              <a:solidFill>
                <a:srgbClr val="7030A0"/>
              </a:solidFill>
              <a:latin typeface="Franklin Gothic Medium Cond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rgbClr val="7030A0"/>
                </a:solidFill>
                <a:latin typeface="Franklin Gothic Medium Cond" pitchFamily="34" charset="0"/>
              </a:rPr>
              <a:t>грудничковое плавание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rgbClr val="7030A0"/>
                </a:solidFill>
                <a:latin typeface="Franklin Gothic Medium Cond" pitchFamily="34" charset="0"/>
              </a:rPr>
              <a:t>детский фитнес «МАМА+МАЛЫШ»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7030A0"/>
                </a:solidFill>
                <a:latin typeface="Franklin Gothic Medium Cond" pitchFamily="34" charset="0"/>
              </a:rPr>
              <a:t>игровые </a:t>
            </a:r>
            <a:r>
              <a:rPr lang="ru-RU" sz="1600" dirty="0">
                <a:solidFill>
                  <a:srgbClr val="7030A0"/>
                </a:solidFill>
                <a:latin typeface="Franklin Gothic Medium Cond" pitchFamily="34" charset="0"/>
              </a:rPr>
              <a:t>сеансы </a:t>
            </a:r>
            <a:r>
              <a:rPr lang="ru-RU" sz="1600" dirty="0" smtClean="0">
                <a:solidFill>
                  <a:srgbClr val="7030A0"/>
                </a:solidFill>
                <a:latin typeface="Franklin Gothic Medium Cond" pitchFamily="34" charset="0"/>
              </a:rPr>
              <a:t>с логопедом </a:t>
            </a:r>
            <a:endParaRPr lang="ru-RU" sz="1600" dirty="0">
              <a:solidFill>
                <a:srgbClr val="7030A0"/>
              </a:solidFill>
              <a:latin typeface="Franklin Gothic Medium Cond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7030A0"/>
                </a:solidFill>
                <a:latin typeface="Franklin Gothic Medium Cond" pitchFamily="34" charset="0"/>
              </a:rPr>
              <a:t>песочная </a:t>
            </a:r>
            <a:r>
              <a:rPr lang="ru-RU" sz="1600" dirty="0">
                <a:solidFill>
                  <a:srgbClr val="7030A0"/>
                </a:solidFill>
                <a:latin typeface="Franklin Gothic Medium Cond" pitchFamily="34" charset="0"/>
              </a:rPr>
              <a:t>терапия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7030A0"/>
                </a:solidFill>
                <a:latin typeface="Franklin Gothic Medium Cond" pitchFamily="34" charset="0"/>
              </a:rPr>
              <a:t>практико-ориентированные </a:t>
            </a:r>
            <a:r>
              <a:rPr lang="ru-RU" sz="1400" dirty="0">
                <a:solidFill>
                  <a:srgbClr val="7030A0"/>
                </a:solidFill>
                <a:latin typeface="Franklin Gothic Medium Cond" pitchFamily="34" charset="0"/>
              </a:rPr>
              <a:t>консультации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803009"/>
            <a:ext cx="2472381" cy="24723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84579"/>
            <a:ext cx="2150835" cy="2480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657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" y="-40167"/>
            <a:ext cx="91567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ПРОДВИЖЕНИЕ ПРОЕКТА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AutoShape 5" descr="http://www.%D0%BC%D0%B0%D0%B4%D0%BE%D1%83-%D0%B3%D0%B0%D1%80%D0%BC%D0%BE%D0%BD%D0%B8%D1%8F-%D0%BD%D0%B3%D0%BE.%D1%80%D1%84/images/gallery/2016/%D0%94%D0%B5%D0%BD%D1%8C_%D1%80%D0%BE%D0%B6%D0%B4%D0%B5%D0%BD%D0%B8%D1%8F/IMG_57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http://www.%D0%BC%D0%B0%D0%B4%D0%BE%D1%83-%D0%B3%D0%B0%D1%80%D0%BC%D0%BE%D0%BD%D0%B8%D1%8F-%D0%BD%D0%B3%D0%BE.%D1%80%D1%84/images/gallery/2016/%D0%94%D0%B5%D0%BD%D1%8C_%D1%80%D0%BE%D0%B6%D0%B4%D0%B5%D0%BD%D0%B8%D1%8F/IMG_576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8720"/>
            <a:ext cx="8229600" cy="85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48385">
            <a:off x="170776" y="2465692"/>
            <a:ext cx="1648191" cy="231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66409">
            <a:off x="7287872" y="2233301"/>
            <a:ext cx="1723074" cy="237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6886">
            <a:off x="1460616" y="2386819"/>
            <a:ext cx="1618706" cy="22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298" y="1619404"/>
            <a:ext cx="2483412" cy="178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97036">
            <a:off x="5697964" y="2154521"/>
            <a:ext cx="1772802" cy="243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97" y="3730131"/>
            <a:ext cx="2541013" cy="154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80168" y="5373216"/>
            <a:ext cx="8612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  <a:latin typeface="Franklin Gothic Medium Cond" pitchFamily="34" charset="0"/>
              </a:rPr>
              <a:t>Организация информационной поддержки (распространение информации об открытии КМЦ в среде потенциальных потребителей услуг через социальную сеть «</a:t>
            </a:r>
            <a:r>
              <a:rPr lang="ru-RU" sz="1200" dirty="0" err="1">
                <a:solidFill>
                  <a:schemeClr val="tx2"/>
                </a:solidFill>
                <a:latin typeface="Franklin Gothic Medium Cond" pitchFamily="34" charset="0"/>
              </a:rPr>
              <a:t>Инстаграмм</a:t>
            </a:r>
            <a:r>
              <a:rPr lang="ru-RU" sz="1200" dirty="0">
                <a:solidFill>
                  <a:schemeClr val="tx2"/>
                </a:solidFill>
                <a:latin typeface="Franklin Gothic Medium Cond" pitchFamily="34" charset="0"/>
              </a:rPr>
              <a:t>», СМИ, официальный сайт МАДОУ Гармония</a:t>
            </a:r>
            <a:r>
              <a:rPr lang="ru-RU" sz="1200" dirty="0" smtClean="0">
                <a:solidFill>
                  <a:schemeClr val="tx2"/>
                </a:solidFill>
                <a:latin typeface="Franklin Gothic Medium Cond" pitchFamily="34" charset="0"/>
              </a:rPr>
              <a:t>»)</a:t>
            </a:r>
            <a:endParaRPr lang="ru-RU" sz="1200" dirty="0">
              <a:solidFill>
                <a:schemeClr val="tx2"/>
              </a:solidFill>
              <a:latin typeface="Franklin Gothic Medium Cond" pitchFamily="34" charset="0"/>
            </a:endParaRPr>
          </a:p>
          <a:p>
            <a:r>
              <a:rPr lang="ru-RU" sz="1200" dirty="0">
                <a:latin typeface="Franklin Gothic Medium Cond" pitchFamily="34" charset="0"/>
              </a:rPr>
              <a:t>- https://www.instagram.com/olelaivanova </a:t>
            </a:r>
          </a:p>
          <a:p>
            <a:r>
              <a:rPr lang="ru-RU" sz="1200" dirty="0">
                <a:latin typeface="Franklin Gothic Medium Cond" pitchFamily="34" charset="0"/>
              </a:rPr>
              <a:t>-http://www.xn-----6kcbocc9a4aflcfefy1c3p.xn--p1ai/detskie-sady/konsultativno-metodicheskij-tsentr-otkrytiya</a:t>
            </a:r>
          </a:p>
          <a:p>
            <a:r>
              <a:rPr lang="ru-RU" sz="1200" dirty="0">
                <a:latin typeface="Franklin Gothic Medium Cond" pitchFamily="34" charset="0"/>
              </a:rPr>
              <a:t>- 20.05.2019 </a:t>
            </a:r>
            <a:r>
              <a:rPr lang="ru-RU" sz="1200" dirty="0" err="1">
                <a:latin typeface="Franklin Gothic Medium Cond" pitchFamily="34" charset="0"/>
              </a:rPr>
              <a:t>Новоуральская</a:t>
            </a:r>
            <a:r>
              <a:rPr lang="ru-RU" sz="1200" dirty="0">
                <a:latin typeface="Franklin Gothic Medium Cond" pitchFamily="34" charset="0"/>
              </a:rPr>
              <a:t> вещательная компания «</a:t>
            </a:r>
            <a:r>
              <a:rPr lang="ru-RU" sz="1200" dirty="0" smtClean="0">
                <a:latin typeface="Franklin Gothic Medium Cond" pitchFamily="34" charset="0"/>
              </a:rPr>
              <a:t>Объектив»  https</a:t>
            </a:r>
            <a:r>
              <a:rPr lang="ru-RU" sz="1200" dirty="0">
                <a:latin typeface="Franklin Gothic Medium Cond" pitchFamily="34" charset="0"/>
              </a:rPr>
              <a:t>://www.youtube.com/watch?v=218eJqy-zTg (с 30,56 </a:t>
            </a:r>
            <a:r>
              <a:rPr lang="ru-RU" sz="1200" dirty="0" smtClean="0">
                <a:latin typeface="Franklin Gothic Medium Cond" pitchFamily="34" charset="0"/>
              </a:rPr>
              <a:t> </a:t>
            </a:r>
            <a:r>
              <a:rPr lang="ru-RU" sz="1200" dirty="0">
                <a:latin typeface="Franklin Gothic Medium Cond" pitchFamily="34" charset="0"/>
              </a:rPr>
              <a:t>минуты)</a:t>
            </a:r>
          </a:p>
          <a:p>
            <a:r>
              <a:rPr lang="ru-RU" sz="1200" dirty="0">
                <a:latin typeface="Franklin Gothic Medium Cond" pitchFamily="34" charset="0"/>
              </a:rPr>
              <a:t>-https://neyva-news.ru/society/v-privokzalnom-rajone-otkrylsya-konsultativno-metodicheskij-tsentr-dlya-malyshej.html</a:t>
            </a:r>
            <a:endParaRPr lang="ru-RU" sz="1100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191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</TotalTime>
  <Words>512</Words>
  <Application>Microsoft Office PowerPoint</Application>
  <PresentationFormat>Экран (4:3)</PresentationFormat>
  <Paragraphs>88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  «Развитие вариативных форм дошкольного образования  для детей от 2 месяцев через создание  Консультативно-методического центра «ОткрытиЯ»  для детей и родителей города Новоуральска» </vt:lpstr>
      <vt:lpstr>ЛИДЕР ПРОЕКТА</vt:lpstr>
      <vt:lpstr>КОМАНДА ПРОЕКТА</vt:lpstr>
      <vt:lpstr>КОМАНДА ПРОЕКТА</vt:lpstr>
      <vt:lpstr>ДОСТИГНУТЫЕ РЕЗУЛЬТАТЫ</vt:lpstr>
      <vt:lpstr>ПРОДВИЖЕНИЕ ПРОЕКТА</vt:lpstr>
      <vt:lpstr>ПРОДВИЖЕНИЕ ПРОЕКТА</vt:lpstr>
      <vt:lpstr>  Благодарим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 молодежной комиссии МАДОУ д/с «Гармония»</dc:title>
  <dc:creator>Пользователь</dc:creator>
  <cp:lastModifiedBy>user</cp:lastModifiedBy>
  <cp:revision>90</cp:revision>
  <dcterms:created xsi:type="dcterms:W3CDTF">2017-12-17T13:44:44Z</dcterms:created>
  <dcterms:modified xsi:type="dcterms:W3CDTF">2021-07-15T08:23:47Z</dcterms:modified>
</cp:coreProperties>
</file>