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97" r:id="rId3"/>
    <p:sldId id="257" r:id="rId4"/>
    <p:sldId id="290" r:id="rId5"/>
    <p:sldId id="294" r:id="rId6"/>
    <p:sldId id="291" r:id="rId7"/>
    <p:sldId id="292" r:id="rId8"/>
    <p:sldId id="295" r:id="rId9"/>
    <p:sldId id="258" r:id="rId10"/>
    <p:sldId id="281" r:id="rId11"/>
    <p:sldId id="265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123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15.07.2021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15.07.2021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15.07.2021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15.07.2021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15.07.2021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24025" y="528782"/>
            <a:ext cx="7418219" cy="1453005"/>
          </a:xfrm>
        </p:spPr>
        <p:txBody>
          <a:bodyPr>
            <a:normAutofit fontScale="90000"/>
          </a:bodyPr>
          <a:lstStyle/>
          <a:p>
            <a:pPr algn="ctr">
              <a:spcAft>
                <a:spcPts val="0"/>
              </a:spcAft>
            </a:pP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effectLst/>
              </a:rPr>
              <a:t> </a:t>
            </a:r>
            <a:b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effectLst/>
              </a:rPr>
            </a:b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effectLst/>
              </a:rPr>
              <a:t/>
            </a:r>
            <a:b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effectLst/>
              </a:rPr>
            </a:b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effectLst/>
              </a:rPr>
              <a:t/>
            </a:r>
            <a:br>
              <a:rPr lang="ru-RU" sz="1600" b="1" dirty="0">
                <a:solidFill>
                  <a:schemeClr val="accent6">
                    <a:lumMod val="50000"/>
                  </a:schemeClr>
                </a:solidFill>
                <a:effectLst/>
              </a:rPr>
            </a:br>
            <a:r>
              <a:rPr lang="ru-RU" sz="16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Муниципальное </a:t>
            </a: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автономное дошкольное образовательное </a:t>
            </a: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учреждение Новоуральского городского округа – </a:t>
            </a:r>
            <a:r>
              <a:rPr lang="ru-RU" sz="16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</a:t>
            </a: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детский сад комбинированного вида «Росинка»</a:t>
            </a: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(МАДОУ детский сад «Росинка»)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200" b="1" dirty="0" smtClean="0">
                <a:solidFill>
                  <a:schemeClr val="accent6">
                    <a:lumMod val="50000"/>
                  </a:schemeClr>
                </a:solidFill>
                <a:effectLst/>
              </a:rPr>
              <a:t>Консультативно-методический центр «Спеленок»  </a:t>
            </a:r>
            <a:br>
              <a:rPr lang="ru-RU" sz="2200" b="1" dirty="0" smtClean="0">
                <a:solidFill>
                  <a:schemeClr val="accent6">
                    <a:lumMod val="50000"/>
                  </a:schemeClr>
                </a:solidFill>
                <a:effectLst/>
              </a:rPr>
            </a:br>
            <a:r>
              <a:rPr lang="ru-RU" sz="2200" b="1" dirty="0" smtClean="0">
                <a:solidFill>
                  <a:schemeClr val="accent6">
                    <a:lumMod val="50000"/>
                  </a:schemeClr>
                </a:solidFill>
                <a:effectLst/>
              </a:rPr>
              <a:t>(КМЦ «Спеленок»).  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1600" b="1" dirty="0" smtClean="0">
                <a:solidFill>
                  <a:schemeClr val="accent6">
                    <a:lumMod val="50000"/>
                  </a:schemeClr>
                </a:solidFill>
              </a:rPr>
            </a:br>
            <a:endParaRPr lang="ru-RU" sz="1600" b="1" dirty="0">
              <a:solidFill>
                <a:schemeClr val="accent6">
                  <a:lumMod val="50000"/>
                </a:schemeClr>
              </a:solidFill>
              <a:effectLst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14942" y="1916832"/>
            <a:ext cx="3624258" cy="1797920"/>
          </a:xfrm>
        </p:spPr>
        <p:txBody>
          <a:bodyPr>
            <a:normAutofit fontScale="40000" lnSpcReduction="20000"/>
          </a:bodyPr>
          <a:lstStyle/>
          <a:p>
            <a:pPr algn="ctr"/>
            <a:endParaRPr lang="ru-RU" sz="28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3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Местонахождение КМЦ:</a:t>
            </a:r>
          </a:p>
          <a:p>
            <a:r>
              <a:rPr lang="ru-RU" sz="3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Россия, 624130, </a:t>
            </a:r>
          </a:p>
          <a:p>
            <a:r>
              <a:rPr lang="ru-RU" sz="3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Свердловская область, </a:t>
            </a:r>
          </a:p>
          <a:p>
            <a:r>
              <a:rPr lang="ru-RU" sz="3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г. Новоуральск, </a:t>
            </a:r>
          </a:p>
          <a:p>
            <a:r>
              <a:rPr lang="ru-RU" sz="3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ул. Юбилейная, д.5а</a:t>
            </a:r>
            <a:r>
              <a:rPr lang="ru-RU" sz="3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3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ru-RU" sz="21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endParaRPr lang="ru-RU" sz="14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21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  <a:p>
            <a:endParaRPr lang="ru-RU" sz="2100" dirty="0"/>
          </a:p>
        </p:txBody>
      </p:sp>
      <p:pic>
        <p:nvPicPr>
          <p:cNvPr id="1026" name="Picture 2" descr="C:\Documents and Settings\Владелец\Рабочий стол\РАЗНОЕ дубль\РЦ\эврика фото\каляки фото\IMG_20161031_1147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0864" y="3263281"/>
            <a:ext cx="3675170" cy="3269315"/>
          </a:xfrm>
          <a:prstGeom prst="rect">
            <a:avLst/>
          </a:prstGeom>
          <a:noFill/>
        </p:spPr>
      </p:pic>
      <p:pic>
        <p:nvPicPr>
          <p:cNvPr id="1027" name="Picture 3" descr="C:\Documents and Settings\Владелец\Рабочий стол\РАЗНОЕ дубль\РЦ\эврика фото\каляки фото\IMG_20161031_1145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30054" y="3369837"/>
            <a:ext cx="3405126" cy="2679820"/>
          </a:xfrm>
          <a:prstGeom prst="rect">
            <a:avLst/>
          </a:prstGeom>
          <a:noFill/>
        </p:spPr>
      </p:pic>
      <p:pic>
        <p:nvPicPr>
          <p:cNvPr id="4" name="Рисунок 14" descr="Логотип Росинк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r="24001" b="23529"/>
          <a:stretch>
            <a:fillRect/>
          </a:stretch>
        </p:blipFill>
        <p:spPr bwMode="auto">
          <a:xfrm>
            <a:off x="8154456" y="662573"/>
            <a:ext cx="380724" cy="56023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логотип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495" y="1700808"/>
            <a:ext cx="2743200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797040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effectLst/>
              </a:rPr>
              <a:t>Заведующий  структурным подразделением КМЦ</a:t>
            </a:r>
            <a:b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effectLst/>
              </a:rPr>
            </a:b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effectLst/>
              </a:rPr>
              <a:t>Калугина Валентина Леонидовна</a:t>
            </a:r>
            <a:br>
              <a:rPr lang="ru-RU" sz="2400" dirty="0" smtClean="0">
                <a:solidFill>
                  <a:schemeClr val="accent6">
                    <a:lumMod val="75000"/>
                  </a:schemeClr>
                </a:solidFill>
                <a:effectLst/>
              </a:rPr>
            </a:b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телефон: 8 (34370) 2-37-55</a:t>
            </a:r>
            <a:br>
              <a:rPr lang="ru-RU" sz="2400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адрес электронной почты: 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rosinka12gorod@yandex.ru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solidFill>
                <a:schemeClr val="accent6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F:\ЦЕНТР\фото центр\мама с реб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2071678"/>
            <a:ext cx="3240360" cy="2736304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2059474"/>
            <a:ext cx="2430016" cy="364502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2146250"/>
          </a:xfrm>
        </p:spPr>
        <p:txBody>
          <a:bodyPr>
            <a:normAutofit/>
          </a:bodyPr>
          <a:lstStyle/>
          <a:p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>
              <a:solidFill>
                <a:schemeClr val="accent6">
                  <a:lumMod val="50000"/>
                </a:schemeClr>
              </a:solidFill>
              <a:effectLst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608" y="2952328"/>
            <a:ext cx="3995936" cy="19979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457" y="494928"/>
            <a:ext cx="4427984" cy="22139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306" y="404664"/>
            <a:ext cx="2448564" cy="3429000"/>
          </a:xfrm>
          <a:prstGeom prst="rect">
            <a:avLst/>
          </a:prstGeom>
        </p:spPr>
      </p:pic>
      <p:pic>
        <p:nvPicPr>
          <p:cNvPr id="6" name="VID-20210324-WA000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25269" y="3852403"/>
            <a:ext cx="3353576" cy="21957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665535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Лидер 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команда проекта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0975" y="1052736"/>
            <a:ext cx="3773751" cy="2511770"/>
          </a:xfrm>
          <a:prstGeom prst="rect">
            <a:avLst/>
          </a:prstGeom>
        </p:spPr>
      </p:pic>
      <p:sp>
        <p:nvSpPr>
          <p:cNvPr id="4" name="Блок-схема: перфолента 3"/>
          <p:cNvSpPr/>
          <p:nvPr/>
        </p:nvSpPr>
        <p:spPr>
          <a:xfrm>
            <a:off x="5209359" y="1078315"/>
            <a:ext cx="3024336" cy="1991174"/>
          </a:xfrm>
          <a:prstGeom prst="flowChartPunchedTap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Директор МАДОУ детский сад «Росинка»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507" y="3789040"/>
            <a:ext cx="1944216" cy="2325340"/>
          </a:xfrm>
          <a:prstGeom prst="rect">
            <a:avLst/>
          </a:prstGeom>
        </p:spPr>
      </p:pic>
      <p:sp>
        <p:nvSpPr>
          <p:cNvPr id="6" name="Блок-схема: перфолента 5"/>
          <p:cNvSpPr/>
          <p:nvPr/>
        </p:nvSpPr>
        <p:spPr>
          <a:xfrm>
            <a:off x="3059833" y="3776960"/>
            <a:ext cx="2376264" cy="2198960"/>
          </a:xfrm>
          <a:prstGeom prst="flowChartPunchedTap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Заведующий структурным подразделением, консультативно-методическим центром «Спеленок»</a:t>
            </a:r>
            <a:endParaRPr lang="ru-RU" sz="14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3440236"/>
            <a:ext cx="1672237" cy="2872407"/>
          </a:xfrm>
          <a:prstGeom prst="rect">
            <a:avLst/>
          </a:prstGeom>
        </p:spPr>
      </p:pic>
      <p:sp>
        <p:nvSpPr>
          <p:cNvPr id="8" name="Блок-схема: перфолента 7"/>
          <p:cNvSpPr/>
          <p:nvPr/>
        </p:nvSpPr>
        <p:spPr>
          <a:xfrm>
            <a:off x="5983491" y="5301208"/>
            <a:ext cx="2651649" cy="1368152"/>
          </a:xfrm>
          <a:prstGeom prst="flowChartPunchedTap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Воспитатель консультативно-методического центра «Спеленок»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9820207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214290"/>
            <a:ext cx="7498080" cy="257174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КМЦ «Спеленок» открылся 1 июня 2017 года. 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КМЦ функционируют  группы:</a:t>
            </a:r>
            <a:b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- «Гули-гули» для детей с 2 месяцев до 6 месяцев</a:t>
            </a:r>
            <a:br>
              <a:rPr lang="ru-RU" sz="2400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- «Ползунки» для детей с 6 месяцев до 1 года</a:t>
            </a:r>
            <a:br>
              <a:rPr lang="ru-RU" sz="2400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- «Топ-топ» для детей с 1 года до 1,6 лет</a:t>
            </a:r>
            <a:br>
              <a:rPr lang="ru-RU" sz="2400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- «Непоседы» с 1,7 до 3 лет</a:t>
            </a:r>
            <a:br>
              <a:rPr lang="ru-RU" sz="2400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solidFill>
                <a:schemeClr val="accent6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F:\ЦЕНТР\фото центр\фитболы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2225191"/>
            <a:ext cx="3425799" cy="2759227"/>
          </a:xfrm>
          <a:prstGeom prst="rect">
            <a:avLst/>
          </a:prstGeom>
          <a:noFill/>
        </p:spPr>
      </p:pic>
      <p:pic>
        <p:nvPicPr>
          <p:cNvPr id="2050" name="Picture 2" descr="C:\Documents and Settings\Владелец\Рабочий стол\РАЗНОЕ дубль\РЦ\эврика фото\image (6)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5478" y="2259099"/>
            <a:ext cx="3333773" cy="250033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4437112"/>
            <a:ext cx="3347864" cy="222973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188640"/>
            <a:ext cx="7498080" cy="2736304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effectLst/>
              </a:rPr>
              <a:t/>
            </a:r>
            <a:b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effectLst/>
              </a:rPr>
            </a:b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effectLst/>
              </a:rPr>
              <a:t>Ц</a:t>
            </a:r>
            <a:r>
              <a:rPr lang="ru-RU" sz="2200" b="1" dirty="0" smtClean="0">
                <a:solidFill>
                  <a:schemeClr val="accent6">
                    <a:lumMod val="50000"/>
                  </a:schemeClr>
                </a:solidFill>
                <a:effectLst/>
              </a:rPr>
              <a:t>ель: 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  <a:effectLst/>
              </a:rPr>
              <a:t>Повышение доступности и качества дошкольного образования через развитие вариативных форм дошкольного образования и предоставление  методической, психолого-педагогической, диагностической и консультативной помощи родителям детей от 2 месяцев до 3 лет.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>
              <a:solidFill>
                <a:schemeClr val="accent6">
                  <a:lumMod val="75000"/>
                </a:schemeClr>
              </a:solidFill>
              <a:effectLst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780928"/>
            <a:ext cx="5940152" cy="297007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214290"/>
            <a:ext cx="7498080" cy="249463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400" b="1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КМЦ работают опытные педагоги: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Заведующий - 1</a:t>
            </a:r>
            <a:b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воспитатели – 3 </a:t>
            </a:r>
            <a:b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музыкальные руководители - 2</a:t>
            </a:r>
            <a:b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педагоги-психологи - 2</a:t>
            </a:r>
            <a:b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учителя-логопеды - 2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solidFill>
                <a:schemeClr val="accent6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494" y="1642373"/>
            <a:ext cx="2218556" cy="44371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486" y="2700536"/>
            <a:ext cx="5327576" cy="2663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3344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effectLst/>
              </a:rPr>
              <a:t> </a:t>
            </a:r>
            <a:r>
              <a:rPr lang="ru-RU" sz="2400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 1 </a:t>
            </a:r>
            <a:r>
              <a:rPr lang="ru-RU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июня </a:t>
            </a:r>
            <a:r>
              <a:rPr lang="ru-RU" sz="2400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2018 года в КМЦ </a:t>
            </a:r>
            <a:r>
              <a:rPr lang="ru-RU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Спеленок</a:t>
            </a:r>
            <a:r>
              <a:rPr lang="ru-RU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400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открылись дополнительные помещения по адресу Сергея Дудина, д.6</a:t>
            </a:r>
            <a:endParaRPr lang="ru-RU" sz="2400" dirty="0"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608" y="1677984"/>
            <a:ext cx="3235697" cy="242677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078" y="1656184"/>
            <a:ext cx="3611893" cy="2708920"/>
          </a:xfrm>
          <a:prstGeom prst="rect">
            <a:avLst/>
          </a:prstGeom>
        </p:spPr>
      </p:pic>
      <p:sp>
        <p:nvSpPr>
          <p:cNvPr id="6" name="Блок-схема: перфолента 5"/>
          <p:cNvSpPr/>
          <p:nvPr/>
        </p:nvSpPr>
        <p:spPr>
          <a:xfrm>
            <a:off x="1435608" y="4365104"/>
            <a:ext cx="2632336" cy="792088"/>
          </a:xfrm>
          <a:prstGeom prst="flowChartPunchedTap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 smtClean="0">
                <a:solidFill>
                  <a:srgbClr val="FF0000"/>
                </a:solidFill>
              </a:rPr>
              <a:t>легоцентр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7947" y="4365104"/>
            <a:ext cx="2536156" cy="94496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228183" y="4652919"/>
            <a:ext cx="1875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изостудия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508107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effectLst/>
              </a:rPr>
              <a:t> </a:t>
            </a:r>
            <a:r>
              <a:rPr lang="ru-RU" sz="2400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 1 сентября 2019 года в КМЦ </a:t>
            </a:r>
            <a:r>
              <a:rPr lang="ru-RU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Спеленок</a:t>
            </a:r>
            <a:r>
              <a:rPr lang="ru-RU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400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открылись дополнительные помещения по адресу Промышленная, д.5б</a:t>
            </a:r>
            <a:endParaRPr lang="ru-RU" sz="2400" dirty="0"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Блок-схема: перфолента 5"/>
          <p:cNvSpPr/>
          <p:nvPr/>
        </p:nvSpPr>
        <p:spPr>
          <a:xfrm>
            <a:off x="3275856" y="3212976"/>
            <a:ext cx="2632336" cy="792088"/>
          </a:xfrm>
          <a:prstGeom prst="flowChartPunchedTap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Сенсорная комната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824" y="1417637"/>
            <a:ext cx="3296841" cy="1795339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536" y="1271191"/>
            <a:ext cx="4176464" cy="208823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0368" y="4347592"/>
            <a:ext cx="4298053" cy="21520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1128" y="5154761"/>
            <a:ext cx="2792210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753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effectLst/>
              </a:rPr>
              <a:t> </a:t>
            </a:r>
            <a:r>
              <a:rPr lang="ru-RU" sz="2400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 1 ноября 2019 года в КМЦ </a:t>
            </a:r>
            <a:r>
              <a:rPr lang="ru-RU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«Спеленок» </a:t>
            </a:r>
            <a:r>
              <a:rPr lang="ru-RU" sz="2400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открылся бассейн (грудничковое плавание)  по адресу Промышленная, д.5б</a:t>
            </a:r>
            <a:endParaRPr lang="ru-RU" sz="2400" dirty="0"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Блок-схема: перфолента 5"/>
          <p:cNvSpPr/>
          <p:nvPr/>
        </p:nvSpPr>
        <p:spPr>
          <a:xfrm>
            <a:off x="1619672" y="5373216"/>
            <a:ext cx="2632336" cy="792088"/>
          </a:xfrm>
          <a:prstGeom prst="flowChartPunchedTap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Грудничковое плавание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264" y="1439466"/>
            <a:ext cx="7499350" cy="3749675"/>
          </a:xfrm>
        </p:spPr>
      </p:pic>
    </p:spTree>
    <p:extLst>
      <p:ext uri="{BB962C8B-B14F-4D97-AF65-F5344CB8AC3E}">
        <p14:creationId xmlns:p14="http://schemas.microsoft.com/office/powerpoint/2010/main" val="3195704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587" y="228882"/>
            <a:ext cx="7498080" cy="90872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effectLst/>
              </a:rPr>
              <a:t>Перспективы развития практики:</a:t>
            </a:r>
            <a:b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effectLst/>
              </a:rPr>
            </a:br>
            <a:endParaRPr lang="ru-RU" sz="2400" b="1" dirty="0">
              <a:solidFill>
                <a:schemeClr val="accent6">
                  <a:lumMod val="75000"/>
                </a:schemeClr>
              </a:solidFill>
              <a:effectLst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43608" y="692696"/>
            <a:ext cx="7883059" cy="4104456"/>
          </a:xfrm>
        </p:spPr>
        <p:txBody>
          <a:bodyPr>
            <a:normAutofit lnSpcReduction="10000"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Расширять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площади КМЦ «Спеленок»  с 3 групп (75 детей) до 4 групп (90 детей) – открыть новую группу;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Совершенствовать материально-технические условия, используя  в образовательном процессе для малышей новые технологии и оснащение к ним;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Повышать компетентность родителей,  используя интерактивное оборудование;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Создать условия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для занятий с беременными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женщинами с целью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пренатального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развития малыша и психологического сопровождения перед родами.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Расширение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платных образовательных услуг с 1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до 3;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Тиражирование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опыта работы для педагогов РФ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4562506"/>
            <a:ext cx="4499992" cy="2249996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1530</TotalTime>
  <Words>223</Words>
  <Application>Microsoft Office PowerPoint</Application>
  <PresentationFormat>Экран (4:3)</PresentationFormat>
  <Paragraphs>33</Paragraphs>
  <Slides>11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Corbel</vt:lpstr>
      <vt:lpstr>Gill Sans MT</vt:lpstr>
      <vt:lpstr>Times New Roman</vt:lpstr>
      <vt:lpstr>Verdana</vt:lpstr>
      <vt:lpstr>Wingdings 2</vt:lpstr>
      <vt:lpstr>Солнцестояние</vt:lpstr>
      <vt:lpstr>    Муниципальное автономное дошкольное образовательное  учреждение Новоуральского городского округа –                         детский сад комбинированного вида «Росинка» (МАДОУ детский сад «Росинка») Консультативно-методический центр «Спеленок»   (КМЦ «Спеленок»).   </vt:lpstr>
      <vt:lpstr>     Лидер и команда проекта</vt:lpstr>
      <vt:lpstr>КМЦ «Спеленок» открылся 1 июня 2017 года.  В КМЦ функционируют  группы: - «Гули-гули» для детей с 2 месяцев до 6 месяцев - «Ползунки» для детей с 6 месяцев до 1 года - «Топ-топ» для детей с 1 года до 1,6 лет - «Непоседы» с 1,7 до 3 лет  </vt:lpstr>
      <vt:lpstr> Цель: Повышение доступности и качества дошкольного образования через развитие вариативных форм дошкольного образования и предоставление  методической, психолого-педагогической, диагностической и консультативной помощи родителям детей от 2 месяцев до 3 лет. </vt:lpstr>
      <vt:lpstr>В КМЦ работают опытные педагоги: Заведующий - 1 воспитатели – 3  музыкальные руководители - 2 педагоги-психологи - 2  учителя-логопеды - 2  </vt:lpstr>
      <vt:lpstr> С 1 июня 2018 года в КМЦ «Спеленок» открылись дополнительные помещения по адресу Сергея Дудина, д.6</vt:lpstr>
      <vt:lpstr> С 1 сентября 2019 года в КМЦ «Спеленок» открылись дополнительные помещения по адресу Промышленная, д.5б</vt:lpstr>
      <vt:lpstr> С 1 ноября 2019 года в КМЦ «Спеленок» открылся бассейн (грудничковое плавание)  по адресу Промышленная, д.5б</vt:lpstr>
      <vt:lpstr>Перспективы развития практики: </vt:lpstr>
      <vt:lpstr>Заведующий  структурным подразделением КМЦ Калугина Валентина Леонидовна телефон: 8 (34370) 2-37-55 адрес электронной почты: rosinka12gorod@yandex.ru </vt:lpstr>
      <vt:lpstr>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автономное дошкольное образовательное  учреждение  Новоуральского городского округа – детский сад комбинированного вида «Росинка»  (МАДОУ детский сад  «Росинка»)</dc:title>
  <cp:lastModifiedBy>HP</cp:lastModifiedBy>
  <cp:revision>153</cp:revision>
  <dcterms:modified xsi:type="dcterms:W3CDTF">2021-07-15T09:40:41Z</dcterms:modified>
</cp:coreProperties>
</file>