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9" r:id="rId4"/>
    <p:sldId id="260" r:id="rId5"/>
    <p:sldId id="261" r:id="rId6"/>
    <p:sldId id="262" r:id="rId7"/>
    <p:sldId id="264" r:id="rId8"/>
    <p:sldId id="263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4" autoAdjust="0"/>
    <p:restoredTop sz="94660"/>
  </p:normalViewPr>
  <p:slideViewPr>
    <p:cSldViewPr>
      <p:cViewPr>
        <p:scale>
          <a:sx n="79" d="100"/>
          <a:sy n="79" d="100"/>
        </p:scale>
        <p:origin x="-1469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Проект «Пешком по Африканде: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ART-</a:t>
            </a:r>
            <a:r>
              <a:rPr lang="ru-RU" b="1" dirty="0" smtClean="0">
                <a:solidFill>
                  <a:srgbClr val="00B050"/>
                </a:solidFill>
              </a:rPr>
              <a:t>МАРШРУТ»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800" b="1" dirty="0" smtClean="0"/>
              <a:t>Организация: </a:t>
            </a:r>
            <a:r>
              <a:rPr lang="ru-RU" sz="2800" dirty="0" smtClean="0"/>
              <a:t>Территориальное общественное самоуправление «Африканда»</a:t>
            </a:r>
          </a:p>
          <a:p>
            <a:pPr algn="just"/>
            <a:r>
              <a:rPr lang="ru-RU" sz="2800" b="1" dirty="0" smtClean="0"/>
              <a:t>Территория реализации: </a:t>
            </a:r>
            <a:r>
              <a:rPr lang="ru-RU" sz="2800" dirty="0" smtClean="0"/>
              <a:t>город Полярные Зори с подведомственной территорией Мурманской области</a:t>
            </a:r>
          </a:p>
          <a:p>
            <a:pPr algn="just"/>
            <a:r>
              <a:rPr lang="ru-RU" sz="2800" b="1" dirty="0" smtClean="0"/>
              <a:t>Цель проекта: </a:t>
            </a:r>
            <a:r>
              <a:rPr lang="ru-RU" sz="2800" dirty="0" smtClean="0"/>
              <a:t>повышение качества жизни жителей посёлка Африканда Мурманской области через новые возможности для творческого роста и участие в развитии городской среды.</a:t>
            </a:r>
          </a:p>
          <a:p>
            <a:pPr algn="just"/>
            <a:r>
              <a:rPr lang="ru-RU" sz="2800" b="1" dirty="0" smtClean="0"/>
              <a:t>Задачи проекта:</a:t>
            </a:r>
            <a:endParaRPr lang="ru-RU" sz="2800" b="1" dirty="0" smtClean="0"/>
          </a:p>
          <a:p>
            <a:pPr algn="just">
              <a:buNone/>
            </a:pPr>
            <a:r>
              <a:rPr lang="ru-RU" sz="2800" dirty="0" smtClean="0"/>
              <a:t>1. Создание новых зон культурного отдыха: Сквера Искусств и пешеходного </a:t>
            </a:r>
            <a:r>
              <a:rPr lang="en-US" sz="2800" dirty="0" smtClean="0"/>
              <a:t>ART</a:t>
            </a:r>
            <a:r>
              <a:rPr lang="ru-RU" sz="2800" dirty="0" smtClean="0"/>
              <a:t>-МАРШРУТА по посёлку, включающего выставки под открытым небом с художественными работами жителей посёлка. </a:t>
            </a:r>
          </a:p>
          <a:p>
            <a:pPr algn="just">
              <a:buNone/>
            </a:pPr>
            <a:r>
              <a:rPr lang="ru-RU" sz="2800" dirty="0" smtClean="0"/>
              <a:t>2. Проведение Семейного фестиваля-прогулки «АФРИКАНДА-ФЕСТ» для привлечения внимания местных жителей к новым творческим возможностям.</a:t>
            </a:r>
            <a:endParaRPr lang="ru-RU" sz="2800" b="1" dirty="0" smtClean="0"/>
          </a:p>
          <a:p>
            <a:pPr algn="just"/>
            <a:endParaRPr lang="ru-RU" dirty="0" smtClean="0"/>
          </a:p>
        </p:txBody>
      </p:sp>
      <p:pic>
        <p:nvPicPr>
          <p:cNvPr id="4098" name="Picture 2" descr="B:\моя работа с 02.2018\ТОС Африканда\гранты\2020 год\проект Пешком по Африканде. Арт-маршрут\логотип фес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638800"/>
            <a:ext cx="914400" cy="929159"/>
          </a:xfrm>
          <a:prstGeom prst="rect">
            <a:avLst/>
          </a:prstGeom>
          <a:noFill/>
        </p:spPr>
      </p:pic>
      <p:pic>
        <p:nvPicPr>
          <p:cNvPr id="4099" name="Picture 3" descr="B:\моя работа с 02.2018\логотипы\логотип ДШИ уменьшен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5562600"/>
            <a:ext cx="1219200" cy="1125013"/>
          </a:xfrm>
          <a:prstGeom prst="rect">
            <a:avLst/>
          </a:prstGeom>
          <a:noFill/>
        </p:spPr>
      </p:pic>
      <p:pic>
        <p:nvPicPr>
          <p:cNvPr id="6" name="Picture 3" descr="B:\моя работа с 02.2018\ТОС Африканда\лого ТОС уменьше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54864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Проект «Пешком по Африканде: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ART-</a:t>
            </a:r>
            <a:r>
              <a:rPr lang="ru-RU" b="1" dirty="0" smtClean="0">
                <a:solidFill>
                  <a:srgbClr val="00B050"/>
                </a:solidFill>
              </a:rPr>
              <a:t>МАРШРУТ». 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377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             </a:t>
            </a:r>
            <a:r>
              <a:rPr lang="ru-RU" sz="2800" b="1" dirty="0" smtClean="0">
                <a:solidFill>
                  <a:schemeClr val="tx1"/>
                </a:solidFill>
              </a:rPr>
              <a:t>Состав команды:</a:t>
            </a:r>
          </a:p>
          <a:p>
            <a:pPr algn="just">
              <a:buClrTx/>
              <a:buFontTx/>
              <a:buChar char="-"/>
            </a:pPr>
            <a:r>
              <a:rPr lang="ru-RU" sz="1900" b="1" dirty="0" err="1" smtClean="0">
                <a:solidFill>
                  <a:schemeClr val="tx1"/>
                </a:solidFill>
              </a:rPr>
              <a:t>Саенкова</a:t>
            </a:r>
            <a:r>
              <a:rPr lang="ru-RU" sz="1900" b="1" dirty="0" smtClean="0">
                <a:solidFill>
                  <a:schemeClr val="tx1"/>
                </a:solidFill>
              </a:rPr>
              <a:t> О.В. </a:t>
            </a:r>
            <a:r>
              <a:rPr lang="ru-RU" sz="1900" dirty="0" smtClean="0">
                <a:solidFill>
                  <a:schemeClr val="tx1"/>
                </a:solidFill>
              </a:rPr>
              <a:t>– руководитель проекта, председатель ТОС «Африканда», директор ДШИ н.п. Африканда (организационная, информационная и финансовая поддержка всего проекта);</a:t>
            </a:r>
          </a:p>
          <a:p>
            <a:pPr algn="just">
              <a:buClrTx/>
              <a:buFontTx/>
              <a:buChar char="-"/>
            </a:pPr>
            <a:r>
              <a:rPr lang="ru-RU" sz="1900" b="1" dirty="0" err="1" smtClean="0">
                <a:solidFill>
                  <a:schemeClr val="tx1"/>
                </a:solidFill>
              </a:rPr>
              <a:t>Катюха</a:t>
            </a:r>
            <a:r>
              <a:rPr lang="ru-RU" sz="1900" b="1" dirty="0" smtClean="0">
                <a:solidFill>
                  <a:schemeClr val="tx1"/>
                </a:solidFill>
              </a:rPr>
              <a:t> М.С., зам директора ДК н.п. Африканда</a:t>
            </a:r>
            <a:r>
              <a:rPr lang="ru-RU" sz="1900" b="1" dirty="0" smtClean="0"/>
              <a:t> </a:t>
            </a:r>
            <a:r>
              <a:rPr lang="ru-RU" sz="1900" dirty="0" smtClean="0"/>
              <a:t>(открытие культурных объектов, проведение Семейного фестиваля-прогулки, курирование </a:t>
            </a:r>
            <a:r>
              <a:rPr lang="ru-RU" sz="1900" dirty="0" err="1" smtClean="0"/>
              <a:t>креативных</a:t>
            </a:r>
            <a:r>
              <a:rPr lang="ru-RU" sz="1900" dirty="0" smtClean="0"/>
              <a:t> площадок, волонтёры, финансовая поддержка проекта);</a:t>
            </a:r>
          </a:p>
          <a:p>
            <a:pPr algn="just">
              <a:buClrTx/>
              <a:buFontTx/>
              <a:buChar char="-"/>
            </a:pPr>
            <a:r>
              <a:rPr lang="ru-RU" sz="1900" b="1" dirty="0" smtClean="0"/>
              <a:t>Курочкина С.П., заведующий Детским садом № 2 н.п. Африканда </a:t>
            </a:r>
            <a:r>
              <a:rPr lang="ru-RU" sz="1900" dirty="0" smtClean="0"/>
              <a:t>(курирование </a:t>
            </a:r>
            <a:r>
              <a:rPr lang="ru-RU" sz="1900" dirty="0" err="1" smtClean="0"/>
              <a:t>креативных</a:t>
            </a:r>
            <a:r>
              <a:rPr lang="ru-RU" sz="1900" dirty="0" smtClean="0"/>
              <a:t> площадок, финансовая поддержка проекта);</a:t>
            </a:r>
          </a:p>
          <a:p>
            <a:pPr algn="just">
              <a:buClrTx/>
              <a:buFontTx/>
              <a:buChar char="-"/>
            </a:pPr>
            <a:r>
              <a:rPr lang="ru-RU" sz="1900" b="1" dirty="0" smtClean="0"/>
              <a:t>Шевченко Т.А., директор ООШ № 1 н.п. Африканда </a:t>
            </a:r>
            <a:r>
              <a:rPr lang="ru-RU" sz="1900" dirty="0" smtClean="0"/>
              <a:t>(курирование </a:t>
            </a:r>
            <a:r>
              <a:rPr lang="ru-RU" sz="1900" dirty="0" err="1" smtClean="0"/>
              <a:t>креативных</a:t>
            </a:r>
            <a:r>
              <a:rPr lang="ru-RU" sz="1900" dirty="0" smtClean="0"/>
              <a:t> площадок, финансовая поддержка проекта).</a:t>
            </a:r>
          </a:p>
          <a:p>
            <a:pPr algn="just"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Проект «Пешком по Африканде: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ART-</a:t>
            </a:r>
            <a:r>
              <a:rPr lang="ru-RU" b="1" dirty="0" smtClean="0">
                <a:solidFill>
                  <a:srgbClr val="00B050"/>
                </a:solidFill>
              </a:rPr>
              <a:t>МАРШРУТ»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6200" b="1" dirty="0" smtClean="0"/>
              <a:t>Описание проекта</a:t>
            </a:r>
          </a:p>
          <a:p>
            <a:pPr algn="just">
              <a:buNone/>
            </a:pPr>
            <a:r>
              <a:rPr lang="ru-RU" sz="3700" dirty="0" smtClean="0"/>
              <a:t>Проект «Пешком по Африканде: </a:t>
            </a:r>
            <a:r>
              <a:rPr lang="en-US" sz="3700" dirty="0" smtClean="0"/>
              <a:t>ART</a:t>
            </a:r>
            <a:r>
              <a:rPr lang="ru-RU" sz="3700" dirty="0" smtClean="0"/>
              <a:t>-МАРШРУТ»  - это проект, который поменял восприятие жителей на свой посёлок, </a:t>
            </a:r>
          </a:p>
          <a:p>
            <a:pPr algn="just">
              <a:buNone/>
            </a:pPr>
            <a:r>
              <a:rPr lang="ru-RU" sz="3700" dirty="0" smtClean="0"/>
              <a:t>изменил его визуальный облик, показал, что родная Африканда может быть не депрессивной </a:t>
            </a:r>
            <a:r>
              <a:rPr lang="ru-RU" sz="3700" dirty="0" err="1" smtClean="0"/>
              <a:t>полузаброшенной</a:t>
            </a:r>
            <a:r>
              <a:rPr lang="ru-RU" sz="3700" dirty="0" smtClean="0"/>
              <a:t> </a:t>
            </a:r>
          </a:p>
          <a:p>
            <a:pPr algn="just">
              <a:buNone/>
            </a:pPr>
            <a:r>
              <a:rPr lang="ru-RU" sz="3700" dirty="0" smtClean="0"/>
              <a:t>территорией, а местом для реализации творческих сил, которое сами жители могут сделать ярче и интереснее.  </a:t>
            </a:r>
          </a:p>
          <a:p>
            <a:pPr algn="just">
              <a:buNone/>
            </a:pPr>
            <a:r>
              <a:rPr lang="ru-RU" sz="3700" dirty="0" smtClean="0"/>
              <a:t>В рамках проекта были построены новые культурные объекты в посёлке: Сквер Искусств и </a:t>
            </a:r>
            <a:r>
              <a:rPr lang="en-US" sz="3700" dirty="0" smtClean="0"/>
              <a:t>ART</a:t>
            </a:r>
            <a:r>
              <a:rPr lang="ru-RU" sz="3700" dirty="0" smtClean="0"/>
              <a:t>-МАРШРУТ. Это две </a:t>
            </a:r>
          </a:p>
          <a:p>
            <a:pPr algn="just">
              <a:buNone/>
            </a:pPr>
            <a:r>
              <a:rPr lang="ru-RU" sz="3700" dirty="0" smtClean="0"/>
              <a:t>взаимосвязанные «точки притяжения»: Сквер Искусств, как новое «место силы», постоянно действующая неформальная </a:t>
            </a:r>
          </a:p>
          <a:p>
            <a:pPr algn="just">
              <a:buNone/>
            </a:pPr>
            <a:r>
              <a:rPr lang="ru-RU" sz="3700" dirty="0" smtClean="0"/>
              <a:t>творческая площадка, и А</a:t>
            </a:r>
            <a:r>
              <a:rPr lang="en-US" sz="3700" dirty="0" smtClean="0"/>
              <a:t>RT</a:t>
            </a:r>
            <a:r>
              <a:rPr lang="ru-RU" sz="3700" dirty="0" smtClean="0"/>
              <a:t>-МАРШРУТ как репрезентация творческой активности жителей в городской среде. </a:t>
            </a:r>
          </a:p>
          <a:p>
            <a:pPr algn="just">
              <a:buNone/>
            </a:pPr>
            <a:r>
              <a:rPr lang="ru-RU" sz="3700" dirty="0" smtClean="0"/>
              <a:t>Ярким событием проекта стало проведение Семейного фестиваля-прогулки «АФРИКАНДА-ФЕСТ», который состоял из </a:t>
            </a:r>
          </a:p>
          <a:p>
            <a:pPr algn="just">
              <a:buNone/>
            </a:pPr>
            <a:r>
              <a:rPr lang="ru-RU" sz="3700" dirty="0" smtClean="0"/>
              <a:t>нескольких мероприятий и проходил во всём посёлке:</a:t>
            </a:r>
          </a:p>
          <a:p>
            <a:pPr algn="just">
              <a:buNone/>
            </a:pPr>
            <a:r>
              <a:rPr lang="ru-RU" sz="3700" dirty="0" smtClean="0"/>
              <a:t>- Открытие новых культурных объектов –</a:t>
            </a:r>
            <a:r>
              <a:rPr lang="ru-RU" sz="3700" dirty="0" err="1" smtClean="0"/>
              <a:t>АРТ-МАРШРУТа</a:t>
            </a:r>
            <a:r>
              <a:rPr lang="ru-RU" sz="3700" dirty="0" smtClean="0"/>
              <a:t> и Сквера Искусств;</a:t>
            </a:r>
          </a:p>
          <a:p>
            <a:pPr algn="just">
              <a:buNone/>
            </a:pPr>
            <a:r>
              <a:rPr lang="ru-RU" sz="3700" dirty="0" smtClean="0"/>
              <a:t>- Концерт, подготовленный участниками творческих коллективов Детской школы искусств, Дома культуры, детского сада и </a:t>
            </a:r>
          </a:p>
          <a:p>
            <a:pPr algn="just">
              <a:buNone/>
            </a:pPr>
            <a:r>
              <a:rPr lang="ru-RU" sz="3700" dirty="0" smtClean="0"/>
              <a:t>школы посёлка Африканда;</a:t>
            </a:r>
          </a:p>
          <a:p>
            <a:pPr algn="just">
              <a:buNone/>
            </a:pPr>
            <a:r>
              <a:rPr lang="ru-RU" sz="3700" dirty="0" smtClean="0"/>
              <a:t>- Презентация фотовыставки жительницы посёлка </a:t>
            </a:r>
            <a:r>
              <a:rPr lang="ru-RU" sz="3700" dirty="0" err="1" smtClean="0"/>
              <a:t>Миранды</a:t>
            </a:r>
            <a:r>
              <a:rPr lang="ru-RU" sz="3700" dirty="0" smtClean="0"/>
              <a:t> Малюгиной «Африканда – это навсегда!»;</a:t>
            </a:r>
          </a:p>
          <a:p>
            <a:pPr algn="just">
              <a:buNone/>
            </a:pPr>
            <a:r>
              <a:rPr lang="ru-RU" sz="3700" dirty="0" smtClean="0"/>
              <a:t>- Работа творческих площадок.</a:t>
            </a:r>
          </a:p>
          <a:p>
            <a:pPr algn="just">
              <a:buNone/>
            </a:pPr>
            <a:r>
              <a:rPr lang="ru-RU" sz="3700" dirty="0" smtClean="0"/>
              <a:t>Количество участников и посетителей всех мероприятий проекта составило 350 человек.</a:t>
            </a:r>
          </a:p>
          <a:p>
            <a:pPr algn="just">
              <a:buNone/>
            </a:pPr>
            <a:r>
              <a:rPr lang="ru-RU" sz="3700" dirty="0" smtClean="0"/>
              <a:t>Благодаря реализации проекта, Сквер Искусств и </a:t>
            </a:r>
            <a:r>
              <a:rPr lang="en-US" sz="3700" dirty="0" smtClean="0"/>
              <a:t>ART</a:t>
            </a:r>
            <a:r>
              <a:rPr lang="ru-RU" sz="3700" dirty="0" smtClean="0"/>
              <a:t>-МАРШРУТ стали привлекательным местом культурного отдыха </a:t>
            </a:r>
          </a:p>
          <a:p>
            <a:pPr algn="just">
              <a:buNone/>
            </a:pPr>
            <a:r>
              <a:rPr lang="ru-RU" sz="3700" dirty="0" smtClean="0"/>
              <a:t>населения посёлка и проведения мероприятий учреждениями </a:t>
            </a:r>
            <a:r>
              <a:rPr lang="ru-RU" sz="3700" dirty="0" smtClean="0"/>
              <a:t>социальной </a:t>
            </a:r>
            <a:r>
              <a:rPr lang="ru-RU" sz="3700" dirty="0" smtClean="0"/>
              <a:t>сферы, а проведённый Семейный фестиваль </a:t>
            </a:r>
            <a:endParaRPr lang="ru-RU" sz="3700" dirty="0" smtClean="0"/>
          </a:p>
          <a:p>
            <a:pPr algn="just">
              <a:buNone/>
            </a:pPr>
            <a:r>
              <a:rPr lang="ru-RU" sz="3700" dirty="0" smtClean="0"/>
              <a:t>показал</a:t>
            </a:r>
            <a:r>
              <a:rPr lang="ru-RU" sz="3700" dirty="0" smtClean="0"/>
              <a:t>, что в нашем посёлке много талантливых семей, готовых </a:t>
            </a:r>
            <a:r>
              <a:rPr lang="ru-RU" sz="3700" dirty="0" smtClean="0"/>
              <a:t>делиться </a:t>
            </a:r>
            <a:r>
              <a:rPr lang="ru-RU" sz="3700" dirty="0" smtClean="0"/>
              <a:t>своим творчеством.</a:t>
            </a:r>
          </a:p>
          <a:p>
            <a:pPr algn="just">
              <a:buNone/>
            </a:pPr>
            <a:r>
              <a:rPr lang="ru-RU" sz="3700" dirty="0" smtClean="0"/>
              <a:t>Данный проект вдохнул новую жизнь нашего маленького заполярного посёлка. И в этом году наш фестиваль будет снова </a:t>
            </a:r>
          </a:p>
          <a:p>
            <a:pPr algn="just">
              <a:buNone/>
            </a:pPr>
            <a:r>
              <a:rPr lang="ru-RU" sz="3700" dirty="0" smtClean="0"/>
              <a:t>проведён осенью 2021 года с обновлённым названием Семейный фестиваль «АФРИКАНДА-ФЕСТ. ПРАЗДНИК УРОЖАЯ» на </a:t>
            </a:r>
          </a:p>
          <a:p>
            <a:pPr algn="just">
              <a:buNone/>
            </a:pPr>
            <a:r>
              <a:rPr lang="ru-RU" sz="3700" dirty="0" smtClean="0"/>
              <a:t>средства гранта Общественного совета ГК «</a:t>
            </a:r>
            <a:r>
              <a:rPr lang="ru-RU" sz="3700" dirty="0" err="1" smtClean="0"/>
              <a:t>Росатом</a:t>
            </a:r>
            <a:r>
              <a:rPr lang="ru-RU" sz="3700" dirty="0" smtClean="0"/>
              <a:t>». </a:t>
            </a:r>
            <a:endParaRPr lang="ru-RU" sz="3700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Проект «Пешком по Африканде: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ART-</a:t>
            </a:r>
            <a:r>
              <a:rPr lang="ru-RU" b="1" dirty="0" smtClean="0">
                <a:solidFill>
                  <a:srgbClr val="00B050"/>
                </a:solidFill>
              </a:rPr>
              <a:t>МАРШРУТ».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b="1" dirty="0" smtClean="0"/>
              <a:t>1 этап проекта</a:t>
            </a:r>
          </a:p>
          <a:p>
            <a:pPr>
              <a:buNone/>
            </a:pPr>
            <a:r>
              <a:rPr lang="ru-RU" b="1" dirty="0" smtClean="0"/>
              <a:t>              </a:t>
            </a:r>
          </a:p>
          <a:p>
            <a:pPr>
              <a:buNone/>
            </a:pPr>
            <a:r>
              <a:rPr lang="ru-RU" b="1" dirty="0" smtClean="0"/>
              <a:t>              строительство                                        создание</a:t>
            </a:r>
          </a:p>
          <a:p>
            <a:pPr>
              <a:buNone/>
            </a:pPr>
            <a:r>
              <a:rPr lang="ru-RU" b="1" dirty="0" smtClean="0"/>
              <a:t>            Сквера Искусств                              </a:t>
            </a:r>
            <a:r>
              <a:rPr lang="en-US" b="1" dirty="0" smtClean="0"/>
              <a:t>ART</a:t>
            </a:r>
            <a:r>
              <a:rPr lang="ru-RU" b="1" dirty="0" smtClean="0"/>
              <a:t>- МАРШРУТА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2800" b="1" dirty="0" smtClean="0"/>
              <a:t>результаты</a:t>
            </a:r>
          </a:p>
          <a:p>
            <a:pPr algn="just">
              <a:buClrTx/>
              <a:buFontTx/>
              <a:buChar char="-"/>
            </a:pPr>
            <a:r>
              <a:rPr lang="ru-RU" dirty="0" smtClean="0"/>
              <a:t>зелёные зоны                     - установлены металлические</a:t>
            </a:r>
          </a:p>
          <a:p>
            <a:pPr algn="just">
              <a:buClrTx/>
              <a:buFontTx/>
              <a:buChar char="-"/>
            </a:pPr>
            <a:r>
              <a:rPr lang="ru-RU" dirty="0" smtClean="0"/>
              <a:t>сцена                                     стенды, наполненные </a:t>
            </a:r>
          </a:p>
          <a:p>
            <a:pPr algn="just">
              <a:buClrTx/>
              <a:buFontTx/>
              <a:buChar char="-"/>
            </a:pPr>
            <a:r>
              <a:rPr lang="ru-RU" dirty="0" smtClean="0"/>
              <a:t>пешие тропы                       творческими работами </a:t>
            </a:r>
          </a:p>
          <a:p>
            <a:pPr algn="just">
              <a:buClrTx/>
              <a:buFontTx/>
              <a:buChar char="-"/>
            </a:pPr>
            <a:r>
              <a:rPr lang="ru-RU" dirty="0" smtClean="0"/>
              <a:t>пленэрная площадка        жителей посёлка</a:t>
            </a:r>
          </a:p>
          <a:p>
            <a:pPr algn="just">
              <a:buClrTx/>
              <a:buFontTx/>
              <a:buChar char="-"/>
            </a:pPr>
            <a:r>
              <a:rPr lang="ru-RU" dirty="0" smtClean="0"/>
              <a:t>Дерево </a:t>
            </a:r>
            <a:r>
              <a:rPr lang="ru-RU" dirty="0" smtClean="0"/>
              <a:t>Желаний</a:t>
            </a:r>
            <a:endParaRPr lang="ru-RU" dirty="0" smtClean="0"/>
          </a:p>
          <a:p>
            <a:pPr algn="just">
              <a:buClrTx/>
              <a:buFontTx/>
              <a:buChar char="-"/>
            </a:pPr>
            <a:r>
              <a:rPr lang="ru-RU" dirty="0" smtClean="0"/>
              <a:t>альпийская горка</a:t>
            </a:r>
          </a:p>
          <a:p>
            <a:pPr algn="just">
              <a:buFontTx/>
              <a:buChar char="-"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438400" y="1600200"/>
            <a:ext cx="1981200" cy="5334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800600" y="1600200"/>
            <a:ext cx="1981200" cy="5334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1447800" y="2895600"/>
            <a:ext cx="914400" cy="7620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6324600" y="2895600"/>
            <a:ext cx="914400" cy="7620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Проект «Пешком по Африканде: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ART-</a:t>
            </a:r>
            <a:r>
              <a:rPr lang="ru-RU" b="1" dirty="0" smtClean="0">
                <a:solidFill>
                  <a:srgbClr val="00B050"/>
                </a:solidFill>
              </a:rPr>
              <a:t>МАРШРУТ». 1 этап.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                 БЫЛО                                             </a:t>
            </a:r>
          </a:p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r>
              <a:rPr lang="ru-RU" b="1" dirty="0" smtClean="0"/>
              <a:t>                                                                        СТАЛО</a:t>
            </a:r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 descr="B:\моя работа с 02.2018\проекты, гранты, конкурсы\заявки\2019\конкурс молодёжных проектов 2019\Сквер\дополнительные документы\фото участка\территория перед ДШИ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3505200" cy="2628900"/>
          </a:xfrm>
          <a:prstGeom prst="rect">
            <a:avLst/>
          </a:prstGeom>
          <a:noFill/>
        </p:spPr>
      </p:pic>
      <p:pic>
        <p:nvPicPr>
          <p:cNvPr id="10" name="Рисунок 9" descr="C:\Users\ДШИ Африканда\Downloads\вид сквера_page-0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819400"/>
            <a:ext cx="5083892" cy="359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ДШИ Африканда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143000"/>
            <a:ext cx="1790700" cy="2362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Проект «Пешком по Африканде: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ART-</a:t>
            </a:r>
            <a:r>
              <a:rPr lang="ru-RU" b="1" dirty="0" smtClean="0">
                <a:solidFill>
                  <a:srgbClr val="00B050"/>
                </a:solidFill>
              </a:rPr>
              <a:t>МАРШРУТ». 1 этап.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2050" name="Picture 2" descr="C:\Users\ДШИ Африканда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2895600" cy="2171700"/>
          </a:xfrm>
          <a:prstGeom prst="rect">
            <a:avLst/>
          </a:prstGeom>
          <a:noFill/>
        </p:spPr>
      </p:pic>
      <p:pic>
        <p:nvPicPr>
          <p:cNvPr id="2051" name="Picture 3" descr="C:\Users\ДШИ Африканда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000500"/>
            <a:ext cx="2590800" cy="1943100"/>
          </a:xfrm>
          <a:prstGeom prst="rect">
            <a:avLst/>
          </a:prstGeom>
          <a:noFill/>
        </p:spPr>
      </p:pic>
      <p:pic>
        <p:nvPicPr>
          <p:cNvPr id="2052" name="Picture 4" descr="C:\Users\ДШИ Африканда\Desktop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295400"/>
            <a:ext cx="2946400" cy="2209800"/>
          </a:xfrm>
          <a:prstGeom prst="rect">
            <a:avLst/>
          </a:prstGeom>
          <a:noFill/>
        </p:spPr>
      </p:pic>
      <p:pic>
        <p:nvPicPr>
          <p:cNvPr id="2053" name="Picture 5" descr="C:\Users\ДШИ Африканда\Desktop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962400"/>
            <a:ext cx="2667000" cy="2000250"/>
          </a:xfrm>
          <a:prstGeom prst="rect">
            <a:avLst/>
          </a:prstGeom>
          <a:noFill/>
        </p:spPr>
      </p:pic>
      <p:pic>
        <p:nvPicPr>
          <p:cNvPr id="2055" name="Picture 7" descr="C:\Users\ДШИ Африканда\Desktop\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3996382"/>
            <a:ext cx="2514600" cy="1953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Проект «Пешком по Африканде: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ART-</a:t>
            </a:r>
            <a:r>
              <a:rPr lang="ru-RU" b="1" dirty="0" smtClean="0">
                <a:solidFill>
                  <a:srgbClr val="00B050"/>
                </a:solidFill>
              </a:rPr>
              <a:t>МАРШРУТ».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700" b="1" dirty="0" smtClean="0"/>
              <a:t>2 этап проекта</a:t>
            </a:r>
          </a:p>
          <a:p>
            <a:pPr>
              <a:buNone/>
            </a:pPr>
            <a:r>
              <a:rPr lang="ru-RU" dirty="0" smtClean="0"/>
              <a:t>              </a:t>
            </a:r>
          </a:p>
          <a:p>
            <a:pPr>
              <a:buNone/>
            </a:pPr>
            <a:r>
              <a:rPr lang="ru-RU" dirty="0" smtClean="0"/>
              <a:t>              </a:t>
            </a:r>
          </a:p>
          <a:p>
            <a:pPr>
              <a:buNone/>
            </a:pPr>
            <a:endParaRPr lang="ru-RU" sz="3100" b="1" dirty="0" smtClean="0"/>
          </a:p>
          <a:p>
            <a:pPr algn="ctr">
              <a:buNone/>
            </a:pPr>
            <a:r>
              <a:rPr lang="ru-RU" sz="3100" b="1" dirty="0" smtClean="0"/>
              <a:t>проведение                                                </a:t>
            </a:r>
          </a:p>
          <a:p>
            <a:pPr algn="ctr">
              <a:buNone/>
            </a:pPr>
            <a:r>
              <a:rPr lang="ru-RU" sz="3100" b="1" dirty="0" smtClean="0"/>
              <a:t>Семейного фестиваля-прогулки</a:t>
            </a:r>
          </a:p>
          <a:p>
            <a:pPr algn="ctr">
              <a:buNone/>
            </a:pPr>
            <a:r>
              <a:rPr lang="ru-RU" sz="3100" b="1" dirty="0" smtClean="0"/>
              <a:t>  АФРИКАНДА-ФЕСТ                        </a:t>
            </a:r>
          </a:p>
          <a:p>
            <a:pPr algn="ctr">
              <a:buNone/>
            </a:pPr>
            <a:endParaRPr lang="ru-RU" sz="3100" b="1" dirty="0" smtClean="0"/>
          </a:p>
          <a:p>
            <a:pPr algn="ctr">
              <a:buNone/>
            </a:pPr>
            <a:r>
              <a:rPr lang="ru-RU" sz="3400" b="1" dirty="0" smtClean="0"/>
              <a:t>Мероприятия:</a:t>
            </a:r>
            <a:endParaRPr lang="ru-RU" sz="3400" dirty="0" smtClean="0"/>
          </a:p>
          <a:p>
            <a:pPr algn="just">
              <a:buClrTx/>
              <a:buFontTx/>
              <a:buChar char="-"/>
            </a:pPr>
            <a:r>
              <a:rPr lang="ru-RU" dirty="0" smtClean="0"/>
              <a:t>открытие культурных объектов (</a:t>
            </a:r>
            <a:r>
              <a:rPr lang="en-US" dirty="0" smtClean="0"/>
              <a:t>ART</a:t>
            </a:r>
            <a:r>
              <a:rPr lang="ru-RU" dirty="0" smtClean="0"/>
              <a:t>-</a:t>
            </a:r>
            <a:r>
              <a:rPr lang="ru-RU" dirty="0" err="1" smtClean="0"/>
              <a:t>МАРШРУТа</a:t>
            </a:r>
            <a:r>
              <a:rPr lang="ru-RU" dirty="0" smtClean="0"/>
              <a:t> и Сквера Искусств);</a:t>
            </a:r>
          </a:p>
          <a:p>
            <a:pPr algn="just">
              <a:buClrTx/>
              <a:buFontTx/>
              <a:buChar char="-"/>
            </a:pPr>
            <a:r>
              <a:rPr lang="ru-RU" dirty="0" smtClean="0"/>
              <a:t>концерт, подготовленный творческими коллективами ДШИ, ДК, детского сада, </a:t>
            </a:r>
          </a:p>
          <a:p>
            <a:pPr algn="just">
              <a:buClrTx/>
              <a:buNone/>
            </a:pPr>
            <a:r>
              <a:rPr lang="ru-RU" dirty="0" smtClean="0"/>
              <a:t>школой;</a:t>
            </a:r>
          </a:p>
          <a:p>
            <a:pPr algn="just">
              <a:buClrTx/>
              <a:buFontTx/>
              <a:buChar char="-"/>
            </a:pPr>
            <a:r>
              <a:rPr lang="ru-RU" dirty="0" smtClean="0"/>
              <a:t>работа </a:t>
            </a:r>
            <a:r>
              <a:rPr lang="ru-RU" dirty="0" err="1" smtClean="0"/>
              <a:t>креативных</a:t>
            </a:r>
            <a:r>
              <a:rPr lang="ru-RU" dirty="0" smtClean="0"/>
              <a:t> пространств (</a:t>
            </a:r>
            <a:r>
              <a:rPr lang="ru-RU" dirty="0" err="1" smtClean="0"/>
              <a:t>СемьЯ</a:t>
            </a:r>
            <a:r>
              <a:rPr lang="ru-RU" dirty="0" smtClean="0"/>
              <a:t> «Акварель», </a:t>
            </a:r>
            <a:r>
              <a:rPr lang="ru-RU" dirty="0" err="1" smtClean="0"/>
              <a:t>СемьЯ</a:t>
            </a:r>
            <a:r>
              <a:rPr lang="ru-RU" dirty="0" smtClean="0"/>
              <a:t> «Театр», </a:t>
            </a:r>
            <a:r>
              <a:rPr lang="ru-RU" dirty="0" err="1" smtClean="0"/>
              <a:t>СемьЯ</a:t>
            </a:r>
            <a:r>
              <a:rPr lang="ru-RU" dirty="0" smtClean="0"/>
              <a:t> </a:t>
            </a:r>
          </a:p>
          <a:p>
            <a:pPr algn="just">
              <a:buClrTx/>
              <a:buNone/>
            </a:pPr>
            <a:r>
              <a:rPr lang="ru-RU" dirty="0" smtClean="0"/>
              <a:t>«Гербарий», </a:t>
            </a:r>
            <a:r>
              <a:rPr lang="ru-RU" dirty="0" err="1" smtClean="0"/>
              <a:t>СемьЯ</a:t>
            </a:r>
            <a:r>
              <a:rPr lang="ru-RU" dirty="0" smtClean="0"/>
              <a:t> Портрет, </a:t>
            </a:r>
            <a:r>
              <a:rPr lang="ru-RU" dirty="0" err="1" smtClean="0"/>
              <a:t>СемьЯ</a:t>
            </a:r>
            <a:r>
              <a:rPr lang="ru-RU" dirty="0" smtClean="0"/>
              <a:t> «Нот», </a:t>
            </a:r>
            <a:r>
              <a:rPr lang="ru-RU" dirty="0" err="1" smtClean="0"/>
              <a:t>СемьЯ</a:t>
            </a:r>
            <a:r>
              <a:rPr lang="ru-RU" dirty="0" smtClean="0"/>
              <a:t> «Самовар»);</a:t>
            </a:r>
          </a:p>
          <a:p>
            <a:pPr algn="just">
              <a:buClrTx/>
              <a:buFontTx/>
              <a:buChar char="-"/>
            </a:pPr>
            <a:r>
              <a:rPr lang="ru-RU" dirty="0" smtClean="0"/>
              <a:t>открытие фотовыставки жительницы посёлка </a:t>
            </a:r>
            <a:r>
              <a:rPr lang="ru-RU" dirty="0" err="1" smtClean="0"/>
              <a:t>Миранды</a:t>
            </a:r>
            <a:r>
              <a:rPr lang="ru-RU" dirty="0" smtClean="0"/>
              <a:t> Малюгиной </a:t>
            </a:r>
          </a:p>
          <a:p>
            <a:pPr algn="just">
              <a:buClrTx/>
              <a:buNone/>
            </a:pPr>
            <a:r>
              <a:rPr lang="ru-RU" dirty="0" smtClean="0"/>
              <a:t>«Африканда – это навсегда!».</a:t>
            </a:r>
          </a:p>
          <a:p>
            <a:pPr algn="just">
              <a:buClrTx/>
              <a:buFontTx/>
              <a:buChar char="-"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4076700" y="2019300"/>
            <a:ext cx="838200" cy="158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C:\Users\ДШИ Африканда\Desktop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2414115" cy="16097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Проект «Пешком по Африканде: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ART-</a:t>
            </a:r>
            <a:r>
              <a:rPr lang="ru-RU" b="1" dirty="0" smtClean="0">
                <a:solidFill>
                  <a:srgbClr val="00B050"/>
                </a:solidFill>
              </a:rPr>
              <a:t>МАРШРУТ». 2 этап</a:t>
            </a:r>
            <a:endParaRPr lang="ru-RU" b="1" dirty="0"/>
          </a:p>
        </p:txBody>
      </p:sp>
      <p:pic>
        <p:nvPicPr>
          <p:cNvPr id="3074" name="Picture 2" descr="B:\моя работа с 02.2018\ТОС Африканда\гранты\2020 год\проект Пешком по Африканде. Арт-маршрут\отчёт по гранту\Сквер\фото открытие\фото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1945330" cy="1298575"/>
          </a:xfrm>
          <a:prstGeom prst="rect">
            <a:avLst/>
          </a:prstGeom>
          <a:noFill/>
        </p:spPr>
      </p:pic>
      <p:pic>
        <p:nvPicPr>
          <p:cNvPr id="3075" name="Picture 3" descr="B:\моя работа с 02.2018\ТОС Африканда\гранты\2020 год\проект Пешком по Африканде. Арт-маршрут\отчёт по гранту\Сквер\фото открытие\фото 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124200"/>
            <a:ext cx="2707488" cy="1752600"/>
          </a:xfrm>
          <a:prstGeom prst="rect">
            <a:avLst/>
          </a:prstGeom>
          <a:noFill/>
        </p:spPr>
      </p:pic>
      <p:pic>
        <p:nvPicPr>
          <p:cNvPr id="3076" name="Picture 4" descr="B:\моя работа с 02.2018\ТОС Африканда\гранты\2020 год\проект Пешком по Африканде. Арт-маршрут\отчёт по гранту\Сквер\фото открытие\фото 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064132"/>
            <a:ext cx="3505200" cy="2339843"/>
          </a:xfrm>
          <a:prstGeom prst="rect">
            <a:avLst/>
          </a:prstGeom>
          <a:noFill/>
        </p:spPr>
      </p:pic>
      <p:pic>
        <p:nvPicPr>
          <p:cNvPr id="3077" name="Picture 5" descr="B:\моя работа с 02.2018\ТОС Африканда\гранты\2020 год\проект Пешком по Африканде. Арт-маршрут\отчёт по гранту\Сквер\фото открытие\фото 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1524000"/>
            <a:ext cx="2057400" cy="1676400"/>
          </a:xfrm>
          <a:prstGeom prst="rect">
            <a:avLst/>
          </a:prstGeom>
          <a:noFill/>
        </p:spPr>
      </p:pic>
      <p:pic>
        <p:nvPicPr>
          <p:cNvPr id="3078" name="Picture 6" descr="B:\моя работа с 02.2018\ТОС Африканда\гранты\2020 год\проект Пешком по Африканде. Арт-маршрут\отчёт по гранту\Сквер\фото открытие\фото 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800350"/>
            <a:ext cx="1981200" cy="1485900"/>
          </a:xfrm>
          <a:prstGeom prst="rect">
            <a:avLst/>
          </a:prstGeom>
          <a:noFill/>
        </p:spPr>
      </p:pic>
      <p:pic>
        <p:nvPicPr>
          <p:cNvPr id="3079" name="Picture 7" descr="B:\моя работа с 02.2018\ТОС Африканда\гранты\2020 год\проект Пешком по Африканде. Арт-маршрут\отчёт по гранту\Сквер\фото открытие\фото 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2819400"/>
            <a:ext cx="2438400" cy="1828800"/>
          </a:xfrm>
          <a:prstGeom prst="rect">
            <a:avLst/>
          </a:prstGeom>
          <a:noFill/>
        </p:spPr>
      </p:pic>
      <p:pic>
        <p:nvPicPr>
          <p:cNvPr id="3080" name="Picture 8" descr="B:\моя работа с 02.2018\ТОС Африканда\гранты\2020 год\проект Пешком по Африканде. Арт-маршрут\отчёт по гранту\Сквер\фото открытие\фото 2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1" y="5334000"/>
            <a:ext cx="1502148" cy="1401660"/>
          </a:xfrm>
          <a:prstGeom prst="rect">
            <a:avLst/>
          </a:prstGeom>
          <a:noFill/>
        </p:spPr>
      </p:pic>
      <p:pic>
        <p:nvPicPr>
          <p:cNvPr id="3081" name="Picture 9" descr="B:\моя работа с 02.2018\ТОС Африканда\гранты\2020 год\проект Пешком по Африканде. Арт-маршрут\отчёт по гранту\Сквер\фото открытие\фото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267200"/>
            <a:ext cx="2218742" cy="1481010"/>
          </a:xfrm>
          <a:prstGeom prst="rect">
            <a:avLst/>
          </a:prstGeom>
          <a:noFill/>
        </p:spPr>
      </p:pic>
      <p:pic>
        <p:nvPicPr>
          <p:cNvPr id="3082" name="Picture 10" descr="B:\моя работа с 02.2018\ТОС Африканда\гранты\2020 год\проект Пешком по Африканде. Арт-маршрут\отчёт по гранту\Сквер\фото открытие\фото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33800" y="4800600"/>
            <a:ext cx="2209800" cy="1475118"/>
          </a:xfrm>
          <a:prstGeom prst="rect">
            <a:avLst/>
          </a:prstGeom>
          <a:noFill/>
        </p:spPr>
      </p:pic>
      <p:pic>
        <p:nvPicPr>
          <p:cNvPr id="3083" name="Picture 11" descr="B:\моя работа с 02.2018\ТОС Африканда\гранты\2020 год\проект Пешком по Африканде. Арт-маршрут\отчёт по гранту\Сквер\фото открытие\фото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5000" y="4572000"/>
            <a:ext cx="2287784" cy="1527175"/>
          </a:xfrm>
          <a:prstGeom prst="rect">
            <a:avLst/>
          </a:prstGeom>
          <a:noFill/>
        </p:spPr>
      </p:pic>
      <p:pic>
        <p:nvPicPr>
          <p:cNvPr id="3084" name="Picture 12" descr="B:\моя работа с 02.2018\ТОС Африканда\гранты\2020 год\проект Пешком по Африканде. Арт-маршрут\отчёт по гранту\Сквер\фото открытие\фото 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6216" y="1524000"/>
            <a:ext cx="2287784" cy="1527175"/>
          </a:xfrm>
          <a:prstGeom prst="rect">
            <a:avLst/>
          </a:prstGeom>
          <a:noFill/>
        </p:spPr>
      </p:pic>
      <p:pic>
        <p:nvPicPr>
          <p:cNvPr id="3086" name="Picture 14" descr="C:\Users\ДШИ Африканда\Desktop\1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76400" y="1524000"/>
            <a:ext cx="1828800" cy="1371600"/>
          </a:xfrm>
          <a:prstGeom prst="rect">
            <a:avLst/>
          </a:prstGeom>
          <a:noFill/>
        </p:spPr>
      </p:pic>
      <p:pic>
        <p:nvPicPr>
          <p:cNvPr id="3087" name="Picture 15" descr="C:\Users\ДШИ Африканда\Desktop\12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24600" y="2853957"/>
            <a:ext cx="2819400" cy="1879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Проект «Пешком по Африканде: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ART-</a:t>
            </a:r>
            <a:r>
              <a:rPr lang="ru-RU" b="1" dirty="0" smtClean="0">
                <a:solidFill>
                  <a:srgbClr val="00B050"/>
                </a:solidFill>
              </a:rPr>
              <a:t>МАРШРУТ».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200" b="1" dirty="0" smtClean="0"/>
              <a:t>Количественные результаты</a:t>
            </a:r>
            <a:r>
              <a:rPr lang="ru-RU" sz="4200" b="1" dirty="0" smtClean="0"/>
              <a:t>:</a:t>
            </a:r>
          </a:p>
          <a:p>
            <a:pPr algn="just">
              <a:buClrTx/>
              <a:buFontTx/>
              <a:buChar char="-"/>
            </a:pPr>
            <a:r>
              <a:rPr lang="ru-RU" sz="2300" dirty="0" smtClean="0"/>
              <a:t>созданы новые культурные объекты – 2 ед.;</a:t>
            </a:r>
          </a:p>
          <a:p>
            <a:pPr algn="just">
              <a:buClrTx/>
              <a:buFontTx/>
              <a:buChar char="-"/>
            </a:pPr>
            <a:r>
              <a:rPr lang="ru-RU" sz="2300" dirty="0" smtClean="0"/>
              <a:t>количество привлечённых партнёров по реализации проекта – 11 ед.;</a:t>
            </a:r>
          </a:p>
          <a:p>
            <a:pPr algn="just">
              <a:buClrTx/>
              <a:buFontTx/>
              <a:buChar char="-"/>
            </a:pPr>
            <a:r>
              <a:rPr lang="ru-RU" sz="2300" dirty="0" smtClean="0"/>
              <a:t>количество мероприятий, проведённых в рамках проекта – 3 ед.;</a:t>
            </a:r>
          </a:p>
          <a:p>
            <a:pPr algn="just">
              <a:buClrTx/>
              <a:buFontTx/>
              <a:buChar char="-"/>
            </a:pPr>
            <a:r>
              <a:rPr lang="ru-RU" sz="2300" dirty="0" smtClean="0"/>
              <a:t>количество </a:t>
            </a:r>
            <a:r>
              <a:rPr lang="ru-RU" sz="2300" dirty="0" err="1" smtClean="0"/>
              <a:t>постеров</a:t>
            </a:r>
            <a:r>
              <a:rPr lang="ru-RU" sz="2300" dirty="0" smtClean="0"/>
              <a:t> с изображением творческих работ жителей – 65 ед.;</a:t>
            </a:r>
          </a:p>
          <a:p>
            <a:pPr algn="just">
              <a:buClrTx/>
              <a:buFontTx/>
              <a:buChar char="-"/>
            </a:pPr>
            <a:r>
              <a:rPr lang="ru-RU" sz="2300" dirty="0" smtClean="0"/>
              <a:t>количество участников и посетителей мероприятий проекта – 350 чел.;</a:t>
            </a:r>
          </a:p>
          <a:p>
            <a:pPr algn="just">
              <a:buClrTx/>
              <a:buFontTx/>
              <a:buChar char="-"/>
            </a:pPr>
            <a:r>
              <a:rPr lang="ru-RU" sz="2300" dirty="0" smtClean="0"/>
              <a:t>количество публикаций/видеоматериалов о проекте – 67 ед.</a:t>
            </a:r>
          </a:p>
          <a:p>
            <a:pPr algn="ctr">
              <a:buClrTx/>
              <a:buNone/>
            </a:pPr>
            <a:r>
              <a:rPr lang="ru-RU" sz="3200" b="1" dirty="0" smtClean="0"/>
              <a:t>Качественные результаты</a:t>
            </a:r>
            <a:r>
              <a:rPr lang="ru-RU" sz="4200" b="1" dirty="0" smtClean="0"/>
              <a:t>:</a:t>
            </a:r>
          </a:p>
          <a:p>
            <a:pPr algn="just">
              <a:buFontTx/>
              <a:buChar char="-"/>
            </a:pPr>
            <a:r>
              <a:rPr lang="ru-RU" sz="2300" dirty="0" smtClean="0"/>
              <a:t>повышение уровня социальной успешности участников проекта через </a:t>
            </a:r>
          </a:p>
          <a:p>
            <a:pPr algn="just">
              <a:buNone/>
            </a:pPr>
            <a:r>
              <a:rPr lang="ru-RU" sz="2300" dirty="0" smtClean="0"/>
              <a:t>творческую самореализацию;</a:t>
            </a:r>
          </a:p>
          <a:p>
            <a:pPr algn="just">
              <a:buNone/>
            </a:pPr>
            <a:r>
              <a:rPr lang="ru-RU" sz="2300" dirty="0" smtClean="0"/>
              <a:t>- изменение внешнего облика посёлка;</a:t>
            </a:r>
          </a:p>
          <a:p>
            <a:pPr algn="just">
              <a:buFontTx/>
              <a:buChar char="-"/>
            </a:pPr>
            <a:r>
              <a:rPr lang="ru-RU" sz="2300" dirty="0" smtClean="0"/>
              <a:t>повышение уровня общей культуры и качества жизни населения </a:t>
            </a:r>
          </a:p>
          <a:p>
            <a:pPr algn="just">
              <a:buNone/>
            </a:pPr>
            <a:r>
              <a:rPr lang="ru-RU" sz="2300" dirty="0" smtClean="0"/>
              <a:t>посёлка;</a:t>
            </a:r>
          </a:p>
          <a:p>
            <a:pPr algn="just">
              <a:buNone/>
            </a:pPr>
            <a:r>
              <a:rPr lang="ru-RU" sz="2300" dirty="0" smtClean="0"/>
              <a:t>- вклад в формирование нового позитивного имиджа Африканды.</a:t>
            </a:r>
          </a:p>
          <a:p>
            <a:pPr algn="just">
              <a:buClrTx/>
              <a:buFontTx/>
              <a:buChar char="-"/>
            </a:pPr>
            <a:endParaRPr lang="ru-RU" sz="3200" dirty="0" smtClean="0"/>
          </a:p>
          <a:p>
            <a:pPr algn="just">
              <a:buFontTx/>
              <a:buChar char="-"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ClrTx/>
              <a:buNone/>
            </a:pPr>
            <a:endParaRPr lang="ru-RU" b="1" dirty="0" smtClean="0"/>
          </a:p>
          <a:p>
            <a:pPr algn="just">
              <a:buClrTx/>
              <a:buFontTx/>
              <a:buChar char="-"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Проект «Пешком по Африканде: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ART-</a:t>
            </a:r>
            <a:r>
              <a:rPr lang="ru-RU" b="1" dirty="0" smtClean="0">
                <a:solidFill>
                  <a:srgbClr val="00B050"/>
                </a:solidFill>
              </a:rPr>
              <a:t>МАРШРУТ». 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800" b="1" dirty="0" smtClean="0"/>
              <a:t> Ф</a:t>
            </a:r>
            <a:r>
              <a:rPr lang="ru-RU" sz="2800" b="1" dirty="0" smtClean="0">
                <a:solidFill>
                  <a:schemeClr val="tx1"/>
                </a:solidFill>
              </a:rPr>
              <a:t>инансовые показатели и ресурсное обеспечение (дальнейшее развитие проекта):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Дальнейшее развитие мы видим в следующем:</a:t>
            </a:r>
          </a:p>
          <a:p>
            <a:pPr algn="just">
              <a:buClrTx/>
              <a:buFontTx/>
              <a:buChar char="-"/>
            </a:pPr>
            <a:r>
              <a:rPr lang="ru-RU" dirty="0" smtClean="0"/>
              <a:t>установка в Сквере Искусств освещения и </a:t>
            </a:r>
            <a:r>
              <a:rPr lang="ru-RU" dirty="0" err="1" smtClean="0"/>
              <a:t>арт-объектов</a:t>
            </a:r>
            <a:r>
              <a:rPr lang="ru-RU" dirty="0" smtClean="0"/>
              <a:t>;</a:t>
            </a:r>
          </a:p>
          <a:p>
            <a:pPr algn="just">
              <a:buClrTx/>
              <a:buFontTx/>
              <a:buChar char="-"/>
            </a:pPr>
            <a:r>
              <a:rPr lang="ru-RU" dirty="0" smtClean="0"/>
              <a:t>п</a:t>
            </a:r>
            <a:r>
              <a:rPr lang="ru-RU" dirty="0" smtClean="0">
                <a:solidFill>
                  <a:schemeClr val="tx1"/>
                </a:solidFill>
              </a:rPr>
              <a:t>роведение ежегодного Семейного фестиваля-прогулки;</a:t>
            </a:r>
          </a:p>
          <a:p>
            <a:pPr algn="just">
              <a:buClrTx/>
              <a:buFontTx/>
              <a:buChar char="-"/>
            </a:pPr>
            <a:r>
              <a:rPr lang="ru-RU" dirty="0" smtClean="0"/>
              <a:t>работа непрерывных выставок на </a:t>
            </a:r>
            <a:r>
              <a:rPr lang="en-US" dirty="0" smtClean="0"/>
              <a:t>ART-</a:t>
            </a:r>
            <a:r>
              <a:rPr lang="ru-RU" dirty="0" smtClean="0"/>
              <a:t>МАРШРУТЕ.</a:t>
            </a:r>
          </a:p>
          <a:p>
            <a:pPr algn="just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Финансирование планируется осуществляться </a:t>
            </a:r>
            <a:r>
              <a:rPr lang="ru-RU" dirty="0" smtClean="0"/>
              <a:t>за счёт средств </a:t>
            </a:r>
          </a:p>
          <a:p>
            <a:pPr algn="just">
              <a:buNone/>
            </a:pPr>
            <a:r>
              <a:rPr lang="ru-RU" dirty="0" smtClean="0"/>
              <a:t>грантов, бюджетных учреждений и индивидуальных </a:t>
            </a:r>
          </a:p>
          <a:p>
            <a:pPr algn="just">
              <a:buNone/>
            </a:pPr>
            <a:r>
              <a:rPr lang="ru-RU" dirty="0" smtClean="0"/>
              <a:t>предпринимателей.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255</TotalTime>
  <Words>789</Words>
  <PresentationFormat>Экран (4:3)</PresentationFormat>
  <Paragraphs>106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Проект «Пешком по Африканде:  ART-МАРШРУТ»</vt:lpstr>
      <vt:lpstr>Проект «Пешком по Африканде:  ART-МАРШРУТ»</vt:lpstr>
      <vt:lpstr>Проект «Пешком по Африканде:  ART-МАРШРУТ». </vt:lpstr>
      <vt:lpstr>Проект «Пешком по Африканде:  ART-МАРШРУТ». 1 этап.</vt:lpstr>
      <vt:lpstr>Проект «Пешком по Африканде:  ART-МАРШРУТ». 1 этап.</vt:lpstr>
      <vt:lpstr>Проект «Пешком по Африканде:  ART-МАРШРУТ». </vt:lpstr>
      <vt:lpstr>Проект «Пешком по Африканде:  ART-МАРШРУТ». 2 этап</vt:lpstr>
      <vt:lpstr>Проект «Пешком по Африканде:  ART-МАРШРУТ». </vt:lpstr>
      <vt:lpstr>Проект «Пешком по Африканде:  ART-МАРШРУТ». </vt:lpstr>
      <vt:lpstr>Проект «Пешком по Африканде:  ART-МАРШРУТ».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«Пешком по Африканде: ART-МАРШРУТ»</dc:title>
  <dc:creator>ДШИ Африканда</dc:creator>
  <cp:lastModifiedBy>HP</cp:lastModifiedBy>
  <cp:revision>11</cp:revision>
  <dcterms:created xsi:type="dcterms:W3CDTF">2020-11-18T06:44:06Z</dcterms:created>
  <dcterms:modified xsi:type="dcterms:W3CDTF">2021-07-13T23:57:15Z</dcterms:modified>
</cp:coreProperties>
</file>