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7" r:id="rId4"/>
    <p:sldId id="276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4617B"/>
    <a:srgbClr val="204E6E"/>
    <a:srgbClr val="1C4D5A"/>
    <a:srgbClr val="00FFFF"/>
    <a:srgbClr val="33CC33"/>
    <a:srgbClr val="CC00FF"/>
    <a:srgbClr val="157FFF"/>
    <a:srgbClr val="F7E289"/>
    <a:srgbClr val="FF9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6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252B4-9085-442D-82F4-348A7881EA60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BC249-FC85-4A82-868F-26ED46E5A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91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2207360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03982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527605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4" y="1443835"/>
            <a:ext cx="7482545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010" y="527605"/>
            <a:ext cx="6244435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1" y="1596540"/>
            <a:ext cx="3817624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1" y="2226403"/>
            <a:ext cx="3817624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596540"/>
            <a:ext cx="397033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226403"/>
            <a:ext cx="397033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" y="0"/>
            <a:ext cx="9144000" cy="6858000"/>
          </a:xfrm>
          <a:prstGeom prst="rect">
            <a:avLst/>
          </a:prstGeom>
        </p:spPr>
      </p:pic>
      <p:pic>
        <p:nvPicPr>
          <p:cNvPr id="5" name="Picture 2" descr="C:\Users\kvashnin\Desktop\GERB Severs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20" y="69490"/>
            <a:ext cx="841985" cy="9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0705" y="4650640"/>
            <a:ext cx="6108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системы «</a:t>
            </a:r>
            <a:r>
              <a:rPr lang="ru-RU" sz="2400" b="1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Оберон</a:t>
            </a:r>
            <a:r>
              <a:rPr lang="ru-RU" sz="24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Аренда имущества</a:t>
            </a:r>
            <a:r>
              <a:rPr lang="ru-RU" sz="2400" b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40745" y="1596540"/>
            <a:ext cx="6059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ЗАТО СЕВЕРСК</a:t>
            </a:r>
          </a:p>
          <a:p>
            <a:pPr algn="ctr"/>
            <a:r>
              <a:rPr lang="ru-RU" sz="28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ИМУЩЕСТВЕННЫХ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025" y="374900"/>
            <a:ext cx="9144000" cy="68031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FFFF"/>
                </a:solidFill>
              </a:rPr>
              <a:t>АДМИНИСТРАЦИЯ ЗАТО СЕВЕРСК</a:t>
            </a:r>
            <a:br>
              <a:rPr lang="ru-RU" sz="2400" dirty="0">
                <a:solidFill>
                  <a:srgbClr val="00FFFF"/>
                </a:solidFill>
              </a:rPr>
            </a:br>
            <a:r>
              <a:rPr lang="ru-RU" sz="2400" b="1" dirty="0">
                <a:solidFill>
                  <a:srgbClr val="00FFFF"/>
                </a:solidFill>
              </a:rPr>
              <a:t>УПРАВЛЕНИЕ ИМУЩЕСТВЕННЫХ ОТНОШЕНИЙ</a:t>
            </a:r>
            <a:br>
              <a:rPr lang="ru-RU" sz="2400" b="1" dirty="0">
                <a:solidFill>
                  <a:srgbClr val="00FFFF"/>
                </a:solidFill>
              </a:rPr>
            </a:br>
            <a:endParaRPr lang="ru-RU" sz="2400" dirty="0">
              <a:solidFill>
                <a:srgbClr val="00FFFF"/>
              </a:solidFill>
            </a:endParaRPr>
          </a:p>
        </p:txBody>
      </p:sp>
      <p:pic>
        <p:nvPicPr>
          <p:cNvPr id="4" name="Picture 2" descr="C:\Users\kvashnin\Desktop\GERB Sev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20" y="69490"/>
            <a:ext cx="841985" cy="9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6075" y="1355886"/>
            <a:ext cx="778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Предпосылки реализации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965" y="2054655"/>
            <a:ext cx="8398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solidFill>
                  <a:srgbClr val="002060"/>
                </a:solidFill>
              </a:rPr>
              <a:t>Учет</a:t>
            </a:r>
            <a:r>
              <a:rPr lang="ru-RU" dirty="0">
                <a:solidFill>
                  <a:srgbClr val="002060"/>
                </a:solidFill>
              </a:rPr>
              <a:t> и контроль использования муниципального имущества в Управлении имущественных отношений Администрации ЗАТО Северск с 2002 года осуществлялся в автоматизированном виде в программном комплексе </a:t>
            </a:r>
            <a:r>
              <a:rPr lang="ru-RU" dirty="0" err="1">
                <a:solidFill>
                  <a:srgbClr val="002060"/>
                </a:solidFill>
              </a:rPr>
              <a:t>учета</a:t>
            </a:r>
            <a:r>
              <a:rPr lang="ru-RU" dirty="0">
                <a:solidFill>
                  <a:srgbClr val="002060"/>
                </a:solidFill>
              </a:rPr>
              <a:t> земельных и имущественных отношений SAUMI. Финансово-экономическая часть комплекса вызывала нарекания со стороны специалистов в части соответствия правилам ведения бухгалтерского </a:t>
            </a:r>
            <a:r>
              <a:rPr lang="ru-RU" dirty="0" err="1">
                <a:solidFill>
                  <a:srgbClr val="002060"/>
                </a:solidFill>
              </a:rPr>
              <a:t>учета</a:t>
            </a:r>
            <a:r>
              <a:rPr lang="ru-RU" dirty="0">
                <a:solidFill>
                  <a:srgbClr val="002060"/>
                </a:solidFill>
              </a:rPr>
              <a:t>, полноте отражения способов (аренда, концессия, безвозмездное пользование и т.д.) использования и </a:t>
            </a:r>
            <a:r>
              <a:rPr lang="ru-RU" dirty="0" err="1">
                <a:solidFill>
                  <a:srgbClr val="002060"/>
                </a:solidFill>
              </a:rPr>
              <a:t>расчета</a:t>
            </a:r>
            <a:r>
              <a:rPr lang="ru-RU" dirty="0">
                <a:solidFill>
                  <a:srgbClr val="002060"/>
                </a:solidFill>
              </a:rPr>
              <a:t> оплаты за использование муниципального имущества. Закрытость комплекса не позволяла менять основные алгоритмы и экранные формы, в распоряжении специалистов имелись только инструменты для формирования </a:t>
            </a:r>
            <a:r>
              <a:rPr lang="ru-RU" dirty="0" err="1">
                <a:solidFill>
                  <a:srgbClr val="002060"/>
                </a:solidFill>
              </a:rPr>
              <a:t>отчетных</a:t>
            </a:r>
            <a:r>
              <a:rPr lang="ru-RU" dirty="0">
                <a:solidFill>
                  <a:srgbClr val="002060"/>
                </a:solidFill>
              </a:rPr>
              <a:t> форм, добавления-изменения реквизитов объектов </a:t>
            </a:r>
            <a:r>
              <a:rPr lang="ru-RU" dirty="0" err="1">
                <a:solidFill>
                  <a:srgbClr val="002060"/>
                </a:solidFill>
              </a:rPr>
              <a:t>учета</a:t>
            </a:r>
            <a:r>
              <a:rPr lang="ru-RU" dirty="0">
                <a:solidFill>
                  <a:srgbClr val="002060"/>
                </a:solidFill>
              </a:rPr>
              <a:t> и доступа с помощью языка запросов </a:t>
            </a:r>
            <a:r>
              <a:rPr lang="en-US" dirty="0">
                <a:solidFill>
                  <a:srgbClr val="002060"/>
                </a:solidFill>
              </a:rPr>
              <a:t>PL\SQL </a:t>
            </a:r>
            <a:r>
              <a:rPr lang="ru-RU" dirty="0">
                <a:solidFill>
                  <a:srgbClr val="002060"/>
                </a:solidFill>
              </a:rPr>
              <a:t>непосредственно к данным. Новые версии  </a:t>
            </a:r>
            <a:r>
              <a:rPr lang="en-US" dirty="0">
                <a:solidFill>
                  <a:srgbClr val="002060"/>
                </a:solidFill>
              </a:rPr>
              <a:t>SAUMI </a:t>
            </a:r>
            <a:r>
              <a:rPr lang="ru-RU" dirty="0">
                <a:solidFill>
                  <a:srgbClr val="002060"/>
                </a:solidFill>
              </a:rPr>
              <a:t>всех проблем не решали, стоили дорого, и было принято решение о разработке собственного программного обеспечения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8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46025" y="374900"/>
            <a:ext cx="9144000" cy="68031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FFFF"/>
                </a:solidFill>
              </a:rPr>
              <a:t>АДМИНИСТРАЦИЯ ЗАТО СЕВЕРСК</a:t>
            </a:r>
            <a:br>
              <a:rPr lang="ru-RU" sz="2400" dirty="0">
                <a:solidFill>
                  <a:srgbClr val="00FFFF"/>
                </a:solidFill>
              </a:rPr>
            </a:br>
            <a:r>
              <a:rPr lang="ru-RU" sz="2400" b="1" dirty="0">
                <a:solidFill>
                  <a:srgbClr val="00FFFF"/>
                </a:solidFill>
              </a:rPr>
              <a:t>УПРАВЛЕНИЕ ИМУЩЕСТВЕННЫХ ОТНОШЕНИЙ</a:t>
            </a:r>
            <a:br>
              <a:rPr lang="ru-RU" sz="2400" b="1" dirty="0">
                <a:solidFill>
                  <a:srgbClr val="00FFFF"/>
                </a:solidFill>
              </a:rPr>
            </a:br>
            <a:endParaRPr lang="ru-RU" sz="2400" dirty="0">
              <a:solidFill>
                <a:srgbClr val="00FFFF"/>
              </a:solidFill>
            </a:endParaRPr>
          </a:p>
        </p:txBody>
      </p:sp>
      <p:pic>
        <p:nvPicPr>
          <p:cNvPr id="8" name="Picture 2" descr="C:\Users\kvashnin\Desktop\GERB Sev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20" y="69490"/>
            <a:ext cx="841985" cy="9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6075" y="1355886"/>
            <a:ext cx="778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Особенности реализации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sz="8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670" y="2207360"/>
            <a:ext cx="305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Отечественное программное обеспечение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038904" y="3757270"/>
            <a:ext cx="1679755" cy="30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vipforum.ru/upload/medialibrary/5a5/5a547ea8f73ab2d30f494978d26fc1c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78" y="2069822"/>
            <a:ext cx="2420409" cy="9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6075" y="3679886"/>
            <a:ext cx="305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За </a:t>
            </a:r>
            <a:r>
              <a:rPr lang="ru-RU" dirty="0" err="1" smtClean="0">
                <a:solidFill>
                  <a:schemeClr val="tx2"/>
                </a:solidFill>
              </a:rPr>
              <a:t>счет</a:t>
            </a:r>
            <a:r>
              <a:rPr lang="ru-RU" dirty="0" smtClean="0">
                <a:solidFill>
                  <a:schemeClr val="tx2"/>
                </a:solidFill>
              </a:rPr>
              <a:t> собственных ресурсов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062985" y="2377820"/>
            <a:ext cx="1679755" cy="30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sch1566.mskobr.ru/images/%287%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80" y="3212705"/>
            <a:ext cx="1394540" cy="139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2545" y="5089250"/>
            <a:ext cx="305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И</a:t>
            </a:r>
            <a:r>
              <a:rPr lang="ru-RU" dirty="0" smtClean="0">
                <a:solidFill>
                  <a:schemeClr val="tx2"/>
                </a:solidFill>
              </a:rPr>
              <a:t>спользование </a:t>
            </a:r>
            <a:r>
              <a:rPr lang="ru-RU" dirty="0">
                <a:solidFill>
                  <a:schemeClr val="tx2"/>
                </a:solidFill>
              </a:rPr>
              <a:t>знакомого интерфейса 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038903" y="5259710"/>
            <a:ext cx="1679755" cy="30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https://k-aydit.ru/d/vopros-otvet_1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89" y="4905437"/>
            <a:ext cx="1013956" cy="101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7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46025" y="374900"/>
            <a:ext cx="9144000" cy="68031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FFFF"/>
                </a:solidFill>
              </a:rPr>
              <a:t>АДМИНИСТРАЦИЯ ЗАТО СЕВЕРСК</a:t>
            </a:r>
            <a:br>
              <a:rPr lang="ru-RU" sz="2400" dirty="0">
                <a:solidFill>
                  <a:srgbClr val="00FFFF"/>
                </a:solidFill>
              </a:rPr>
            </a:br>
            <a:r>
              <a:rPr lang="ru-RU" sz="2400" b="1" dirty="0">
                <a:solidFill>
                  <a:srgbClr val="00FFFF"/>
                </a:solidFill>
              </a:rPr>
              <a:t>УПРАВЛЕНИЕ ИМУЩЕСТВЕННЫХ ОТНОШЕНИЙ</a:t>
            </a:r>
            <a:br>
              <a:rPr lang="ru-RU" sz="2400" b="1" dirty="0">
                <a:solidFill>
                  <a:srgbClr val="00FFFF"/>
                </a:solidFill>
              </a:rPr>
            </a:br>
            <a:endParaRPr lang="ru-RU" sz="2400" dirty="0">
              <a:solidFill>
                <a:srgbClr val="00FFFF"/>
              </a:solidFill>
            </a:endParaRPr>
          </a:p>
        </p:txBody>
      </p:sp>
      <p:pic>
        <p:nvPicPr>
          <p:cNvPr id="8" name="Picture 2" descr="C:\Users\kvashnin\Desktop\GERB Sev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20" y="69490"/>
            <a:ext cx="841985" cy="9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6075" y="1355886"/>
            <a:ext cx="778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Рабочее место специалиста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4" y="1945332"/>
            <a:ext cx="8192095" cy="46280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0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46025" y="374900"/>
            <a:ext cx="9144000" cy="68031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FFFF"/>
                </a:solidFill>
              </a:rPr>
              <a:t>АДМИНИСТРАЦИЯ ЗАТО СЕВЕРСК</a:t>
            </a:r>
            <a:br>
              <a:rPr lang="ru-RU" sz="2400" dirty="0">
                <a:solidFill>
                  <a:srgbClr val="00FFFF"/>
                </a:solidFill>
              </a:rPr>
            </a:br>
            <a:r>
              <a:rPr lang="ru-RU" sz="2400" b="1" dirty="0">
                <a:solidFill>
                  <a:srgbClr val="00FFFF"/>
                </a:solidFill>
              </a:rPr>
              <a:t>УПРАВЛЕНИЕ ИМУЩЕСТВЕННЫХ ОТНОШЕНИЙ</a:t>
            </a:r>
            <a:br>
              <a:rPr lang="ru-RU" sz="2400" b="1" dirty="0">
                <a:solidFill>
                  <a:srgbClr val="00FFFF"/>
                </a:solidFill>
              </a:rPr>
            </a:br>
            <a:endParaRPr lang="ru-RU" sz="2400" dirty="0">
              <a:solidFill>
                <a:srgbClr val="00FFFF"/>
              </a:solidFill>
            </a:endParaRPr>
          </a:p>
        </p:txBody>
      </p:sp>
      <p:pic>
        <p:nvPicPr>
          <p:cNvPr id="8" name="Picture 2" descr="C:\Users\kvashnin\Desktop\GERB Sever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920" y="69490"/>
            <a:ext cx="841985" cy="9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8022" y="5719575"/>
            <a:ext cx="778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42556"/>
            <a:ext cx="914400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sz="800" dirty="0">
              <a:solidFill>
                <a:schemeClr val="bg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27" y="2661266"/>
            <a:ext cx="3069485" cy="22030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965" y="2054655"/>
            <a:ext cx="4886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Результаты реализации практики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Полное соответствие автоматизированного </a:t>
            </a:r>
            <a:r>
              <a:rPr lang="ru-RU" dirty="0" err="1">
                <a:solidFill>
                  <a:srgbClr val="002060"/>
                </a:solidFill>
              </a:rPr>
              <a:t>учета</a:t>
            </a:r>
            <a:r>
              <a:rPr lang="ru-RU" dirty="0">
                <a:solidFill>
                  <a:srgbClr val="002060"/>
                </a:solidFill>
              </a:rPr>
              <a:t> использования и </a:t>
            </a:r>
            <a:r>
              <a:rPr lang="ru-RU" dirty="0" err="1">
                <a:solidFill>
                  <a:srgbClr val="002060"/>
                </a:solidFill>
              </a:rPr>
              <a:t>расчета</a:t>
            </a:r>
            <a:r>
              <a:rPr lang="ru-RU" dirty="0">
                <a:solidFill>
                  <a:srgbClr val="002060"/>
                </a:solidFill>
              </a:rPr>
              <a:t> оплаты за использование муниципального имущества требованиям законодательства. Отсутствие претензий к </a:t>
            </a:r>
            <a:r>
              <a:rPr lang="ru-RU" dirty="0" err="1">
                <a:solidFill>
                  <a:srgbClr val="002060"/>
                </a:solidFill>
              </a:rPr>
              <a:t>расчетам</a:t>
            </a:r>
            <a:r>
              <a:rPr lang="ru-RU" dirty="0">
                <a:solidFill>
                  <a:srgbClr val="002060"/>
                </a:solidFill>
              </a:rPr>
              <a:t> и оформлению документов со стороны арендаторов и пользователей имущества. Простота и удобство в работе с клиентской частью системы, использование знакомого интерфейса по электронному документообороту и программе бухгалтерского </a:t>
            </a:r>
            <a:r>
              <a:rPr lang="ru-RU" dirty="0" err="1">
                <a:solidFill>
                  <a:srgbClr val="002060"/>
                </a:solidFill>
              </a:rPr>
              <a:t>учета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4121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239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Click to edit Master title style</vt:lpstr>
      <vt:lpstr>АДМИНИСТРАЦИЯ ЗАТО СЕВЕРСК УПРАВЛЕНИЕ ИМУЩЕСТВЕННЫХ ОТНОШЕНИЙ </vt:lpstr>
      <vt:lpstr>АДМИНИСТРАЦИЯ ЗАТО СЕВЕРСК УПРАВЛЕНИЕ ИМУЩЕСТВЕННЫХ ОТНОШЕНИЙ </vt:lpstr>
      <vt:lpstr>АДМИНИСТРАЦИЯ ЗАТО СЕВЕРСК УПРАВЛЕНИЕ ИМУЩЕСТВЕННЫХ ОТНОШЕНИЙ </vt:lpstr>
      <vt:lpstr>АДМИНИСТРАЦИЯ ЗАТО СЕВЕРСК УПРАВЛЕНИЕ ИМУЩЕСТВЕННЫХ ОТНОШЕНИЙ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Alexander A. Fadeev</cp:lastModifiedBy>
  <cp:revision>138</cp:revision>
  <dcterms:created xsi:type="dcterms:W3CDTF">2013-08-21T19:17:07Z</dcterms:created>
  <dcterms:modified xsi:type="dcterms:W3CDTF">2021-07-06T02:38:41Z</dcterms:modified>
</cp:coreProperties>
</file>