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69" r:id="rId2"/>
    <p:sldMasterId id="2147483784" r:id="rId3"/>
    <p:sldMasterId id="2147483796" r:id="rId4"/>
  </p:sldMasterIdLst>
  <p:notesMasterIdLst>
    <p:notesMasterId r:id="rId15"/>
  </p:notesMasterIdLst>
  <p:sldIdLst>
    <p:sldId id="271" r:id="rId5"/>
    <p:sldId id="297" r:id="rId6"/>
    <p:sldId id="300" r:id="rId7"/>
    <p:sldId id="333" r:id="rId8"/>
    <p:sldId id="334" r:id="rId9"/>
    <p:sldId id="336" r:id="rId10"/>
    <p:sldId id="337" r:id="rId11"/>
    <p:sldId id="339" r:id="rId12"/>
    <p:sldId id="338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0" autoAdjust="0"/>
  </p:normalViewPr>
  <p:slideViewPr>
    <p:cSldViewPr>
      <p:cViewPr varScale="1">
        <p:scale>
          <a:sx n="94" d="100"/>
          <a:sy n="94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2C73-313E-4030-8B8D-F159D0686572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24E60-416A-43B3-8682-653CA3D60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5765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225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495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08783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779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4075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2100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4959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904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470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601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6474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6130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44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4002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032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8967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894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2551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9839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7376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369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7834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108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726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491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0846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0529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742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8959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59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006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35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145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08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BBCC-13F5-44D1-B9E6-E4D0A1934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D963-167A-4E7A-BD74-81101567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7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7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6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3"/>
            <a:ext cx="9141183" cy="6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04904"/>
            <a:ext cx="6953996" cy="575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53"/>
            <a:ext cx="8422844" cy="9122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6552728" cy="148478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rgbClr val="0105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дополнительных условий для выявления, развития талантов,  способностей и социализации школьников  через </a:t>
            </a:r>
            <a:r>
              <a:rPr lang="ru-RU" sz="2800" b="1" dirty="0" smtClean="0">
                <a:solidFill>
                  <a:srgbClr val="0105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«Поющая школа»</a:t>
            </a:r>
            <a:endParaRPr lang="ru-RU" sz="2800" dirty="0">
              <a:solidFill>
                <a:srgbClr val="0105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177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0901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H="1">
            <a:off x="1301580" y="4515543"/>
            <a:ext cx="2552762" cy="0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Рисунок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02056"/>
            <a:ext cx="6858000" cy="6112933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3371921" y="1543975"/>
            <a:ext cx="74851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68550" y="865765"/>
            <a:ext cx="2903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художественно-эстетического, духовно-нравственного и музыкального  направлений на базе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лицея.</a:t>
            </a:r>
          </a:p>
        </p:txBody>
      </p:sp>
      <p:sp>
        <p:nvSpPr>
          <p:cNvPr id="117" name="Прямоугольник 116"/>
          <p:cNvSpPr/>
          <p:nvPr/>
        </p:nvSpPr>
        <p:spPr>
          <a:xfrm rot="16200000">
            <a:off x="2975206" y="3682497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 rot="16200000">
            <a:off x="4313775" y="30472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prstClr val="white">
                  <a:lumMod val="85000"/>
                </a:prstClr>
              </a:solidFill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H="1">
            <a:off x="550332" y="2602582"/>
            <a:ext cx="2882964" cy="0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550332" y="1300399"/>
            <a:ext cx="2" cy="1319692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1301579" y="3228719"/>
            <a:ext cx="1" cy="1319692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1301579" y="3038215"/>
            <a:ext cx="2188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социокультурный центр микрорайонов №15, №16.</a:t>
            </a: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5459007" y="3127611"/>
            <a:ext cx="2792298" cy="0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8239143" y="1807459"/>
            <a:ext cx="1" cy="1319692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5459008" y="1583112"/>
            <a:ext cx="2680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традиционных мероприятий музыкальной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438159" y="1087825"/>
            <a:ext cx="224347" cy="224347"/>
          </a:xfrm>
          <a:prstGeom prst="ellipse">
            <a:avLst/>
          </a:prstGeom>
          <a:gradFill>
            <a:gsLst>
              <a:gs pos="0">
                <a:srgbClr val="FF151F"/>
              </a:gs>
              <a:gs pos="50000">
                <a:srgbClr val="C00000"/>
              </a:gs>
              <a:gs pos="100000">
                <a:srgbClr val="FF151F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1189406" y="3048629"/>
            <a:ext cx="224347" cy="224347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8126969" y="1583112"/>
            <a:ext cx="224347" cy="2243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872" y="0"/>
            <a:ext cx="6900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80082" y="3625081"/>
            <a:ext cx="74851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3916" y="2537264"/>
            <a:ext cx="74851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9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23493" y="4585742"/>
            <a:ext cx="7387770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59736" y="4681102"/>
            <a:ext cx="6292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 творческой одаренности, мониторинга духовно – нравственного, патриотического, художественного – эстетического воспитания школьников.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344" y="2520339"/>
            <a:ext cx="6998919" cy="1782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16265" y="2451808"/>
            <a:ext cx="6694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активности, личностных качеств обучающихся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(инициатива,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сопричастность общему делу,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уважение друг к другу, креативность), познавательных процессов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(ощущение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восприятие, внимание, память,  воображение, мышление, воля),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навыков (сценическая культура, эстетический вкус , творческие способности, певческие навыки , музыкальная грамотность, ораторское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искусство).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16721" y="542874"/>
            <a:ext cx="214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Добро пожаловать на PowerPointBase.com!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12345" y="419392"/>
            <a:ext cx="6998918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206062" y="2258586"/>
            <a:ext cx="2034862" cy="2009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1" t="3097" r="10561" b="62389"/>
          <a:stretch/>
        </p:blipFill>
        <p:spPr>
          <a:xfrm>
            <a:off x="206062" y="4323989"/>
            <a:ext cx="2034862" cy="2009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142844" y="214290"/>
            <a:ext cx="2034862" cy="200910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52655" y="465929"/>
            <a:ext cx="6694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хорового пения среди школьников, педагогов и родителей, через организацию детских хоровых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классе, сводного хора учащихся, хора педагогических работников.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569" y="60060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rgbClr val="70AD47">
                        <a:tint val="90000"/>
                        <a:satMod val="120000"/>
                      </a:srgbClr>
                    </a:gs>
                    <a:gs pos="25000">
                      <a:srgbClr val="70AD47">
                        <a:tint val="93000"/>
                        <a:satMod val="120000"/>
                      </a:srgbClr>
                    </a:gs>
                    <a:gs pos="50000">
                      <a:srgbClr val="70AD47">
                        <a:shade val="89000"/>
                        <a:satMod val="110000"/>
                      </a:srgbClr>
                    </a:gs>
                    <a:gs pos="75000">
                      <a:srgbClr val="70AD47">
                        <a:tint val="93000"/>
                        <a:satMod val="120000"/>
                      </a:srgbClr>
                    </a:gs>
                    <a:gs pos="100000">
                      <a:srgbClr val="70AD47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n w="11430"/>
              <a:gradFill>
                <a:gsLst>
                  <a:gs pos="0">
                    <a:srgbClr val="70AD47">
                      <a:tint val="90000"/>
                      <a:satMod val="120000"/>
                    </a:srgbClr>
                  </a:gs>
                  <a:gs pos="25000">
                    <a:srgbClr val="70AD47">
                      <a:tint val="93000"/>
                      <a:satMod val="120000"/>
                    </a:srgbClr>
                  </a:gs>
                  <a:gs pos="50000">
                    <a:srgbClr val="70AD47">
                      <a:shade val="89000"/>
                      <a:satMod val="110000"/>
                    </a:srgbClr>
                  </a:gs>
                  <a:gs pos="75000">
                    <a:srgbClr val="70AD47">
                      <a:tint val="93000"/>
                      <a:satMod val="120000"/>
                    </a:srgbClr>
                  </a:gs>
                  <a:gs pos="100000">
                    <a:srgbClr val="70AD47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8035" y="270500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035" y="478377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7"/>
          <p:cNvSpPr>
            <a:spLocks noGrp="1"/>
          </p:cNvSpPr>
          <p:nvPr>
            <p:ph type="subTitle" idx="1"/>
          </p:nvPr>
        </p:nvSpPr>
        <p:spPr>
          <a:xfrm>
            <a:off x="1785918" y="142852"/>
            <a:ext cx="6553200" cy="214314"/>
          </a:xfrm>
        </p:spPr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   ПРОЕКТА</a:t>
            </a: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18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7000"/>
            <a:ext cx="7816372" cy="5512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«Битва хоров»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популяризация хорового пения среди школьников, поддержка и развитие хорового пения в классных коллективах, реализация творческого потенциала школьников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2" cstate="print"/>
          <a:srcRect t="8854"/>
          <a:stretch>
            <a:fillRect/>
          </a:stretch>
        </p:blipFill>
        <p:spPr bwMode="auto">
          <a:xfrm>
            <a:off x="2285984" y="1785926"/>
            <a:ext cx="4847530" cy="294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" name="Таблица 183"/>
          <p:cNvGraphicFramePr>
            <a:graphicFrameLocks noGrp="1"/>
          </p:cNvGraphicFramePr>
          <p:nvPr/>
        </p:nvGraphicFramePr>
        <p:xfrm>
          <a:off x="1857356" y="5143512"/>
          <a:ext cx="6615434" cy="1097280"/>
        </p:xfrm>
        <a:graphic>
          <a:graphicData uri="http://schemas.openxmlformats.org/drawingml/2006/table">
            <a:tbl>
              <a:tblPr/>
              <a:tblGrid>
                <a:gridCol w="4076950"/>
                <a:gridCol w="25384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хоровых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коллективов (классов)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учащихся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человек)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песен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победителей 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2594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0" y="127000"/>
            <a:ext cx="7886700" cy="5512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«Смотр строя и песни»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7148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Пропаганда военно-патриотического воспитания школьников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428736"/>
            <a:ext cx="5500726" cy="33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5000636"/>
          <a:ext cx="6143668" cy="1371600"/>
        </p:xfrm>
        <a:graphic>
          <a:graphicData uri="http://schemas.openxmlformats.org/drawingml/2006/table">
            <a:tbl>
              <a:tblPr/>
              <a:tblGrid>
                <a:gridCol w="3443155"/>
                <a:gridCol w="270051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коллективов (классов)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 (человек)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песен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победителей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призеров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1543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0" y="127000"/>
            <a:ext cx="7886700" cy="5512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хорового пения среди классных хоровых коллективов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857233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школьников чувства патриотизма, уважения к Родине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4612" y="1785926"/>
            <a:ext cx="4572032" cy="322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5214950"/>
          <a:ext cx="6715172" cy="1097280"/>
        </p:xfrm>
        <a:graphic>
          <a:graphicData uri="http://schemas.openxmlformats.org/drawingml/2006/table">
            <a:tbl>
              <a:tblPr/>
              <a:tblGrid>
                <a:gridCol w="3328390"/>
                <a:gridCol w="3386782"/>
              </a:tblGrid>
              <a:tr h="107159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хоровых коллективов (классов)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песен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победителей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призеров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0" y="127000"/>
            <a:ext cx="7886700" cy="5512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народной песни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858" y="812471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Воспитание чувства любви к Родине через русскую народную песню</a:t>
            </a: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F:\Поющая школа\IMG_5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643050"/>
            <a:ext cx="514353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5286388"/>
          <a:ext cx="7358114" cy="1285908"/>
        </p:xfrm>
        <a:graphic>
          <a:graphicData uri="http://schemas.openxmlformats.org/drawingml/2006/table">
            <a:tbl>
              <a:tblPr/>
              <a:tblGrid>
                <a:gridCol w="3647065"/>
                <a:gridCol w="3711049"/>
              </a:tblGrid>
              <a:tr h="12859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хоровых коллективов (классов)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 (человек)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песен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победителей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2594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0" y="127000"/>
            <a:ext cx="7886700" cy="5512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«Поющая семья»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85794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Привлечение семей учащихся к совместному творчеству</a:t>
            </a: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485778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5069228"/>
          <a:ext cx="7572428" cy="1145854"/>
        </p:xfrm>
        <a:graphic>
          <a:graphicData uri="http://schemas.openxmlformats.org/drawingml/2006/table">
            <a:tbl>
              <a:tblPr/>
              <a:tblGrid>
                <a:gridCol w="3753291"/>
                <a:gridCol w="3819137"/>
              </a:tblGrid>
              <a:tr h="114585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хоровых коллективов (семей)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песен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победителей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0" y="127000"/>
            <a:ext cx="7886700" cy="5512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«Песня в строю»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85794"/>
            <a:ext cx="78581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нравственных ценностей на примерах на примерах героической истории нашей Родины, лучших образцов поэзии, музыки, песенного творчества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5069228"/>
          <a:ext cx="7572428" cy="1503068"/>
        </p:xfrm>
        <a:graphic>
          <a:graphicData uri="http://schemas.openxmlformats.org/drawingml/2006/table">
            <a:tbl>
              <a:tblPr/>
              <a:tblGrid>
                <a:gridCol w="3753291"/>
                <a:gridCol w="3819137"/>
              </a:tblGrid>
              <a:tr h="150306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коллективов (классов)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 (человек)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песен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победителей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призеров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2567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182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 t="31226"/>
          <a:stretch>
            <a:fillRect/>
          </a:stretch>
        </p:blipFill>
        <p:spPr bwMode="auto">
          <a:xfrm>
            <a:off x="2000232" y="2357430"/>
            <a:ext cx="4857784" cy="251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9957"/>
            <a:ext cx="795637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проекта в лицее были созданы: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28671"/>
            <a:ext cx="7742094" cy="2571768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место в муниципальном конкурсе «Битва хоров», 2016;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место в первом всероссийском открытом фестивале – конкурсе, 2016 хорового искусства «Восславим хором нашу Русь!»;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место в областном конкурсе «Поют дети России!», 2016;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Победители и лауреаты в городском конкурсе «Детство- чудные года, детство праздник навсегда!», номинация «Народное творчество», «Семейное творчество» 2016-2022;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место в городском конкурсе «Гвоздики Отечества», 2017;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Лауреаты городского конкурса «Фестиваль народов Дона», 2016-2022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 2 места в городском конкурсе молодежных отрядов «Мы- будущее России!» 2016, 2017,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54" r="8333" b="3333"/>
          <a:stretch>
            <a:fillRect/>
          </a:stretch>
        </p:blipFill>
        <p:spPr bwMode="auto">
          <a:xfrm>
            <a:off x="642910" y="3783030"/>
            <a:ext cx="4214842" cy="307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854" r="9375" b="2500"/>
          <a:stretch>
            <a:fillRect/>
          </a:stretch>
        </p:blipFill>
        <p:spPr bwMode="auto">
          <a:xfrm>
            <a:off x="5072034" y="3823487"/>
            <a:ext cx="4071966" cy="30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488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4_Тема Office</vt:lpstr>
      <vt:lpstr>Pomnim</vt:lpstr>
      <vt:lpstr>5_Тема Office</vt:lpstr>
      <vt:lpstr>1_Office Theme</vt:lpstr>
      <vt:lpstr> </vt:lpstr>
      <vt:lpstr>Презентация PowerPoint</vt:lpstr>
      <vt:lpstr>Конкурс «Битва хоров»</vt:lpstr>
      <vt:lpstr>Конкурс «Смотр строя и песни»</vt:lpstr>
      <vt:lpstr>Фестиваль хорового пения среди классных хоровых коллективов</vt:lpstr>
      <vt:lpstr>Фестиваль народной песни</vt:lpstr>
      <vt:lpstr>Конкурс «Поющая семья»</vt:lpstr>
      <vt:lpstr>Конкурс «Песня в строю»</vt:lpstr>
      <vt:lpstr>В рамках проекта в лицее были созданы: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ЦОО</cp:lastModifiedBy>
  <cp:revision>142</cp:revision>
  <dcterms:created xsi:type="dcterms:W3CDTF">2018-01-22T14:29:12Z</dcterms:created>
  <dcterms:modified xsi:type="dcterms:W3CDTF">2022-07-07T09:29:05Z</dcterms:modified>
</cp:coreProperties>
</file>