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97" r:id="rId4"/>
    <p:sldId id="311" r:id="rId5"/>
    <p:sldId id="318" r:id="rId6"/>
    <p:sldId id="312" r:id="rId7"/>
    <p:sldId id="313" r:id="rId8"/>
    <p:sldId id="314" r:id="rId9"/>
    <p:sldId id="315" r:id="rId10"/>
    <p:sldId id="31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3BCD"/>
    <a:srgbClr val="A34F79"/>
    <a:srgbClr val="240A84"/>
    <a:srgbClr val="336600"/>
    <a:srgbClr val="512373"/>
    <a:srgbClr val="C3C032"/>
    <a:srgbClr val="8A3CB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9" autoAdjust="0"/>
    <p:restoredTop sz="94660" autoAdjust="0"/>
  </p:normalViewPr>
  <p:slideViewPr>
    <p:cSldViewPr snapToGrid="0">
      <p:cViewPr>
        <p:scale>
          <a:sx n="62" d="100"/>
          <a:sy n="62" d="100"/>
        </p:scale>
        <p:origin x="-1398" y="-10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3075-8D4E-4538-804D-19DA9E143F4D}" type="datetimeFigureOut">
              <a:rPr lang="en-US" smtClean="0"/>
              <a:pPr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F968-57E0-4073-A1BC-1F43464928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3771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3075-8D4E-4538-804D-19DA9E143F4D}" type="datetimeFigureOut">
              <a:rPr lang="en-US" smtClean="0"/>
              <a:pPr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F968-57E0-4073-A1BC-1F43464928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2815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3075-8D4E-4538-804D-19DA9E143F4D}" type="datetimeFigureOut">
              <a:rPr lang="en-US" smtClean="0"/>
              <a:pPr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F968-57E0-4073-A1BC-1F43464928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379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3075-8D4E-4538-804D-19DA9E143F4D}" type="datetimeFigureOut">
              <a:rPr lang="en-US" smtClean="0"/>
              <a:pPr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F968-57E0-4073-A1BC-1F43464928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74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3075-8D4E-4538-804D-19DA9E143F4D}" type="datetimeFigureOut">
              <a:rPr lang="en-US" smtClean="0"/>
              <a:pPr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F968-57E0-4073-A1BC-1F43464928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5053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3075-8D4E-4538-804D-19DA9E143F4D}" type="datetimeFigureOut">
              <a:rPr lang="en-US" smtClean="0"/>
              <a:pPr/>
              <a:t>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F968-57E0-4073-A1BC-1F43464928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061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3075-8D4E-4538-804D-19DA9E143F4D}" type="datetimeFigureOut">
              <a:rPr lang="en-US" smtClean="0"/>
              <a:pPr/>
              <a:t>7/7/2022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F968-57E0-4073-A1BC-1F43464928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3067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3075-8D4E-4538-804D-19DA9E143F4D}" type="datetimeFigureOut">
              <a:rPr lang="en-US" smtClean="0"/>
              <a:pPr/>
              <a:t>7/7/2022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F968-57E0-4073-A1BC-1F43464928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487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3075-8D4E-4538-804D-19DA9E143F4D}" type="datetimeFigureOut">
              <a:rPr lang="en-US" smtClean="0"/>
              <a:pPr/>
              <a:t>7/7/2022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F968-57E0-4073-A1BC-1F43464928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318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3075-8D4E-4538-804D-19DA9E143F4D}" type="datetimeFigureOut">
              <a:rPr lang="en-US" smtClean="0"/>
              <a:pPr/>
              <a:t>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F968-57E0-4073-A1BC-1F43464928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620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3075-8D4E-4538-804D-19DA9E143F4D}" type="datetimeFigureOut">
              <a:rPr lang="en-US" smtClean="0"/>
              <a:pPr/>
              <a:t>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F968-57E0-4073-A1BC-1F43464928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972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93075-8D4E-4538-804D-19DA9E143F4D}" type="datetimeFigureOut">
              <a:rPr lang="en-US" smtClean="0"/>
              <a:pPr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0F968-57E0-4073-A1BC-1F43464928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700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489" y="1354669"/>
            <a:ext cx="8681155" cy="1749776"/>
          </a:xfrm>
        </p:spPr>
        <p:txBody>
          <a:bodyPr>
            <a:noAutofit/>
          </a:bodyPr>
          <a:lstStyle/>
          <a:p>
            <a:pPr>
              <a:spcBef>
                <a:spcPts val="580"/>
              </a:spcBef>
              <a:defRPr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Фестиваль городских сообществ </a:t>
            </a:r>
            <a:b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«В диалоге с городом»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132" y="5678311"/>
            <a:ext cx="8207023" cy="99342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«Город Димитровград» Ульяновской области</a:t>
            </a:r>
          </a:p>
          <a:p>
            <a:pPr>
              <a:lnSpc>
                <a:spcPct val="100000"/>
              </a:lnSpc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– 12 июня 2022 года</a:t>
            </a:r>
            <a:endParaRPr lang="en-US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http://www.tvoy-dd.ru/images/gerb_d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3553" y="306070"/>
            <a:ext cx="1039138" cy="129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admin\Desktop\2022\omAAAgFKPuA-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" y="3207486"/>
            <a:ext cx="7539687" cy="23750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C:\Users\teryaeva\Desktop\Конкурсы\Лучшие практики\logo_lm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6394" y="358120"/>
            <a:ext cx="20955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teryaeva\Desktop\Конкурсы\Лучшие практики\a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06" y="196851"/>
            <a:ext cx="1750590" cy="1235710"/>
          </a:xfrm>
          <a:prstGeom prst="rect">
            <a:avLst/>
          </a:prstGeom>
          <a:ln w="38100" cap="sq">
            <a:solidFill>
              <a:srgbClr val="893BC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81056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356" y="191912"/>
            <a:ext cx="8184444" cy="13208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Уникальность фестиваля:</a:t>
            </a: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формат мероприятий, их организация и формы проведения определяются самим горожанами. Для городских сообществ фестиваль – это возможность показать себя, привлечь в свои ряды новых единомышленников, найти друзей и потенциальных партнеров. </a:t>
            </a:r>
            <a:endParaRPr lang="ru-RU" sz="1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X:\КУЛЬТУРА\!!! Отдел по реализации культурных программ\КОНКУРС\4ujgQfj2qq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" y="1630680"/>
            <a:ext cx="4495800" cy="34175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admin\Desktop\2022\vycsDyVuDcYW9C6-D39FLmIS-aTGiiW0Dmph1aliiXZ6-5A7g1dUirEW0nh9rpq3O9K2-o8qGIVLpvGbfw2Uwvx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2920" y="3287390"/>
            <a:ext cx="4556760" cy="32262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A34F7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8266" y="191911"/>
            <a:ext cx="8195733" cy="263031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практики: </a:t>
            </a:r>
            <a:r>
              <a:rPr lang="ru-RU" sz="1800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вовлечение жителей города и городских сообществ в формирование  городских мероприятий и праздников посредством совместной созидательной деятельности – от подготовки до реализации мероприятия; </a:t>
            </a:r>
            <a:br>
              <a:rPr lang="ru-RU" sz="1800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объединение профессионального опыта, технологий и сохранение </a:t>
            </a:r>
            <a:r>
              <a:rPr lang="ru-RU" sz="1800" dirty="0" err="1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человекоориентированного</a:t>
            </a:r>
            <a:r>
              <a:rPr lang="ru-RU" sz="1800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подхода, чтобы дать каждому горожанину возможность зазвучать и проявиться в своем стремлении быть причастными к организации событийного наполнения городских пространств, осуществлять  позитивный </a:t>
            </a:r>
            <a:r>
              <a:rPr lang="ru-RU" sz="1800" dirty="0" err="1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энергообмен</a:t>
            </a:r>
            <a:r>
              <a:rPr lang="ru-RU" sz="1800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через добрые дела.</a:t>
            </a:r>
            <a:endParaRPr lang="ru-RU" sz="1800" dirty="0">
              <a:solidFill>
                <a:srgbClr val="240A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jWCD9ouU5c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06240" y="2925134"/>
            <a:ext cx="3185160" cy="23021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Содержимое 4" descr="oLlVuANMe5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188" y="2958461"/>
            <a:ext cx="3004212" cy="20039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Содержимое 5" descr="oWIHTgJbm8g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2682240" y="4114800"/>
            <a:ext cx="1908056" cy="24926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 descr="lYkE6EVQFT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9400" y="4738364"/>
            <a:ext cx="2175503" cy="18843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489" y="237067"/>
            <a:ext cx="7721600" cy="55315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практики:</a:t>
            </a:r>
            <a:endParaRPr lang="ru-RU" sz="2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91326" y="722489"/>
            <a:ext cx="8557545" cy="1569155"/>
            <a:chOff x="1241" y="2011"/>
            <a:chExt cx="3257" cy="369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90" y="1976"/>
              <a:ext cx="241" cy="339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710" y="2011"/>
              <a:ext cx="2788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ru-RU" dirty="0" smtClean="0">
                  <a:solidFill>
                    <a:srgbClr val="33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 организовать проведение содержательного досуга для горожан широкого круга интересов посредством организации работы площадок и активностей Фестиваля; </a:t>
              </a:r>
              <a:endParaRPr lang="ru-RU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81" y="2061"/>
              <a:ext cx="259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75352" y="1704195"/>
            <a:ext cx="8577435" cy="1531721"/>
            <a:chOff x="1296" y="2577"/>
            <a:chExt cx="3242" cy="449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306" y="2614"/>
              <a:ext cx="309" cy="313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722" y="2577"/>
              <a:ext cx="2816" cy="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ru-RU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 обеспечить возможность участникам Фестиваля представить свои проекты и  инициативы вниманию общественности;</a:t>
              </a:r>
            </a:p>
            <a:p>
              <a:r>
                <a:rPr lang="ru-RU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 организовать продуктивное общение, обмен опытом между сообществами;</a:t>
              </a:r>
            </a:p>
            <a:p>
              <a:pPr lvl="0"/>
              <a:endParaRPr lang="ru-RU" sz="2000" dirty="0"/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" name="Group 17"/>
          <p:cNvGrpSpPr>
            <a:grpSpLocks/>
          </p:cNvGrpSpPr>
          <p:nvPr/>
        </p:nvGrpSpPr>
        <p:grpSpPr bwMode="auto">
          <a:xfrm>
            <a:off x="320224" y="3010345"/>
            <a:ext cx="8645550" cy="1473152"/>
            <a:chOff x="1252" y="3200"/>
            <a:chExt cx="3291" cy="380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82" y="3170"/>
              <a:ext cx="289" cy="349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1705" y="3207"/>
              <a:ext cx="283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>
                <a:buFontTx/>
                <a:buChar char="-"/>
              </a:pPr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выявить городские сообщества, готовые к сотрудничеству и диалогу, вовлечь их в формирование событийного пространства города; </a:t>
              </a:r>
            </a:p>
            <a:p>
              <a:pPr lvl="0">
                <a:buFontTx/>
                <a:buChar char="-"/>
              </a:pPr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отработать системный подход в использовании административного ресурса в поддержку инициатив городских сообществ;</a:t>
              </a:r>
              <a:endParaRPr lang="ru-RU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14" name="Group 2"/>
          <p:cNvGrpSpPr>
            <a:grpSpLocks/>
          </p:cNvGrpSpPr>
          <p:nvPr/>
        </p:nvGrpSpPr>
        <p:grpSpPr bwMode="auto">
          <a:xfrm>
            <a:off x="244608" y="4242133"/>
            <a:ext cx="8715972" cy="1326965"/>
            <a:chOff x="1186" y="1383"/>
            <a:chExt cx="3355" cy="424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197" y="1372"/>
              <a:ext cx="339" cy="361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684" y="1423"/>
              <a:ext cx="2857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ru-RU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 увеличить количество городских сообществ и горожан, проявляющих интерес к жизни города, новым проектам, активностям и инициативам, мотивировать их к реализации задуманного и расширению деятельности;</a:t>
              </a:r>
              <a:endPara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19" name="Group 22"/>
          <p:cNvGrpSpPr>
            <a:grpSpLocks/>
          </p:cNvGrpSpPr>
          <p:nvPr/>
        </p:nvGrpSpPr>
        <p:grpSpPr bwMode="auto">
          <a:xfrm>
            <a:off x="351122" y="5374646"/>
            <a:ext cx="8586077" cy="1232627"/>
            <a:chOff x="1227" y="3168"/>
            <a:chExt cx="3305" cy="412"/>
          </a:xfrm>
        </p:grpSpPr>
        <p:sp>
          <p:nvSpPr>
            <p:cNvPr id="25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gray">
            <a:xfrm rot="3419336">
              <a:off x="1229" y="3166"/>
              <a:ext cx="360" cy="364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gray">
            <a:xfrm>
              <a:off x="1705" y="3272"/>
              <a:ext cx="2827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1592826" y="5603631"/>
            <a:ext cx="73299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80"/>
              </a:spcBef>
              <a:defRPr/>
            </a:pP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привлечь внимание широкой общественности и СМИ к существующим городским сообществам, информирование о деятельности сообществ и социально активных горожан.</a:t>
            </a:r>
          </a:p>
        </p:txBody>
      </p:sp>
    </p:spTree>
    <p:extLst>
      <p:ext uri="{BB962C8B-B14F-4D97-AF65-F5344CB8AC3E}">
        <p14:creationId xmlns="" xmlns:p14="http://schemas.microsoft.com/office/powerpoint/2010/main" val="156046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866" y="191912"/>
            <a:ext cx="8094133" cy="29351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Фестиваль городских сообществ – это: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i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спортивные активности</a:t>
            </a:r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веломаскарад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соревнования для юных спортсменов, фитнес (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джампинг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йога,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пилатес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туристский городок, соревнования на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сапбордах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волейбол, соревнования спортивных федераций города по самбо, дзюдо, греко-римской борьбе, лазерный тир Школы биатлона, футбол;</a:t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u="sng" dirty="0" smtClean="0">
                <a:solidFill>
                  <a:srgbClr val="893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600" i="1" u="sng" dirty="0" smtClean="0">
                <a:solidFill>
                  <a:srgbClr val="893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 активности</a:t>
            </a:r>
            <a:r>
              <a:rPr lang="ru-RU" sz="1600" i="1" dirty="0" smtClean="0">
                <a:solidFill>
                  <a:srgbClr val="893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1600" dirty="0" smtClean="0">
                <a:solidFill>
                  <a:srgbClr val="893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экскурсия по выставке «Мелекесс купеческий» (история города), мастер-классы, конкурсы, соревнования, викторины, </a:t>
            </a:r>
            <a:r>
              <a:rPr lang="ru-RU" sz="1600" dirty="0" err="1" smtClean="0">
                <a:solidFill>
                  <a:srgbClr val="893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квесты</a:t>
            </a:r>
            <a:r>
              <a:rPr lang="ru-RU" sz="1600" dirty="0" smtClean="0">
                <a:solidFill>
                  <a:srgbClr val="893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600" i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интерактивные активности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показательные выступления, выставки, контактный зоопарк;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6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культурно-развлекательные активности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концертные программы, эстафеты, </a:t>
            </a:r>
            <a:r>
              <a:rPr lang="ru-RU" sz="1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фотозоны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познавательные настольные игры.</a:t>
            </a:r>
            <a:endParaRPr lang="ru-RU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admin\Desktop\2022\uSg7HbN1xhoJmrUtxRR7kNnTilHEKk-GoI7lURp3QWlS00HAucTgdEJs9B88UvCO47tLaQ9rVgx-c0SLDwq_z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545" y="3144262"/>
            <a:ext cx="3627656" cy="24174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Содержимое 4" descr="dQGAf6Svx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0240" y="3124515"/>
            <a:ext cx="3043571" cy="25142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4" descr="dYlbW6E1zH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4199" y="4358640"/>
            <a:ext cx="2389881" cy="23164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3732" y="158045"/>
            <a:ext cx="7857067" cy="6536266"/>
          </a:xfrm>
        </p:spPr>
        <p:txBody>
          <a:bodyPr>
            <a:noAutofit/>
          </a:bodyPr>
          <a:lstStyle/>
          <a:p>
            <a:r>
              <a:rPr lang="ru-RU" sz="1700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Организаторы фестивальных площадок:</a:t>
            </a:r>
            <a:br>
              <a:rPr lang="ru-RU" sz="1700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Городские сообщества:</a:t>
            </a:r>
            <a:r>
              <a:rPr lang="ru-RU" sz="1700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700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</a:t>
            </a:r>
            <a:r>
              <a:rPr lang="ru-RU" sz="17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ТОСы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17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Олимпик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и «Восточный», ТОС «Черемшан»;</a:t>
            </a:r>
            <a:br>
              <a:rPr lang="ru-RU" sz="1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Творческие объединения: Клуб «</a:t>
            </a:r>
            <a:r>
              <a:rPr lang="ru-RU" sz="17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Нумезмат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и Клуб самодеятельной песни «Диалог» МАУК </a:t>
            </a:r>
            <a:r>
              <a:rPr lang="ru-RU" sz="17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ЦКиД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«Восход»;</a:t>
            </a:r>
            <a:br>
              <a:rPr lang="ru-RU" sz="1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Историко-культурный фонд «</a:t>
            </a:r>
            <a:r>
              <a:rPr lang="ru-RU" sz="17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Мелекесъ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»;</a:t>
            </a:r>
            <a:br>
              <a:rPr lang="ru-RU" sz="1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Прокат спортивного инвентаря «Полезная привычка»;</a:t>
            </a:r>
            <a:br>
              <a:rPr lang="ru-RU" sz="1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Прокат спортивного снаряжения «Формула»;</a:t>
            </a:r>
            <a:br>
              <a:rPr lang="ru-RU" sz="1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Турист</a:t>
            </a:r>
            <a:r>
              <a:rPr lang="en-US" sz="1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кий клуб «Горизонт»;</a:t>
            </a:r>
            <a:br>
              <a:rPr lang="ru-RU" sz="1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Ульяновская региональная общественная организация студенческого и молодежного спорта;</a:t>
            </a:r>
            <a:br>
              <a:rPr lang="ru-RU" sz="1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Сообщество психологов «Баланс»;</a:t>
            </a:r>
            <a:br>
              <a:rPr lang="ru-RU" sz="1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Фитнес – клуб «М</a:t>
            </a:r>
            <a:r>
              <a:rPr lang="en-US" sz="17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en-US" sz="1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»;</a:t>
            </a:r>
            <a:br>
              <a:rPr lang="ru-RU" sz="1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Пляж Первомайского района «</a:t>
            </a:r>
            <a:r>
              <a:rPr lang="en-US" sz="17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KingSUP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»;</a:t>
            </a:r>
            <a:br>
              <a:rPr lang="ru-RU" sz="1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Кампания «</a:t>
            </a:r>
            <a:r>
              <a:rPr lang="en-US" sz="1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RUSAUNDPRO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»;</a:t>
            </a:r>
            <a:br>
              <a:rPr lang="ru-RU" sz="1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Студия семейного творчества «</a:t>
            </a:r>
            <a:r>
              <a:rPr lang="ru-RU" sz="17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Каруселька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»;</a:t>
            </a:r>
            <a:br>
              <a:rPr lang="ru-RU" sz="1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Сообщество мастеров города;</a:t>
            </a:r>
            <a:br>
              <a:rPr lang="ru-RU" sz="1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Общественное объединение «Кот и пёс»;</a:t>
            </a:r>
            <a:br>
              <a:rPr lang="ru-RU" sz="1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УРО Творческого союза художников России;</a:t>
            </a:r>
            <a:br>
              <a:rPr lang="ru-RU" sz="1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Волонтеры культуры города Димитровграда;</a:t>
            </a:r>
            <a:br>
              <a:rPr lang="ru-RU" sz="1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Городская писательская организация «Слово»;</a:t>
            </a:r>
            <a:br>
              <a:rPr lang="ru-RU" sz="1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Администрация города Димитровграда Ульяновской области.</a:t>
            </a:r>
            <a:r>
              <a:rPr lang="ru-RU" sz="1700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700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спонсоры: </a:t>
            </a:r>
            <a:br>
              <a:rPr lang="ru-RU" sz="1700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ООО «Фикс-пицца» и ООО «</a:t>
            </a:r>
            <a:r>
              <a:rPr lang="ru-RU" sz="1700" dirty="0" err="1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Додо-пицца</a:t>
            </a:r>
            <a:r>
              <a:rPr lang="ru-RU" sz="1700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»;</a:t>
            </a:r>
            <a:br>
              <a:rPr lang="ru-RU" sz="1700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Прокат спортивного инвентаря «Полезная привычка»; </a:t>
            </a:r>
            <a:br>
              <a:rPr lang="ru-RU" sz="1700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Прокат спортивного снаряжения «Формула»;</a:t>
            </a:r>
            <a:br>
              <a:rPr lang="ru-RU" sz="1700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Магазин спорттоваров  «Фристайл»;</a:t>
            </a:r>
            <a:br>
              <a:rPr lang="ru-RU" sz="1700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Частная пивоварня «Злата подкова».</a:t>
            </a:r>
            <a:endParaRPr lang="ru-RU" sz="17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191912"/>
            <a:ext cx="8737600" cy="2144888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Фестивальные площадки охватили все районы города: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u="sng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1800" u="sng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u="sng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Центральном районе </a:t>
            </a:r>
            <a:r>
              <a:rPr lang="ru-RU" sz="1800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(историческая часть города) - Площадь Советов: </a:t>
            </a:r>
            <a:r>
              <a:rPr lang="ru-RU" sz="1800" dirty="0" err="1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Веломаскарад</a:t>
            </a:r>
            <a:r>
              <a:rPr lang="ru-RU" sz="1800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(маршрут продолжительностью 10 км прошел по районам Центральный и Западный), выставочный проект сообщества филателистов; </a:t>
            </a:r>
            <a:r>
              <a:rPr lang="ru-RU" sz="1800" dirty="0" err="1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ТОСы</a:t>
            </a:r>
            <a:r>
              <a:rPr lang="ru-RU" sz="1800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1800" dirty="0" err="1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Олимпик</a:t>
            </a:r>
            <a:r>
              <a:rPr lang="ru-RU" sz="1800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и «Восточный» организовали праздник, посвященный Дню легкой промышленности; на Набережной Верхнего пруда участвовали в народном </a:t>
            </a:r>
            <a:r>
              <a:rPr lang="ru-RU" sz="1800" dirty="0" err="1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гуляньи</a:t>
            </a:r>
            <a:r>
              <a:rPr lang="ru-RU" sz="1800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«Праздник </a:t>
            </a:r>
            <a:r>
              <a:rPr lang="ru-RU" sz="1800" dirty="0" err="1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Троици</a:t>
            </a:r>
            <a:r>
              <a:rPr lang="ru-RU" sz="1800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сообщества мастеров города, общественное объединение «Кот и пёс» </a:t>
            </a:r>
            <a:endParaRPr lang="ru-RU" sz="1800" dirty="0">
              <a:solidFill>
                <a:srgbClr val="240A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admin\Desktop\2022\oHHusgcEaSnhSz8b3CMstkCIRzoG-k59TgIJb61KjoS4AylYdQoRNXbxmnpvot82obozbwOT4QMiKZib1acLBjq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" y="2484590"/>
            <a:ext cx="3611880" cy="24069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admin\Desktop\2022\Ec6QDUSaEWTn2fVfoUiP6RM481oDOwmACSTfurcH_cG6aRdONVttLAc39efsEiQ5o-NtrciDxeIlRyzRkQPWIiI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240" y="3931920"/>
            <a:ext cx="3581400" cy="2686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xBoEN5zR1f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2496663"/>
            <a:ext cx="2832032" cy="32547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422" y="191911"/>
            <a:ext cx="8455378" cy="2630311"/>
          </a:xfrm>
        </p:spPr>
        <p:txBody>
          <a:bodyPr>
            <a:noAutofit/>
          </a:bodyPr>
          <a:lstStyle/>
          <a:p>
            <a:pPr algn="ctr"/>
            <a:endParaRPr lang="ru-RU" sz="1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2222" y="169333"/>
            <a:ext cx="87150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Фестивальные площадки охватили все районы города: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</a:t>
            </a:r>
            <a:r>
              <a:rPr lang="ru-RU" u="sng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u="sng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Первомайском районе </a:t>
            </a:r>
            <a:r>
              <a:rPr lang="ru-RU" b="1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</a:t>
            </a:r>
            <a:r>
              <a:rPr lang="ru-RU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фестиваль «Книга собирает друзей» (ТОС «Надежда в сотрудничестве с Централизованной библиотечной системой»), на</a:t>
            </a:r>
            <a:r>
              <a:rPr lang="ru-RU" b="1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набережной реки Черемшан – многодетное сообщество, спортивная программа от арендаторов пляжа «</a:t>
            </a:r>
            <a:r>
              <a:rPr lang="en-US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King SUP</a:t>
            </a:r>
            <a:r>
              <a:rPr lang="ru-RU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», дискотека от кампании «</a:t>
            </a:r>
            <a:r>
              <a:rPr lang="en-US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RUS</a:t>
            </a:r>
            <a:r>
              <a:rPr lang="ru-RU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</a:t>
            </a:r>
            <a:r>
              <a:rPr lang="en-US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UND</a:t>
            </a:r>
            <a:r>
              <a:rPr lang="ru-RU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en-US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</a:t>
            </a:r>
            <a:r>
              <a:rPr lang="ru-RU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», ТОС «Черемшан» с городским проектом «Ты можешь!»</a:t>
            </a:r>
            <a:endParaRPr lang="ru-RU" dirty="0">
              <a:solidFill>
                <a:srgbClr val="240A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Содержимое 5" descr="6CzhqTLxuF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08320" y="2118360"/>
            <a:ext cx="3154679" cy="24524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KZsqLetsqS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958" y="2103120"/>
            <a:ext cx="3780546" cy="2499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Содержимое 4" descr="2obEyiEgSVY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38399" y="4229682"/>
            <a:ext cx="3957551" cy="23679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56" y="191912"/>
            <a:ext cx="8895644" cy="21448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Фестивальные площадки охватили все районы города: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u="sng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Западном районе </a:t>
            </a:r>
            <a:r>
              <a:rPr lang="ru-RU" sz="1800" b="1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800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Открытие Галереи под открытым небом «От Мелекесса до Димитровграда» (проект Историко-культурного фонда «</a:t>
            </a:r>
            <a:r>
              <a:rPr lang="ru-RU" sz="1800" dirty="0" err="1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Мелекесъ</a:t>
            </a:r>
            <a:r>
              <a:rPr lang="ru-RU" sz="1800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»), </a:t>
            </a:r>
            <a:r>
              <a:rPr lang="ru-RU" sz="1800" dirty="0" err="1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велосоревнования</a:t>
            </a:r>
            <a:r>
              <a:rPr lang="ru-RU" sz="1800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детей от Проката спортивного оборудования «Формула», площадки сообщества психологов «Баланс», Туристского клуба «Горизонт», Клуба самодеятельной песни «Диалог», </a:t>
            </a:r>
            <a:r>
              <a:rPr lang="ru-RU" sz="1800" dirty="0" err="1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спортактивности</a:t>
            </a:r>
            <a:r>
              <a:rPr lang="ru-RU" sz="1800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 </a:t>
            </a:r>
            <a:r>
              <a:rPr lang="ru-RU" sz="1800" dirty="0" err="1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фитнес-клуба</a:t>
            </a:r>
            <a:r>
              <a:rPr lang="ru-RU" sz="1800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en-US" sz="1800" dirty="0" err="1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MaxiMum</a:t>
            </a:r>
            <a:r>
              <a:rPr lang="ru-RU" sz="1800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Открытие выставки «Цветы России» УРО Творческого союза художников России, Фестиваль выпускников «Школьный вальс».</a:t>
            </a:r>
            <a:endParaRPr lang="ru-RU" sz="1800" dirty="0">
              <a:solidFill>
                <a:srgbClr val="240A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admin\Desktop\2022\iFnIC5dbKjQnEkIm3pCw96U1ij3fOdN1CRR82iHEcwXNOchqqksFf8W2Md3y6kYi6RXhvb117Yj8hR-CSASGWX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3470" y="2606039"/>
            <a:ext cx="3704769" cy="24688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Содержимое 4" descr="dJL-igOjzrw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74320" y="2624354"/>
            <a:ext cx="3779520" cy="25223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Содержимое 5" descr="h-0L6hBSAA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7459" y="4211230"/>
            <a:ext cx="3111822" cy="23991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045" y="270932"/>
            <a:ext cx="8985956" cy="252871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Фестиваль в цифрах:</a:t>
            </a:r>
            <a:r>
              <a:rPr lang="ru-RU" sz="1800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Общее количество активностей – 73 (выставочные проекты, концертные программы, спортивные состязания, показательные выступления, </a:t>
            </a:r>
            <a:r>
              <a:rPr lang="ru-RU" sz="1800" dirty="0" err="1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веломаскарад</a:t>
            </a:r>
            <a:r>
              <a:rPr lang="ru-RU" sz="1800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 многое другое)</a:t>
            </a:r>
            <a:br>
              <a:rPr lang="ru-RU" sz="1800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Организаторы фестиваля (городские сообщества) - 420 человек, </a:t>
            </a:r>
            <a:br>
              <a:rPr lang="ru-RU" sz="1800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социальных партнеров фестиваля;</a:t>
            </a:r>
            <a:br>
              <a:rPr lang="ru-RU" sz="1800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более 12 000 человек - участники фестиваля (горожане различного возраста);</a:t>
            </a:r>
            <a:br>
              <a:rPr lang="ru-RU" sz="1800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Зрители телеканалов и пользователи новостных лент в сети Интернет – предположительно более 70 000 человек.</a:t>
            </a:r>
            <a:br>
              <a:rPr lang="ru-RU" sz="1800" dirty="0" smtClean="0">
                <a:solidFill>
                  <a:srgbClr val="240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dirty="0">
              <a:solidFill>
                <a:srgbClr val="240A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Содержимое 4" descr="a6jISQFJHU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844148"/>
            <a:ext cx="3415317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6PeiMXXYhq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2822262"/>
            <a:ext cx="3139440" cy="24964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Содержимое 5" descr="E0U6AIEnQM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69920" y="4470516"/>
            <a:ext cx="3246120" cy="21817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1489</TotalTime>
  <Words>247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Фестиваль городских сообществ  «В диалоге с городом»</vt:lpstr>
      <vt:lpstr>Цель практики: вовлечение жителей города и городских сообществ в формирование  городских мероприятий и праздников посредством совместной созидательной деятельности – от подготовки до реализации мероприятия;  - объединение профессионального опыта, технологий и сохранение человекоориентированного подхода, чтобы дать каждому горожанину возможность зазвучать и проявиться в своем стремлении быть причастными к организации событийного наполнения городских пространств, осуществлять  позитивный энергообмен через добрые дела.</vt:lpstr>
      <vt:lpstr>Задачи практики:</vt:lpstr>
      <vt:lpstr>Фестиваль городских сообществ – это: - спортивные активности: веломаскарад, соревнования для юных спортсменов, фитнес (джампинг, йога, пилатес), туристский городок, соревнования на сапбордах, волейбол, соревнования спортивных федераций города по самбо, дзюдо, греко-римской борьбе, лазерный тир Школы биатлона, футбол; - образовательные  активности: экскурсия по выставке «Мелекесс купеческий» (история города), мастер-классы, конкурсы, соревнования, викторины, квесты; - интерактивные активности: показательные выступления, выставки, контактный зоопарк; - культурно-развлекательные активности: концертные программы, эстафеты, фотозоны, познавательные настольные игры.</vt:lpstr>
      <vt:lpstr>Организаторы фестивальных площадок: Городские сообщества: -  ТОСы «Олимпик» и «Восточный», ТОС «Черемшан»; -  Творческие объединения: Клуб «Нумезмат» и Клуб самодеятельной песни «Диалог» МАУК ЦКиД «Восход»; -  Историко-культурный фонд «Мелекесъ»; -  Прокат спортивного инвентаря «Полезная привычка»; -  Прокат спортивного снаряжения «Формула»; -  Туристcкий клуб «Горизонт»; -  Ульяновская региональная общественная организация студенческого и молодежного спорта; -  Сообщество психологов «Баланс»; -  Фитнес – клуб «МaxiМum»; -  Пляж Первомайского района «KingSUP»; -  Кампания «RUSAUNDPRO»; -  Студия семейного творчества «Каруселька»; -  Сообщество мастеров города; -  Общественное объединение «Кот и пёс»; -  УРО Творческого союза художников России; -  Волонтеры культуры города Димитровграда; -  Городская писательская организация «Слово»; -  Администрация города Димитровграда Ульяновской области. Наши спонсоры:  -  ООО «Фикс-пицца» и ООО «Додо-пицца»; -  Прокат спортивного инвентаря «Полезная привычка»;  -  Прокат спортивного снаряжения «Формула»; -  Магазин спорттоваров  «Фристайл»; -  Частная пивоварня «Злата подкова».</vt:lpstr>
      <vt:lpstr>Фестивальные площадки охватили все районы города:  В Центральном районе (историческая часть города) - Площадь Советов: Веломаскарад (маршрут продолжительностью 10 км прошел по районам Центральный и Западный), выставочный проект сообщества филателистов; ТОСы «Олимпик» и «Восточный» организовали праздник, посвященный Дню легкой промышленности; на Набережной Верхнего пруда участвовали в народном гуляньи «Праздник Троици» сообщества мастеров города, общественное объединение «Кот и пёс» </vt:lpstr>
      <vt:lpstr>Слайд 7</vt:lpstr>
      <vt:lpstr>Фестивальные площадки охватили все районы города:  В Западном районе - Открытие Галереи под открытым небом «От Мелекесса до Димитровграда» (проект Историко-культурного фонда «Мелекесъ»), велосоревнования для детей от Проката спортивного оборудования «Формула», площадки сообщества психологов «Баланс», Туристского клуба «Горизонт», Клуба самодеятельной песни «Диалог», спортактивности от фитнес-клуба «MaxiMum», Открытие выставки «Цветы России» УРО Творческого союза художников России, Фестиваль выпускников «Школьный вальс».</vt:lpstr>
      <vt:lpstr>Фестиваль в цифрах: Общее количество активностей – 73 (выставочные проекты, концертные программы, спортивные состязания, показательные выступления, веломаскарад, и многое другое) Организаторы фестиваля (городские сообщества) - 420 человек,  25 социальных партнеров фестиваля;  более 12 000 человек - участники фестиваля (горожане различного возраста); Зрители телеканалов и пользователи новостных лент в сети Интернет – предположительно более 70 000 человек. </vt:lpstr>
      <vt:lpstr>Уникальность фестиваля: формат мероприятий, их организация и формы проведения определяются самим горожанами. Для городских сообществ фестиваль – это возможность показать себя, привлечь в свои ряды новых единомышленников, найти друзей и потенциальных партнеров.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admin</cp:lastModifiedBy>
  <cp:revision>193</cp:revision>
  <dcterms:created xsi:type="dcterms:W3CDTF">2020-01-15T13:43:36Z</dcterms:created>
  <dcterms:modified xsi:type="dcterms:W3CDTF">2022-07-07T09:01:57Z</dcterms:modified>
</cp:coreProperties>
</file>