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461" r:id="rId3"/>
    <p:sldId id="463" r:id="rId4"/>
    <p:sldId id="425" r:id="rId5"/>
    <p:sldId id="466" r:id="rId6"/>
    <p:sldId id="469" r:id="rId7"/>
    <p:sldId id="467" r:id="rId8"/>
  </p:sldIdLst>
  <p:sldSz cx="24384000" cy="137160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E198E2-5506-EC41-B68B-F50509B965FA}">
          <p14:sldIdLst>
            <p14:sldId id="256"/>
            <p14:sldId id="461"/>
            <p14:sldId id="463"/>
            <p14:sldId id="425"/>
            <p14:sldId id="466"/>
            <p14:sldId id="469"/>
            <p14:sldId id="4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6" userDrawn="1">
          <p15:clr>
            <a:srgbClr val="A4A3A4"/>
          </p15:clr>
        </p15:guide>
        <p15:guide id="6" orient="horz" pos="8584" userDrawn="1">
          <p15:clr>
            <a:srgbClr val="A4A3A4"/>
          </p15:clr>
        </p15:guide>
        <p15:guide id="7" pos="14" userDrawn="1">
          <p15:clr>
            <a:srgbClr val="A4A3A4"/>
          </p15:clr>
        </p15:guide>
        <p15:guide id="9" pos="14348" userDrawn="1">
          <p15:clr>
            <a:srgbClr val="A4A3A4"/>
          </p15:clr>
        </p15:guide>
        <p15:guide id="10" orient="horz" pos="5205" userDrawn="1">
          <p15:clr>
            <a:srgbClr val="A4A3A4"/>
          </p15:clr>
        </p15:guide>
        <p15:guide id="11" orient="horz" pos="691" userDrawn="1">
          <p15:clr>
            <a:srgbClr val="A4A3A4"/>
          </p15:clr>
        </p15:guide>
        <p15:guide id="12" pos="1874" userDrawn="1">
          <p15:clr>
            <a:srgbClr val="A4A3A4"/>
          </p15:clr>
        </p15:guide>
        <p15:guide id="13" orient="horz" pos="49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0"/>
    <a:srgbClr val="002B5B"/>
    <a:srgbClr val="024383"/>
    <a:srgbClr val="123D6F"/>
    <a:srgbClr val="03519F"/>
    <a:srgbClr val="0594FF"/>
    <a:srgbClr val="FFFFFF"/>
    <a:srgbClr val="2840C0"/>
    <a:srgbClr val="A3A3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5139"/>
  </p:normalViewPr>
  <p:slideViewPr>
    <p:cSldViewPr snapToGrid="0" showGuides="1">
      <p:cViewPr varScale="1">
        <p:scale>
          <a:sx n="32" d="100"/>
          <a:sy n="32" d="100"/>
        </p:scale>
        <p:origin x="930" y="60"/>
      </p:cViewPr>
      <p:guideLst>
        <p:guide orient="horz" pos="5046"/>
        <p:guide orient="horz" pos="8584"/>
        <p:guide pos="14"/>
        <p:guide pos="14348"/>
        <p:guide orient="horz" pos="5205"/>
        <p:guide orient="horz" pos="691"/>
        <p:guide pos="1874"/>
        <p:guide orient="horz" pos="4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4291F-A73D-4823-9510-858695F6E68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5CD5A-DCD8-4A6D-83FC-796ACF9885D0}">
      <dgm:prSet phldrT="[Текст]"/>
      <dgm:spPr/>
      <dgm:t>
        <a:bodyPr/>
        <a:lstStyle/>
        <a:p>
          <a:r>
            <a:rPr lang="ru-RU" dirty="0" smtClean="0"/>
            <a:t>Жители</a:t>
          </a:r>
          <a:endParaRPr lang="ru-RU" dirty="0"/>
        </a:p>
      </dgm:t>
    </dgm:pt>
    <dgm:pt modelId="{9CC5575B-A38B-471C-AB41-905341702448}" type="parTrans" cxnId="{98DC3929-3226-48B5-9CD1-28B54B4CF9F9}">
      <dgm:prSet/>
      <dgm:spPr/>
      <dgm:t>
        <a:bodyPr/>
        <a:lstStyle/>
        <a:p>
          <a:endParaRPr lang="ru-RU"/>
        </a:p>
      </dgm:t>
    </dgm:pt>
    <dgm:pt modelId="{D29CB246-3930-4915-A503-68D6938D7513}" type="sibTrans" cxnId="{98DC3929-3226-48B5-9CD1-28B54B4CF9F9}">
      <dgm:prSet/>
      <dgm:spPr/>
      <dgm:t>
        <a:bodyPr/>
        <a:lstStyle/>
        <a:p>
          <a:endParaRPr lang="ru-RU"/>
        </a:p>
      </dgm:t>
    </dgm:pt>
    <dgm:pt modelId="{99F4E1DA-EEB2-44CE-821B-04E4C0B335BE}">
      <dgm:prSet phldrT="[Текст]"/>
      <dgm:spPr/>
      <dgm:t>
        <a:bodyPr/>
        <a:lstStyle/>
        <a:p>
          <a:r>
            <a:rPr lang="ru-RU" dirty="0" smtClean="0"/>
            <a:t>Обозначение проблемы</a:t>
          </a:r>
          <a:endParaRPr lang="ru-RU" dirty="0"/>
        </a:p>
      </dgm:t>
    </dgm:pt>
    <dgm:pt modelId="{798F5BB9-4775-41BE-ABEC-89A6C909D88B}" type="parTrans" cxnId="{4966C05C-B024-4633-90F5-6204A7C18BCB}">
      <dgm:prSet/>
      <dgm:spPr/>
      <dgm:t>
        <a:bodyPr/>
        <a:lstStyle/>
        <a:p>
          <a:endParaRPr lang="ru-RU"/>
        </a:p>
      </dgm:t>
    </dgm:pt>
    <dgm:pt modelId="{B04D824D-8737-496E-A3AC-C78F4F893A96}" type="sibTrans" cxnId="{4966C05C-B024-4633-90F5-6204A7C18BCB}">
      <dgm:prSet/>
      <dgm:spPr/>
      <dgm:t>
        <a:bodyPr/>
        <a:lstStyle/>
        <a:p>
          <a:endParaRPr lang="ru-RU"/>
        </a:p>
      </dgm:t>
    </dgm:pt>
    <dgm:pt modelId="{3D562FC9-8C9D-411F-872A-AD317D8A0714}">
      <dgm:prSet phldrT="[Текст]"/>
      <dgm:spPr/>
      <dgm:t>
        <a:bodyPr/>
        <a:lstStyle/>
        <a:p>
          <a:r>
            <a:rPr lang="ru-RU" dirty="0" smtClean="0"/>
            <a:t>Управление городского развития и проектной деятельности</a:t>
          </a:r>
          <a:endParaRPr lang="ru-RU" dirty="0"/>
        </a:p>
      </dgm:t>
    </dgm:pt>
    <dgm:pt modelId="{6D6BB452-3FF2-4147-A882-B965639380F8}" type="parTrans" cxnId="{42E7B1E6-8FDF-4369-9489-57054F246A68}">
      <dgm:prSet/>
      <dgm:spPr/>
      <dgm:t>
        <a:bodyPr/>
        <a:lstStyle/>
        <a:p>
          <a:endParaRPr lang="ru-RU"/>
        </a:p>
      </dgm:t>
    </dgm:pt>
    <dgm:pt modelId="{A35BA530-6FA3-44E0-8FD8-7A97E0A80B6E}" type="sibTrans" cxnId="{42E7B1E6-8FDF-4369-9489-57054F246A68}">
      <dgm:prSet/>
      <dgm:spPr/>
      <dgm:t>
        <a:bodyPr/>
        <a:lstStyle/>
        <a:p>
          <a:endParaRPr lang="ru-RU"/>
        </a:p>
      </dgm:t>
    </dgm:pt>
    <dgm:pt modelId="{72ED69A4-9B3F-4102-AC69-87B4EEF3912E}">
      <dgm:prSet phldrT="[Текст]"/>
      <dgm:spPr/>
      <dgm:t>
        <a:bodyPr/>
        <a:lstStyle/>
        <a:p>
          <a:r>
            <a:rPr lang="ru-RU" dirty="0" smtClean="0"/>
            <a:t>Разработка нормативных документов</a:t>
          </a:r>
          <a:endParaRPr lang="ru-RU" dirty="0"/>
        </a:p>
      </dgm:t>
    </dgm:pt>
    <dgm:pt modelId="{835DA426-D7D5-44DB-AD9B-EA5F83698778}" type="parTrans" cxnId="{442F4E1F-8A33-4CE5-8B13-19A5FEF80BFC}">
      <dgm:prSet/>
      <dgm:spPr/>
      <dgm:t>
        <a:bodyPr/>
        <a:lstStyle/>
        <a:p>
          <a:endParaRPr lang="ru-RU"/>
        </a:p>
      </dgm:t>
    </dgm:pt>
    <dgm:pt modelId="{B84CA166-B024-4FE3-A80B-E1767DB26354}" type="sibTrans" cxnId="{442F4E1F-8A33-4CE5-8B13-19A5FEF80BFC}">
      <dgm:prSet/>
      <dgm:spPr/>
      <dgm:t>
        <a:bodyPr/>
        <a:lstStyle/>
        <a:p>
          <a:endParaRPr lang="ru-RU"/>
        </a:p>
      </dgm:t>
    </dgm:pt>
    <dgm:pt modelId="{37338F71-EDBB-4D2F-9CF3-5797976EC246}">
      <dgm:prSet phldrT="[Текст]"/>
      <dgm:spPr/>
      <dgm:t>
        <a:bodyPr/>
        <a:lstStyle/>
        <a:p>
          <a:r>
            <a:rPr lang="ru-RU" dirty="0" smtClean="0"/>
            <a:t>Участие в выработки решений</a:t>
          </a:r>
        </a:p>
        <a:p>
          <a:r>
            <a:rPr lang="ru-RU" dirty="0" smtClean="0"/>
            <a:t>Софинансирование</a:t>
          </a:r>
        </a:p>
        <a:p>
          <a:r>
            <a:rPr lang="ru-RU" dirty="0" smtClean="0"/>
            <a:t>Организация собраний жителей</a:t>
          </a:r>
          <a:endParaRPr lang="ru-RU" dirty="0"/>
        </a:p>
      </dgm:t>
    </dgm:pt>
    <dgm:pt modelId="{9B79D156-7DC5-40A2-8F4B-56097C2CE5FF}" type="parTrans" cxnId="{AC8023E7-9F2D-4FBA-86D8-714B9D836A7C}">
      <dgm:prSet/>
      <dgm:spPr/>
      <dgm:t>
        <a:bodyPr/>
        <a:lstStyle/>
        <a:p>
          <a:endParaRPr lang="ru-RU"/>
        </a:p>
      </dgm:t>
    </dgm:pt>
    <dgm:pt modelId="{C6D93969-2C50-43E7-87BC-4CB75A09D381}" type="sibTrans" cxnId="{AC8023E7-9F2D-4FBA-86D8-714B9D836A7C}">
      <dgm:prSet/>
      <dgm:spPr/>
      <dgm:t>
        <a:bodyPr/>
        <a:lstStyle/>
        <a:p>
          <a:endParaRPr lang="ru-RU"/>
        </a:p>
      </dgm:t>
    </dgm:pt>
    <dgm:pt modelId="{B01310E7-6A9E-488A-A214-7D5CC8082975}">
      <dgm:prSet phldrT="[Текст]"/>
      <dgm:spPr/>
      <dgm:t>
        <a:bodyPr/>
        <a:lstStyle/>
        <a:p>
          <a:r>
            <a:rPr lang="ru-RU" dirty="0" smtClean="0"/>
            <a:t>Консультирование и организационная помощь жителям</a:t>
          </a:r>
        </a:p>
        <a:p>
          <a:r>
            <a:rPr lang="ru-RU" dirty="0" smtClean="0"/>
            <a:t>Поиск ресурсов</a:t>
          </a:r>
        </a:p>
        <a:p>
          <a:r>
            <a:rPr lang="ru-RU" dirty="0" smtClean="0"/>
            <a:t>Освещение инициативы через городские сообщества  </a:t>
          </a:r>
          <a:endParaRPr lang="ru-RU" dirty="0"/>
        </a:p>
      </dgm:t>
    </dgm:pt>
    <dgm:pt modelId="{D2BB8109-E383-454E-9C89-F128A3797449}" type="parTrans" cxnId="{A564F39E-2348-48D7-A17D-FBE184FBED98}">
      <dgm:prSet/>
      <dgm:spPr/>
      <dgm:t>
        <a:bodyPr/>
        <a:lstStyle/>
        <a:p>
          <a:endParaRPr lang="ru-RU"/>
        </a:p>
      </dgm:t>
    </dgm:pt>
    <dgm:pt modelId="{0ABE7E58-FB87-4CE4-8D8F-299C6B991680}" type="sibTrans" cxnId="{A564F39E-2348-48D7-A17D-FBE184FBED98}">
      <dgm:prSet/>
      <dgm:spPr/>
      <dgm:t>
        <a:bodyPr/>
        <a:lstStyle/>
        <a:p>
          <a:endParaRPr lang="ru-RU"/>
        </a:p>
      </dgm:t>
    </dgm:pt>
    <dgm:pt modelId="{F71E4A39-1704-4AD9-96AF-B60D553263F9}">
      <dgm:prSet phldrT="[Текст]"/>
      <dgm:spPr/>
      <dgm:t>
        <a:bodyPr/>
        <a:lstStyle/>
        <a:p>
          <a:r>
            <a:rPr lang="ru-RU" dirty="0" smtClean="0"/>
            <a:t>Депутаты и Администрация</a:t>
          </a:r>
          <a:endParaRPr lang="ru-RU" dirty="0"/>
        </a:p>
      </dgm:t>
    </dgm:pt>
    <dgm:pt modelId="{D9F1AD5B-B2BD-4DB6-9A7E-FF4F8449D817}" type="parTrans" cxnId="{2E3EA897-0A4C-4071-867E-2708A1AE1F85}">
      <dgm:prSet/>
      <dgm:spPr/>
      <dgm:t>
        <a:bodyPr/>
        <a:lstStyle/>
        <a:p>
          <a:endParaRPr lang="ru-RU"/>
        </a:p>
      </dgm:t>
    </dgm:pt>
    <dgm:pt modelId="{BD288FB5-D7C5-43E5-9F93-A9D58DCE300A}" type="sibTrans" cxnId="{2E3EA897-0A4C-4071-867E-2708A1AE1F85}">
      <dgm:prSet/>
      <dgm:spPr/>
      <dgm:t>
        <a:bodyPr/>
        <a:lstStyle/>
        <a:p>
          <a:endParaRPr lang="ru-RU"/>
        </a:p>
      </dgm:t>
    </dgm:pt>
    <dgm:pt modelId="{1261FE59-4C7F-4091-B94C-F93AAC6D68B9}">
      <dgm:prSet phldrT="[Текст]"/>
      <dgm:spPr/>
      <dgm:t>
        <a:bodyPr/>
        <a:lstStyle/>
        <a:p>
          <a:r>
            <a:rPr lang="ru-RU" dirty="0" smtClean="0"/>
            <a:t>Методологическое сопровождение</a:t>
          </a:r>
          <a:endParaRPr lang="ru-RU" dirty="0"/>
        </a:p>
      </dgm:t>
    </dgm:pt>
    <dgm:pt modelId="{569AB9C0-5FC5-4D29-929E-0C5E79773B00}" type="parTrans" cxnId="{91B4CCF6-6CFA-4773-85EA-B2AEEF599424}">
      <dgm:prSet/>
      <dgm:spPr/>
      <dgm:t>
        <a:bodyPr/>
        <a:lstStyle/>
        <a:p>
          <a:endParaRPr lang="ru-RU"/>
        </a:p>
      </dgm:t>
    </dgm:pt>
    <dgm:pt modelId="{995740ED-9877-41D2-8C87-F53BA0F59A21}" type="sibTrans" cxnId="{91B4CCF6-6CFA-4773-85EA-B2AEEF599424}">
      <dgm:prSet/>
      <dgm:spPr/>
      <dgm:t>
        <a:bodyPr/>
        <a:lstStyle/>
        <a:p>
          <a:endParaRPr lang="ru-RU"/>
        </a:p>
      </dgm:t>
    </dgm:pt>
    <dgm:pt modelId="{F4078EF8-88AF-4592-9BE8-84B0CF234206}">
      <dgm:prSet phldrT="[Текст]"/>
      <dgm:spPr/>
      <dgm:t>
        <a:bodyPr/>
        <a:lstStyle/>
        <a:p>
          <a:r>
            <a:rPr lang="ru-RU" dirty="0" smtClean="0"/>
            <a:t>Администрирование процесса</a:t>
          </a:r>
        </a:p>
        <a:p>
          <a:r>
            <a:rPr lang="ru-RU" dirty="0" smtClean="0"/>
            <a:t>Предоставление ресурсов для реализации инициатив</a:t>
          </a:r>
        </a:p>
        <a:p>
          <a:r>
            <a:rPr lang="ru-RU" dirty="0" smtClean="0"/>
            <a:t>Освещение инициативы</a:t>
          </a:r>
          <a:br>
            <a:rPr lang="ru-RU" dirty="0" smtClean="0"/>
          </a:br>
          <a:r>
            <a:rPr lang="ru-RU" dirty="0" smtClean="0"/>
            <a:t>в СМИ</a:t>
          </a:r>
          <a:endParaRPr lang="ru-RU" dirty="0"/>
        </a:p>
      </dgm:t>
    </dgm:pt>
    <dgm:pt modelId="{86F01B32-CB9B-44D9-8753-0BF9F1917064}" type="parTrans" cxnId="{DA6D0720-A1C1-4569-8C12-46915286271F}">
      <dgm:prSet/>
      <dgm:spPr/>
      <dgm:t>
        <a:bodyPr/>
        <a:lstStyle/>
        <a:p>
          <a:endParaRPr lang="ru-RU"/>
        </a:p>
      </dgm:t>
    </dgm:pt>
    <dgm:pt modelId="{AB169B22-1349-4B7D-8529-5800171A0E9D}" type="sibTrans" cxnId="{DA6D0720-A1C1-4569-8C12-46915286271F}">
      <dgm:prSet/>
      <dgm:spPr/>
      <dgm:t>
        <a:bodyPr/>
        <a:lstStyle/>
        <a:p>
          <a:endParaRPr lang="ru-RU"/>
        </a:p>
      </dgm:t>
    </dgm:pt>
    <dgm:pt modelId="{F97F5CBD-D85E-425F-A902-F194B9E862AF}" type="pres">
      <dgm:prSet presAssocID="{F844291F-A73D-4823-9510-858695F6E68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1F2E28A-C468-42FF-81A8-AFC58AD1C517}" type="pres">
      <dgm:prSet presAssocID="{FF55CD5A-DCD8-4A6D-83FC-796ACF9885D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C09E-5F15-4B0D-9332-BEA330E49A1D}" type="pres">
      <dgm:prSet presAssocID="{FF55CD5A-DCD8-4A6D-83FC-796ACF9885D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ED8D8-C08B-4356-ACDC-7EEBD0D98C18}" type="pres">
      <dgm:prSet presAssocID="{3D562FC9-8C9D-411F-872A-AD317D8A0714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DECAE-218D-4FED-8FDE-16A94EC2BD03}" type="pres">
      <dgm:prSet presAssocID="{3D562FC9-8C9D-411F-872A-AD317D8A071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6B9A0-24BA-46D7-B412-A96ECCA06344}" type="pres">
      <dgm:prSet presAssocID="{F71E4A39-1704-4AD9-96AF-B60D553263F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A13C-D5CC-41F9-A019-768F74831BE8}" type="pres">
      <dgm:prSet presAssocID="{F71E4A39-1704-4AD9-96AF-B60D553263F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D0720-A1C1-4569-8C12-46915286271F}" srcId="{F71E4A39-1704-4AD9-96AF-B60D553263F9}" destId="{F4078EF8-88AF-4592-9BE8-84B0CF234206}" srcOrd="1" destOrd="0" parTransId="{86F01B32-CB9B-44D9-8753-0BF9F1917064}" sibTransId="{AB169B22-1349-4B7D-8529-5800171A0E9D}"/>
    <dgm:cxn modelId="{91B4CCF6-6CFA-4773-85EA-B2AEEF599424}" srcId="{F71E4A39-1704-4AD9-96AF-B60D553263F9}" destId="{1261FE59-4C7F-4091-B94C-F93AAC6D68B9}" srcOrd="0" destOrd="0" parTransId="{569AB9C0-5FC5-4D29-929E-0C5E79773B00}" sibTransId="{995740ED-9877-41D2-8C87-F53BA0F59A21}"/>
    <dgm:cxn modelId="{FC52E4AA-BC96-4497-825A-80294FFEEBB8}" type="presOf" srcId="{F71E4A39-1704-4AD9-96AF-B60D553263F9}" destId="{FA56B9A0-24BA-46D7-B412-A96ECCA06344}" srcOrd="0" destOrd="0" presId="urn:microsoft.com/office/officeart/2009/3/layout/IncreasingArrowsProcess"/>
    <dgm:cxn modelId="{4966C05C-B024-4633-90F5-6204A7C18BCB}" srcId="{FF55CD5A-DCD8-4A6D-83FC-796ACF9885D0}" destId="{99F4E1DA-EEB2-44CE-821B-04E4C0B335BE}" srcOrd="0" destOrd="0" parTransId="{798F5BB9-4775-41BE-ABEC-89A6C909D88B}" sibTransId="{B04D824D-8737-496E-A3AC-C78F4F893A96}"/>
    <dgm:cxn modelId="{242DFFC3-275E-49E5-B842-E67C93EDA79F}" type="presOf" srcId="{B01310E7-6A9E-488A-A214-7D5CC8082975}" destId="{72ADECAE-218D-4FED-8FDE-16A94EC2BD03}" srcOrd="0" destOrd="1" presId="urn:microsoft.com/office/officeart/2009/3/layout/IncreasingArrowsProcess"/>
    <dgm:cxn modelId="{E2DA4DF0-4ACA-41F5-B6B7-C66E6EAB41AE}" type="presOf" srcId="{FF55CD5A-DCD8-4A6D-83FC-796ACF9885D0}" destId="{31F2E28A-C468-42FF-81A8-AFC58AD1C517}" srcOrd="0" destOrd="0" presId="urn:microsoft.com/office/officeart/2009/3/layout/IncreasingArrowsProcess"/>
    <dgm:cxn modelId="{42E7B1E6-8FDF-4369-9489-57054F246A68}" srcId="{F844291F-A73D-4823-9510-858695F6E689}" destId="{3D562FC9-8C9D-411F-872A-AD317D8A0714}" srcOrd="1" destOrd="0" parTransId="{6D6BB452-3FF2-4147-A882-B965639380F8}" sibTransId="{A35BA530-6FA3-44E0-8FD8-7A97E0A80B6E}"/>
    <dgm:cxn modelId="{98DC3929-3226-48B5-9CD1-28B54B4CF9F9}" srcId="{F844291F-A73D-4823-9510-858695F6E689}" destId="{FF55CD5A-DCD8-4A6D-83FC-796ACF9885D0}" srcOrd="0" destOrd="0" parTransId="{9CC5575B-A38B-471C-AB41-905341702448}" sibTransId="{D29CB246-3930-4915-A503-68D6938D7513}"/>
    <dgm:cxn modelId="{604ABC61-B622-4E61-B592-950647180A81}" type="presOf" srcId="{F4078EF8-88AF-4592-9BE8-84B0CF234206}" destId="{324EA13C-D5CC-41F9-A019-768F74831BE8}" srcOrd="0" destOrd="1" presId="urn:microsoft.com/office/officeart/2009/3/layout/IncreasingArrowsProcess"/>
    <dgm:cxn modelId="{A88A012D-AD53-4AF7-823A-E13716F3CC94}" type="presOf" srcId="{72ED69A4-9B3F-4102-AC69-87B4EEF3912E}" destId="{72ADECAE-218D-4FED-8FDE-16A94EC2BD03}" srcOrd="0" destOrd="0" presId="urn:microsoft.com/office/officeart/2009/3/layout/IncreasingArrowsProcess"/>
    <dgm:cxn modelId="{46D4BDC9-FCDD-4349-A0E5-2869089C1145}" type="presOf" srcId="{F844291F-A73D-4823-9510-858695F6E689}" destId="{F97F5CBD-D85E-425F-A902-F194B9E862AF}" srcOrd="0" destOrd="0" presId="urn:microsoft.com/office/officeart/2009/3/layout/IncreasingArrowsProcess"/>
    <dgm:cxn modelId="{AC8023E7-9F2D-4FBA-86D8-714B9D836A7C}" srcId="{FF55CD5A-DCD8-4A6D-83FC-796ACF9885D0}" destId="{37338F71-EDBB-4D2F-9CF3-5797976EC246}" srcOrd="1" destOrd="0" parTransId="{9B79D156-7DC5-40A2-8F4B-56097C2CE5FF}" sibTransId="{C6D93969-2C50-43E7-87BC-4CB75A09D381}"/>
    <dgm:cxn modelId="{442F4E1F-8A33-4CE5-8B13-19A5FEF80BFC}" srcId="{3D562FC9-8C9D-411F-872A-AD317D8A0714}" destId="{72ED69A4-9B3F-4102-AC69-87B4EEF3912E}" srcOrd="0" destOrd="0" parTransId="{835DA426-D7D5-44DB-AD9B-EA5F83698778}" sibTransId="{B84CA166-B024-4FE3-A80B-E1767DB26354}"/>
    <dgm:cxn modelId="{2E3EA897-0A4C-4071-867E-2708A1AE1F85}" srcId="{F844291F-A73D-4823-9510-858695F6E689}" destId="{F71E4A39-1704-4AD9-96AF-B60D553263F9}" srcOrd="2" destOrd="0" parTransId="{D9F1AD5B-B2BD-4DB6-9A7E-FF4F8449D817}" sibTransId="{BD288FB5-D7C5-43E5-9F93-A9D58DCE300A}"/>
    <dgm:cxn modelId="{6223E417-9686-492A-85B3-25C42976A972}" type="presOf" srcId="{99F4E1DA-EEB2-44CE-821B-04E4C0B335BE}" destId="{7142C09E-5F15-4B0D-9332-BEA330E49A1D}" srcOrd="0" destOrd="0" presId="urn:microsoft.com/office/officeart/2009/3/layout/IncreasingArrowsProcess"/>
    <dgm:cxn modelId="{AEE84279-C4DC-45A5-A35C-072D4DC8F7EB}" type="presOf" srcId="{3D562FC9-8C9D-411F-872A-AD317D8A0714}" destId="{A80ED8D8-C08B-4356-ACDC-7EEBD0D98C18}" srcOrd="0" destOrd="0" presId="urn:microsoft.com/office/officeart/2009/3/layout/IncreasingArrowsProcess"/>
    <dgm:cxn modelId="{9FAD2CED-5CCD-4DA1-AE65-08371585241E}" type="presOf" srcId="{37338F71-EDBB-4D2F-9CF3-5797976EC246}" destId="{7142C09E-5F15-4B0D-9332-BEA330E49A1D}" srcOrd="0" destOrd="1" presId="urn:microsoft.com/office/officeart/2009/3/layout/IncreasingArrowsProcess"/>
    <dgm:cxn modelId="{A564F39E-2348-48D7-A17D-FBE184FBED98}" srcId="{3D562FC9-8C9D-411F-872A-AD317D8A0714}" destId="{B01310E7-6A9E-488A-A214-7D5CC8082975}" srcOrd="1" destOrd="0" parTransId="{D2BB8109-E383-454E-9C89-F128A3797449}" sibTransId="{0ABE7E58-FB87-4CE4-8D8F-299C6B991680}"/>
    <dgm:cxn modelId="{10160CC0-47FB-4981-A860-88A942734CF5}" type="presOf" srcId="{1261FE59-4C7F-4091-B94C-F93AAC6D68B9}" destId="{324EA13C-D5CC-41F9-A019-768F74831BE8}" srcOrd="0" destOrd="0" presId="urn:microsoft.com/office/officeart/2009/3/layout/IncreasingArrowsProcess"/>
    <dgm:cxn modelId="{D7F7ECC8-AF00-4981-8C9C-F562519F61E3}" type="presParOf" srcId="{F97F5CBD-D85E-425F-A902-F194B9E862AF}" destId="{31F2E28A-C468-42FF-81A8-AFC58AD1C517}" srcOrd="0" destOrd="0" presId="urn:microsoft.com/office/officeart/2009/3/layout/IncreasingArrowsProcess"/>
    <dgm:cxn modelId="{623E86E0-4A15-4314-95F6-D9A06E3EC064}" type="presParOf" srcId="{F97F5CBD-D85E-425F-A902-F194B9E862AF}" destId="{7142C09E-5F15-4B0D-9332-BEA330E49A1D}" srcOrd="1" destOrd="0" presId="urn:microsoft.com/office/officeart/2009/3/layout/IncreasingArrowsProcess"/>
    <dgm:cxn modelId="{1F0C6DA4-DA03-4354-8BEA-703258E90DDC}" type="presParOf" srcId="{F97F5CBD-D85E-425F-A902-F194B9E862AF}" destId="{A80ED8D8-C08B-4356-ACDC-7EEBD0D98C18}" srcOrd="2" destOrd="0" presId="urn:microsoft.com/office/officeart/2009/3/layout/IncreasingArrowsProcess"/>
    <dgm:cxn modelId="{9EE55E06-FEA0-4C3A-A9F6-66E1C2EC3111}" type="presParOf" srcId="{F97F5CBD-D85E-425F-A902-F194B9E862AF}" destId="{72ADECAE-218D-4FED-8FDE-16A94EC2BD03}" srcOrd="3" destOrd="0" presId="urn:microsoft.com/office/officeart/2009/3/layout/IncreasingArrowsProcess"/>
    <dgm:cxn modelId="{5406E6E0-5640-45BD-8943-E55651C1DADB}" type="presParOf" srcId="{F97F5CBD-D85E-425F-A902-F194B9E862AF}" destId="{FA56B9A0-24BA-46D7-B412-A96ECCA06344}" srcOrd="4" destOrd="0" presId="urn:microsoft.com/office/officeart/2009/3/layout/IncreasingArrowsProcess"/>
    <dgm:cxn modelId="{656E2F76-FBC2-4E52-9873-2448CA8DF0E3}" type="presParOf" srcId="{F97F5CBD-D85E-425F-A902-F194B9E862AF}" destId="{324EA13C-D5CC-41F9-A019-768F74831BE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2E28A-C468-42FF-81A8-AFC58AD1C517}">
      <dsp:nvSpPr>
        <dsp:cNvPr id="0" name=""/>
        <dsp:cNvSpPr/>
      </dsp:nvSpPr>
      <dsp:spPr>
        <a:xfrm>
          <a:off x="0" y="865012"/>
          <a:ext cx="13552088" cy="19737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31332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Жители</a:t>
          </a:r>
          <a:endParaRPr lang="ru-RU" sz="2400" kern="1200" dirty="0"/>
        </a:p>
      </dsp:txBody>
      <dsp:txXfrm>
        <a:off x="0" y="1358437"/>
        <a:ext cx="13058663" cy="986850"/>
      </dsp:txXfrm>
    </dsp:sp>
    <dsp:sp modelId="{7142C09E-5F15-4B0D-9332-BEA330E49A1D}">
      <dsp:nvSpPr>
        <dsp:cNvPr id="0" name=""/>
        <dsp:cNvSpPr/>
      </dsp:nvSpPr>
      <dsp:spPr>
        <a:xfrm>
          <a:off x="0" y="2387020"/>
          <a:ext cx="4174043" cy="3802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Обозначение проблемы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Участие в выработки решений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Софинансирование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собраний жителей</a:t>
          </a:r>
          <a:endParaRPr lang="ru-RU" sz="2400" kern="1200" dirty="0"/>
        </a:p>
      </dsp:txBody>
      <dsp:txXfrm>
        <a:off x="0" y="2387020"/>
        <a:ext cx="4174043" cy="3802073"/>
      </dsp:txXfrm>
    </dsp:sp>
    <dsp:sp modelId="{A80ED8D8-C08B-4356-ACDC-7EEBD0D98C18}">
      <dsp:nvSpPr>
        <dsp:cNvPr id="0" name=""/>
        <dsp:cNvSpPr/>
      </dsp:nvSpPr>
      <dsp:spPr>
        <a:xfrm>
          <a:off x="4174043" y="1522912"/>
          <a:ext cx="9378044" cy="19737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31332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Управление городского развития и проектной деятельности</a:t>
          </a:r>
          <a:endParaRPr lang="ru-RU" sz="2400" kern="1200" dirty="0"/>
        </a:p>
      </dsp:txBody>
      <dsp:txXfrm>
        <a:off x="4174043" y="2016337"/>
        <a:ext cx="8884619" cy="986850"/>
      </dsp:txXfrm>
    </dsp:sp>
    <dsp:sp modelId="{72ADECAE-218D-4FED-8FDE-16A94EC2BD03}">
      <dsp:nvSpPr>
        <dsp:cNvPr id="0" name=""/>
        <dsp:cNvSpPr/>
      </dsp:nvSpPr>
      <dsp:spPr>
        <a:xfrm>
          <a:off x="4174043" y="3044920"/>
          <a:ext cx="4174043" cy="3802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нормативных документов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Консультирование и организационная помощь жителям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Поиск ресурсов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Освещение инициативы через городские сообщества  </a:t>
          </a:r>
          <a:endParaRPr lang="ru-RU" sz="2400" kern="1200" dirty="0"/>
        </a:p>
      </dsp:txBody>
      <dsp:txXfrm>
        <a:off x="4174043" y="3044920"/>
        <a:ext cx="4174043" cy="3802073"/>
      </dsp:txXfrm>
    </dsp:sp>
    <dsp:sp modelId="{FA56B9A0-24BA-46D7-B412-A96ECCA06344}">
      <dsp:nvSpPr>
        <dsp:cNvPr id="0" name=""/>
        <dsp:cNvSpPr/>
      </dsp:nvSpPr>
      <dsp:spPr>
        <a:xfrm>
          <a:off x="8348086" y="2180813"/>
          <a:ext cx="5204001" cy="19737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31332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Депутаты и Администрация</a:t>
          </a:r>
          <a:endParaRPr lang="ru-RU" sz="2400" kern="1200" dirty="0"/>
        </a:p>
      </dsp:txBody>
      <dsp:txXfrm>
        <a:off x="8348086" y="2674238"/>
        <a:ext cx="4710576" cy="986850"/>
      </dsp:txXfrm>
    </dsp:sp>
    <dsp:sp modelId="{324EA13C-D5CC-41F9-A019-768F74831BE8}">
      <dsp:nvSpPr>
        <dsp:cNvPr id="0" name=""/>
        <dsp:cNvSpPr/>
      </dsp:nvSpPr>
      <dsp:spPr>
        <a:xfrm>
          <a:off x="8348086" y="3702820"/>
          <a:ext cx="4174043" cy="37464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Методологическое сопровождение</a:t>
          </a:r>
          <a:endParaRPr lang="ru-RU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Администрирование процесса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ресурсов для реализации инициатив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Освещение инициативы</a:t>
          </a:r>
          <a:br>
            <a:rPr lang="ru-RU" sz="2400" kern="1200" dirty="0" smtClean="0"/>
          </a:br>
          <a:r>
            <a:rPr lang="ru-RU" sz="2400" kern="1200" dirty="0" smtClean="0"/>
            <a:t>в СМИ</a:t>
          </a:r>
          <a:endParaRPr lang="ru-RU" sz="2400" kern="1200" dirty="0"/>
        </a:p>
      </dsp:txBody>
      <dsp:txXfrm>
        <a:off x="8348086" y="3702820"/>
        <a:ext cx="4174043" cy="374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714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57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9AB6-6731-4789-9030-26DFA01DAF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2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F78AA4-CF72-48C1-8FF0-73C7920D6B07}"/>
              </a:ext>
            </a:extLst>
          </p:cNvPr>
          <p:cNvSpPr/>
          <p:nvPr/>
        </p:nvSpPr>
        <p:spPr>
          <a:xfrm flipV="1">
            <a:off x="11113" y="-9135"/>
            <a:ext cx="24361775" cy="13734270"/>
          </a:xfrm>
          <a:prstGeom prst="rect">
            <a:avLst/>
          </a:prstGeom>
          <a:gradFill flip="none" rotWithShape="1">
            <a:gsLst>
              <a:gs pos="0">
                <a:srgbClr val="123D6F"/>
              </a:gs>
              <a:gs pos="100000">
                <a:srgbClr val="03519F"/>
              </a:gs>
            </a:gsLst>
            <a:lin ang="0" scaled="1"/>
            <a:tileRect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6306800" y="549276"/>
            <a:ext cx="41148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962400" y="549276"/>
            <a:ext cx="12039600" cy="1170305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A54A-FC7A-4725-A97B-0CD1E5FF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62" y="1275116"/>
            <a:ext cx="10279040" cy="11520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 lang="ru-RU" b="1" dirty="0"/>
            </a:lvl1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ABB04AF1-A1DD-40DD-982F-E3F5D01F64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56915" y="191071"/>
            <a:ext cx="3985146" cy="398514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462F080E-AD7C-49C5-83FA-AB56AC826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96903" y="191071"/>
            <a:ext cx="6696030" cy="398514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41F8EF98-4F55-4473-A9AE-CF50D34432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56913" y="4500254"/>
            <a:ext cx="6696030" cy="542167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733EE043-4A39-41A3-9A1C-AF8A4E2B4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80491" y="4500255"/>
            <a:ext cx="3985146" cy="90395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791AB982-864C-4D8E-840A-5470BB97D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56912" y="10371828"/>
            <a:ext cx="3168000" cy="3168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1B85486-43FC-4A03-9E9E-147EB70807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684942" y="10371828"/>
            <a:ext cx="3168000" cy="3168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ru-RU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2C143F-7213-4A90-862D-3E4C88D9F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87863" y="12406577"/>
            <a:ext cx="80501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51670B67-9C3F-417B-8281-551BB87E0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980397" y="12540869"/>
            <a:ext cx="561371" cy="46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400" smtClean="0"/>
            </a:lvl1pPr>
          </a:lstStyle>
          <a:p>
            <a:fld id="{68B4F007-3AA6-4201-B582-63331AD75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F754F3CD-6347-433D-8A83-0EC3F4A3D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862" y="3914775"/>
            <a:ext cx="10279040" cy="58864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919E4AC0-7BF2-4B1E-9149-B2E92D40C8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7862" y="2481388"/>
            <a:ext cx="10279040" cy="720000"/>
          </a:xfrm>
        </p:spPr>
        <p:txBody>
          <a:bodyPr>
            <a:normAutofit/>
          </a:bodyPr>
          <a:lstStyle>
            <a:lvl1pPr>
              <a:def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2973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BFF378-0012-4C91-ADC8-8279B7D94336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gradFill>
              <a:gsLst>
                <a:gs pos="0">
                  <a:srgbClr val="123D6F"/>
                </a:gs>
                <a:gs pos="100000">
                  <a:srgbClr val="03519F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604F4F-B7D2-41EE-913D-6B8C7A0DE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44068" y="12389794"/>
            <a:ext cx="418704" cy="461663"/>
          </a:xfrm>
        </p:spPr>
        <p:txBody>
          <a:bodyPr/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21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SzTx/>
              <a:buFont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SzTx/>
              <a:buFontTx/>
              <a:buNone/>
              <a:defRPr sz="4800" b="1"/>
            </a:lvl1pPr>
            <a:lvl2pPr marL="0" indent="457200">
              <a:spcBef>
                <a:spcPts val="1100"/>
              </a:spcBef>
              <a:buSzTx/>
              <a:buFontTx/>
              <a:buNone/>
              <a:defRPr sz="4800" b="1"/>
            </a:lvl2pPr>
            <a:lvl3pPr marL="0" indent="914400">
              <a:spcBef>
                <a:spcPts val="1100"/>
              </a:spcBef>
              <a:buSzTx/>
              <a:buFontTx/>
              <a:buNone/>
              <a:defRPr sz="4800" b="1"/>
            </a:lvl3pPr>
            <a:lvl4pPr marL="0" indent="1371600">
              <a:spcBef>
                <a:spcPts val="1100"/>
              </a:spcBef>
              <a:buSzTx/>
              <a:buFontTx/>
              <a:buNone/>
              <a:defRPr sz="4800" b="1"/>
            </a:lvl4pPr>
            <a:lvl5pPr marL="0" indent="1828800">
              <a:spcBef>
                <a:spcPts val="1100"/>
              </a:spcBef>
              <a:buSzTx/>
              <a:buFontTx/>
              <a:buNone/>
              <a:defRPr sz="4800" b="1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 dirty="0"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3002670" y="12556877"/>
            <a:ext cx="508306" cy="490221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663" y="799773"/>
            <a:ext cx="2465877" cy="781268"/>
          </a:xfrm>
          <a:prstGeom prst="rect">
            <a:avLst/>
          </a:prstGeom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13282" userDrawn="1">
          <p15:clr>
            <a:srgbClr val="FBAE40"/>
          </p15:clr>
        </p15:guide>
        <p15:guide id="2" orient="horz" pos="96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3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 dirty="0"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9917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hf hdr="0" ftr="0" dt="0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103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–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»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100000"/>
        <a:buFont typeface="Arial"/>
        <a:buChar char="•"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D3A12E-1760-4687-A78E-7AB724B86B3F}"/>
              </a:ext>
            </a:extLst>
          </p:cNvPr>
          <p:cNvSpPr/>
          <p:nvPr/>
        </p:nvSpPr>
        <p:spPr>
          <a:xfrm flipV="1">
            <a:off x="1" y="-9135"/>
            <a:ext cx="24384000" cy="13734270"/>
          </a:xfrm>
          <a:prstGeom prst="rect">
            <a:avLst/>
          </a:prstGeom>
          <a:gradFill flip="none" rotWithShape="1">
            <a:gsLst>
              <a:gs pos="0">
                <a:srgbClr val="03519F">
                  <a:alpha val="69804"/>
                </a:srgbClr>
              </a:gs>
              <a:gs pos="100000">
                <a:srgbClr val="002B5B">
                  <a:alpha val="70000"/>
                </a:srgbClr>
              </a:gs>
            </a:gsLst>
            <a:lin ang="0" scaled="1"/>
            <a:tileRect/>
          </a:gra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94C9F1-FD9D-482F-957D-E4D2F707C3DE}"/>
              </a:ext>
            </a:extLst>
          </p:cNvPr>
          <p:cNvSpPr/>
          <p:nvPr/>
        </p:nvSpPr>
        <p:spPr>
          <a:xfrm>
            <a:off x="721895" y="558000"/>
            <a:ext cx="22940210" cy="12600000"/>
          </a:xfrm>
          <a:prstGeom prst="rect">
            <a:avLst/>
          </a:prstGeom>
          <a:noFill/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BC180C7-D622-41C6-9BDE-2A27C8333FEE}"/>
              </a:ext>
            </a:extLst>
          </p:cNvPr>
          <p:cNvGrpSpPr/>
          <p:nvPr/>
        </p:nvGrpSpPr>
        <p:grpSpPr>
          <a:xfrm>
            <a:off x="3390691" y="5937159"/>
            <a:ext cx="17602619" cy="4719660"/>
            <a:chOff x="3390691" y="4765119"/>
            <a:chExt cx="17602619" cy="471966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3F4CCFB0-1D7D-4FA1-97CB-A9A717DE342E}"/>
                </a:ext>
              </a:extLst>
            </p:cNvPr>
            <p:cNvGrpSpPr/>
            <p:nvPr/>
          </p:nvGrpSpPr>
          <p:grpSpPr>
            <a:xfrm>
              <a:off x="3390691" y="4765119"/>
              <a:ext cx="17602619" cy="4719660"/>
              <a:chOff x="3390691" y="4765119"/>
              <a:chExt cx="17602619" cy="4719660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3390691" y="4765119"/>
                <a:ext cx="17602619" cy="240065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tIns="91439" bIns="91439" anchor="ctr">
                <a:spAutoFit/>
              </a:bodyPr>
              <a:lstStyle/>
              <a:p>
                <a:pPr algn="ctr">
                  <a:defRPr sz="6400" b="1">
                    <a:latin typeface="Myriad Pro"/>
                    <a:ea typeface="Myriad Pro"/>
                    <a:cs typeface="Myriad Pro"/>
                    <a:sym typeface="Myriad Pro"/>
                  </a:defRPr>
                </a:pPr>
                <a:r>
                  <a:rPr lang="ru-RU" sz="7200" dirty="0" smtClean="0">
                    <a:solidFill>
                      <a:schemeClr val="bg1"/>
                    </a:solidFill>
                    <a:latin typeface="+mj-lt"/>
                  </a:rPr>
                  <a:t>Строительство крытых </a:t>
                </a:r>
                <a:r>
                  <a:rPr lang="ru-RU" sz="7200" dirty="0" err="1" smtClean="0">
                    <a:solidFill>
                      <a:schemeClr val="bg1"/>
                    </a:solidFill>
                    <a:latin typeface="+mj-lt"/>
                  </a:rPr>
                  <a:t>велопарковок</a:t>
                </a:r>
                <a:r>
                  <a:rPr lang="ru-RU" sz="7200" dirty="0" smtClean="0">
                    <a:solidFill>
                      <a:schemeClr val="bg1"/>
                    </a:solidFill>
                    <a:latin typeface="+mj-lt"/>
                  </a:rPr>
                  <a:t> во дворах </a:t>
                </a:r>
                <a:endParaRPr lang="ru-RU" sz="7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473D6FA-0F68-492A-9CB0-89EC46B3F000}"/>
                  </a:ext>
                </a:extLst>
              </p:cNvPr>
              <p:cNvSpPr/>
              <p:nvPr/>
            </p:nvSpPr>
            <p:spPr>
              <a:xfrm>
                <a:off x="3390691" y="8900004"/>
                <a:ext cx="1760261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0CC0BB8C-E56B-40A0-89DF-828AF2C897D2}"/>
                </a:ext>
              </a:extLst>
            </p:cNvPr>
            <p:cNvCxnSpPr/>
            <p:nvPr/>
          </p:nvCxnSpPr>
          <p:spPr>
            <a:xfrm>
              <a:off x="7331242" y="8032889"/>
              <a:ext cx="9721516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02311" y="1085252"/>
            <a:ext cx="20447085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dirty="0" smtClean="0">
                <a:solidFill>
                  <a:srgbClr val="002B5B"/>
                </a:solidFill>
              </a:rPr>
              <a:t>ПРОЕКТ</a:t>
            </a:r>
            <a:r>
              <a:rPr lang="en-US" sz="5000" dirty="0" smtClean="0">
                <a:solidFill>
                  <a:srgbClr val="002B5B"/>
                </a:solidFill>
              </a:rPr>
              <a:t>:</a:t>
            </a:r>
            <a:r>
              <a:rPr lang="ru-RU" sz="5000" dirty="0" smtClean="0">
                <a:solidFill>
                  <a:srgbClr val="002B5B"/>
                </a:solidFill>
              </a:rPr>
              <a:t> «Строительство крытых </a:t>
            </a:r>
            <a:r>
              <a:rPr lang="ru-RU" sz="5000" dirty="0" err="1" smtClean="0">
                <a:solidFill>
                  <a:srgbClr val="002B5B"/>
                </a:solidFill>
              </a:rPr>
              <a:t>велопарковок</a:t>
            </a:r>
            <a:r>
              <a:rPr lang="ru-RU" sz="5000" dirty="0" smtClean="0">
                <a:solidFill>
                  <a:srgbClr val="002B5B"/>
                </a:solidFill>
              </a:rPr>
              <a:t> во дворах» </a:t>
            </a:r>
            <a:endParaRPr lang="ru-RU" sz="5000" dirty="0">
              <a:solidFill>
                <a:srgbClr val="002B5B"/>
              </a:solidFill>
            </a:endParaRPr>
          </a:p>
        </p:txBody>
      </p:sp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250C7-2DE6-4293-B905-B3CA8946AE2B}"/>
              </a:ext>
            </a:extLst>
          </p:cNvPr>
          <p:cNvSpPr/>
          <p:nvPr/>
        </p:nvSpPr>
        <p:spPr>
          <a:xfrm>
            <a:off x="15316200" y="7443394"/>
            <a:ext cx="6893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Ненадежное хранение велосипедов</a:t>
            </a:r>
            <a:endParaRPr lang="ru-RU" sz="4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5875A1A-F109-4B42-9218-B1866EEC48E7}"/>
              </a:ext>
            </a:extLst>
          </p:cNvPr>
          <p:cNvSpPr/>
          <p:nvPr/>
        </p:nvSpPr>
        <p:spPr>
          <a:xfrm>
            <a:off x="14917454" y="4399431"/>
            <a:ext cx="78881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Ограничение доступа жильцов других домов к </a:t>
            </a:r>
            <a:r>
              <a:rPr lang="ru-RU" sz="3800" dirty="0" err="1" smtClean="0"/>
              <a:t>велопарковкам</a:t>
            </a:r>
            <a:r>
              <a:rPr lang="ru-RU" sz="3800" dirty="0" smtClean="0"/>
              <a:t> </a:t>
            </a:r>
            <a:endParaRPr lang="ru-RU" sz="38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E6260802-763F-4415-9CE5-58C0A241EE8E}"/>
              </a:ext>
            </a:extLst>
          </p:cNvPr>
          <p:cNvSpPr/>
          <p:nvPr/>
        </p:nvSpPr>
        <p:spPr>
          <a:xfrm>
            <a:off x="3425080" y="7383038"/>
            <a:ext cx="81892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 smtClean="0"/>
              <a:t>Захламление лестничных площадок и дворовых объектов</a:t>
            </a:r>
            <a:endParaRPr lang="ru-RU" sz="3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7239342" y="2579901"/>
            <a:ext cx="8662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24383"/>
                </a:solidFill>
              </a:rPr>
              <a:t>Проблемы</a:t>
            </a:r>
            <a:endParaRPr lang="ru-RU" sz="5000" b="1" dirty="0">
              <a:solidFill>
                <a:srgbClr val="024383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E50A98D-CBA2-4351-B789-4BBDA0DE7A09}"/>
              </a:ext>
            </a:extLst>
          </p:cNvPr>
          <p:cNvSpPr/>
          <p:nvPr/>
        </p:nvSpPr>
        <p:spPr>
          <a:xfrm>
            <a:off x="3495417" y="4746104"/>
            <a:ext cx="7815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Нехватка велопарковок</a:t>
            </a:r>
            <a:endParaRPr lang="ru-RU" sz="4000" dirty="0"/>
          </a:p>
        </p:txBody>
      </p:sp>
      <p:pic>
        <p:nvPicPr>
          <p:cNvPr id="7170" name="Picture 2" descr="https://st17.stpulscen.ru/images/product/371/649/124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0684" y="3827586"/>
            <a:ext cx="2291860" cy="2291860"/>
          </a:xfrm>
          <a:prstGeom prst="rect">
            <a:avLst/>
          </a:prstGeom>
          <a:noFill/>
        </p:spPr>
      </p:pic>
      <p:pic>
        <p:nvPicPr>
          <p:cNvPr id="7172" name="Picture 4" descr="https://www.alians-ekb.ru/gallery/shutka/zznak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345" y="4220309"/>
            <a:ext cx="1617784" cy="1617784"/>
          </a:xfrm>
          <a:prstGeom prst="rect">
            <a:avLst/>
          </a:prstGeom>
          <a:noFill/>
        </p:spPr>
      </p:pic>
      <p:sp>
        <p:nvSpPr>
          <p:cNvPr id="7174" name="AutoShape 6" descr="https://www.manchesterfoe.org.uk/wp-content/uploads/2016/08/Cycle-park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www.manchesterfoe.org.uk/wp-content/uploads/2016/08/Cycle-park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avatars.mds.yandex.net/i?id=c474caa0e006daf5aa0a457b8f8c6d33-4425921-images-thumbs&amp;ref=rim&amp;n=33&amp;w=150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743" y="7101496"/>
            <a:ext cx="1884242" cy="1884242"/>
          </a:xfrm>
          <a:prstGeom prst="rect">
            <a:avLst/>
          </a:prstGeom>
          <a:noFill/>
        </p:spPr>
      </p:pic>
      <p:pic>
        <p:nvPicPr>
          <p:cNvPr id="7182" name="Picture 14" descr="https://cdn2.iconfinder.com/data/icons/ironman-triathlon/277/ironman-014-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3678" y="6911119"/>
            <a:ext cx="2201252" cy="220125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303584" y="9847384"/>
            <a:ext cx="19149647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3519F"/>
                </a:solidFill>
              </a:rPr>
              <a:t>Решение проблемы - реализация проекта </a:t>
            </a:r>
          </a:p>
          <a:p>
            <a:pPr algn="ctr"/>
            <a:r>
              <a:rPr lang="ru-RU" sz="5000" b="1" dirty="0" smtClean="0">
                <a:solidFill>
                  <a:srgbClr val="03519F"/>
                </a:solidFill>
              </a:rPr>
              <a:t>«Строительство крытых велопарковок во дворах»</a:t>
            </a:r>
            <a:endParaRPr lang="ru-RU" sz="5000" b="1" dirty="0">
              <a:solidFill>
                <a:srgbClr val="035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5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3798277" y="1203617"/>
            <a:ext cx="7332785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b="1" dirty="0" smtClean="0">
                <a:solidFill>
                  <a:srgbClr val="003F80"/>
                </a:solidFill>
              </a:rPr>
              <a:t>Этапы проекта</a:t>
            </a:r>
            <a:endParaRPr lang="ru-RU" sz="5000" b="1" dirty="0">
              <a:solidFill>
                <a:srgbClr val="003F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467" y="4182533"/>
            <a:ext cx="1847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76CAA-C7A2-4810-891A-659ACB261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2631016" y="3186746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2642739" y="5132777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2589986" y="7119841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2716525" y="9262751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37070A0-8C06-4B67-94FA-25A23CDF2266}"/>
              </a:ext>
            </a:extLst>
          </p:cNvPr>
          <p:cNvCxnSpPr/>
          <p:nvPr/>
        </p:nvCxnSpPr>
        <p:spPr>
          <a:xfrm>
            <a:off x="2751695" y="11053968"/>
            <a:ext cx="0" cy="1260000"/>
          </a:xfrm>
          <a:prstGeom prst="line">
            <a:avLst/>
          </a:prstGeom>
          <a:noFill/>
          <a:ln w="19050" cap="flat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01FD7CC-5BB9-491D-B231-5EBD17321214}"/>
              </a:ext>
            </a:extLst>
          </p:cNvPr>
          <p:cNvCxnSpPr>
            <a:cxnSpLocks/>
          </p:cNvCxnSpPr>
          <p:nvPr/>
        </p:nvCxnSpPr>
        <p:spPr>
          <a:xfrm>
            <a:off x="16375414" y="2227389"/>
            <a:ext cx="0" cy="10188812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B9C532AD-C947-4639-A831-AB888FED006C}"/>
              </a:ext>
            </a:extLst>
          </p:cNvPr>
          <p:cNvSpPr/>
          <p:nvPr/>
        </p:nvSpPr>
        <p:spPr>
          <a:xfrm>
            <a:off x="16114156" y="3169784"/>
            <a:ext cx="522514" cy="522514"/>
          </a:xfrm>
          <a:prstGeom prst="ellipse">
            <a:avLst/>
          </a:prstGeom>
          <a:solidFill>
            <a:srgbClr val="0070C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9C532AD-C947-4639-A831-AB888FED006C}"/>
              </a:ext>
            </a:extLst>
          </p:cNvPr>
          <p:cNvSpPr/>
          <p:nvPr/>
        </p:nvSpPr>
        <p:spPr>
          <a:xfrm>
            <a:off x="16096572" y="11393705"/>
            <a:ext cx="522514" cy="522514"/>
          </a:xfrm>
          <a:prstGeom prst="ellipse">
            <a:avLst/>
          </a:prstGeom>
          <a:solidFill>
            <a:srgbClr val="0070C0"/>
          </a:solidFill>
          <a:ln w="508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EED8D-CE82-4B52-AEF1-35AC5CE2DD2D}"/>
              </a:ext>
            </a:extLst>
          </p:cNvPr>
          <p:cNvSpPr txBox="1"/>
          <p:nvPr/>
        </p:nvSpPr>
        <p:spPr>
          <a:xfrm>
            <a:off x="14883147" y="1810559"/>
            <a:ext cx="1464480" cy="86177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21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CAA564-5756-481A-A75C-5B86F928271F}"/>
              </a:ext>
            </a:extLst>
          </p:cNvPr>
          <p:cNvSpPr/>
          <p:nvPr/>
        </p:nvSpPr>
        <p:spPr>
          <a:xfrm>
            <a:off x="14332397" y="3265784"/>
            <a:ext cx="1599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июнь</a:t>
            </a:r>
            <a:endParaRPr lang="ru-RU" sz="3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BF6B06-D52C-4B77-9F1A-53CDA7633772}"/>
              </a:ext>
            </a:extLst>
          </p:cNvPr>
          <p:cNvSpPr/>
          <p:nvPr/>
        </p:nvSpPr>
        <p:spPr>
          <a:xfrm>
            <a:off x="14186934" y="11639891"/>
            <a:ext cx="176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октябрь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77307" y="2743199"/>
            <a:ext cx="100935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Инициация активными горожанами, через депутатов Собрания представителей г. Заречного по своему округу, строительства крытых велопарковок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85401" y="5497343"/>
            <a:ext cx="925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Выработка командой проектного решения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59370" y="6860067"/>
            <a:ext cx="9818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Информирование жителей через официальные СМИ и через публичные </a:t>
            </a:r>
            <a:r>
              <a:rPr lang="ru-RU" dirty="0" err="1" smtClean="0"/>
              <a:t>аккаунты</a:t>
            </a:r>
            <a:r>
              <a:rPr lang="ru-RU" dirty="0" smtClean="0"/>
              <a:t> городских сообществ в социальных сетях.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12974" y="9601201"/>
            <a:ext cx="7144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Установка </a:t>
            </a:r>
            <a:r>
              <a:rPr lang="ru-RU" dirty="0" err="1" smtClean="0"/>
              <a:t>велопарковок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17984" y="10983960"/>
            <a:ext cx="10011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Подведение итогов. Освещение результатов проекта в СМИ и социальных сетях.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7654954" y="4431323"/>
            <a:ext cx="5574323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Финансовая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помощь ГК «</a:t>
            </a:r>
            <a:r>
              <a:rPr kumimoji="0" lang="ru-RU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Росатом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»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1482" y="7385538"/>
            <a:ext cx="5468471" cy="240065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Средства жителей, участников проекта, собственников мест на </a:t>
            </a:r>
            <a:r>
              <a:rPr kumimoji="0" lang="ru-RU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велопарковке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930" y="4586642"/>
            <a:ext cx="718657" cy="105468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212" y="7980474"/>
            <a:ext cx="718657" cy="1054685"/>
          </a:xfrm>
          <a:prstGeom prst="rect">
            <a:avLst/>
          </a:prstGeom>
        </p:spPr>
      </p:pic>
      <p:pic>
        <p:nvPicPr>
          <p:cNvPr id="38" name="Рисунок 37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954" y="2931448"/>
            <a:ext cx="1800000" cy="1800000"/>
          </a:xfrm>
          <a:prstGeom prst="rect">
            <a:avLst/>
          </a:prstGeom>
        </p:spPr>
      </p:pic>
      <p:pic>
        <p:nvPicPr>
          <p:cNvPr id="39" name="Рисунок 38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970" y="4965402"/>
            <a:ext cx="1800000" cy="1800000"/>
          </a:xfrm>
          <a:prstGeom prst="rect">
            <a:avLst/>
          </a:prstGeom>
        </p:spPr>
      </p:pic>
      <p:pic>
        <p:nvPicPr>
          <p:cNvPr id="40" name="Рисунок 39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6061" y="6858678"/>
            <a:ext cx="1800000" cy="1800000"/>
          </a:xfrm>
          <a:prstGeom prst="rect">
            <a:avLst/>
          </a:prstGeom>
        </p:spPr>
      </p:pic>
      <p:pic>
        <p:nvPicPr>
          <p:cNvPr id="41" name="Рисунок 40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714" y="8910905"/>
            <a:ext cx="1800000" cy="1800000"/>
          </a:xfrm>
          <a:prstGeom prst="rect">
            <a:avLst/>
          </a:prstGeom>
        </p:spPr>
      </p:pic>
      <p:pic>
        <p:nvPicPr>
          <p:cNvPr id="42" name="Рисунок 41" descr="Список">
            <a:extLst>
              <a:ext uri="{FF2B5EF4-FFF2-40B4-BE49-F238E27FC236}">
                <a16:creationId xmlns:a16="http://schemas.microsoft.com/office/drawing/2014/main" id="{DF45766D-56CA-4313-A42E-D09B77493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966" y="1082073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4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19"/>
          <p:cNvSpPr/>
          <p:nvPr/>
        </p:nvSpPr>
        <p:spPr>
          <a:xfrm>
            <a:off x="1102311" y="1098189"/>
            <a:ext cx="16881330" cy="9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b="1" dirty="0" smtClean="0">
                <a:solidFill>
                  <a:srgbClr val="024383"/>
                </a:solidFill>
              </a:rPr>
              <a:t>Команда проекта</a:t>
            </a:r>
            <a:endParaRPr lang="ru-RU" sz="5000" b="1" dirty="0">
              <a:solidFill>
                <a:srgbClr val="02438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7467" y="4182533"/>
            <a:ext cx="184729" cy="738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C76CAA-C7A2-4810-891A-659ACB261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1266" name="AutoShape 2" descr="https://sun7-7.userapi.com/impf/c846217/v846217796/1f49be/eugST2w52gg.jpg?size=1440x2160&amp;quality=96&amp;sign=81dadb8d95f1faa7758d852f61d0866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5094" y="2753349"/>
            <a:ext cx="3459348" cy="37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7829" y="2853103"/>
            <a:ext cx="3262923" cy="36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723" y="2679823"/>
            <a:ext cx="3810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634" y="2795956"/>
            <a:ext cx="3531386" cy="380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73862" y="2778369"/>
            <a:ext cx="3798277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758463" y="6791374"/>
            <a:ext cx="385102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23D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Рузайкин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23D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016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23D6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Николаевич</a:t>
            </a:r>
          </a:p>
          <a:p>
            <a:pPr marL="0" marR="0" lvl="0" indent="201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23D6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Председатель Собрания представителей города Заречного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6307" y="6945924"/>
            <a:ext cx="3393831" cy="387798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indent="201613"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Климанов Денис Евгеньевич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депутат Собрания представителей города Заречного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80430" y="6910754"/>
            <a:ext cx="4448908" cy="64633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indent="201613"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Лямуков</a:t>
            </a:r>
            <a:r>
              <a:rPr lang="ru-RU" b="1" dirty="0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201613"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Анатольевич</a:t>
            </a:r>
          </a:p>
          <a:p>
            <a:pPr indent="201613" algn="ctr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23D6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советник отдела городской инфраструктуры и жилищной политики Администрации города Заречного.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70015" y="6910754"/>
            <a:ext cx="3341077" cy="540713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Малышев Александр Сергеевич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 «Управление городского развития и проектной деятельности»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202400" y="6805247"/>
            <a:ext cx="3305908" cy="584775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23D6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Кондратьева Ирина Геннадьевна</a:t>
            </a:r>
          </a:p>
          <a:p>
            <a:pPr indent="201613" algn="ctr"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23D6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специалист </a:t>
            </a:r>
          </a:p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 «Управление городского развития и проектной деятельности»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4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ставим работать то,  что не работало"/>
          <p:cNvSpPr/>
          <p:nvPr/>
        </p:nvSpPr>
        <p:spPr>
          <a:xfrm>
            <a:off x="18500820" y="5474066"/>
            <a:ext cx="4054380" cy="13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7" tIns="91437" rIns="91437" bIns="91437">
            <a:spAutoFit/>
          </a:bodyPr>
          <a:lstStyle/>
          <a:p>
            <a:pPr>
              <a:defRPr sz="2800">
                <a:solidFill>
                  <a:srgbClr val="28507C"/>
                </a:solidFill>
              </a:defRPr>
            </a:pPr>
            <a:endParaRPr lang="en-US" sz="4000" dirty="0">
              <a:solidFill>
                <a:srgbClr val="28507C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5D4C76-8038-40E5-990D-8D1AB7D7C6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3547148" y="3306233"/>
            <a:ext cx="185567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 Увеличение количества велосипедистов, как следствие, повышение уровня здоровья горожан</a:t>
            </a:r>
            <a:r>
              <a:rPr lang="ru-RU" sz="5400" dirty="0" smtClean="0"/>
              <a:t>.</a:t>
            </a:r>
          </a:p>
          <a:p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5164843" y="5699699"/>
            <a:ext cx="176248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000" b="1" dirty="0" smtClean="0">
                <a:solidFill>
                  <a:srgbClr val="03519F"/>
                </a:solidFill>
              </a:rPr>
              <a:t>Комфортная</a:t>
            </a:r>
            <a:r>
              <a:rPr lang="ru-RU" sz="5400" dirty="0" smtClean="0"/>
              <a:t> </a:t>
            </a:r>
            <a:r>
              <a:rPr lang="ru-RU" sz="5000" b="1" dirty="0" smtClean="0">
                <a:solidFill>
                  <a:srgbClr val="03519F"/>
                </a:solidFill>
              </a:rPr>
              <a:t>городская среда. 7 новых </a:t>
            </a:r>
            <a:r>
              <a:rPr lang="ru-RU" sz="5000" b="1" dirty="0" err="1" smtClean="0">
                <a:solidFill>
                  <a:srgbClr val="03519F"/>
                </a:solidFill>
              </a:rPr>
              <a:t>велопарковок</a:t>
            </a:r>
            <a:r>
              <a:rPr lang="ru-RU" sz="5000" b="1" dirty="0" smtClean="0">
                <a:solidFill>
                  <a:srgbClr val="03519F"/>
                </a:solidFill>
              </a:rPr>
              <a:t> на территории города, в том числе 4 закрытых</a:t>
            </a:r>
            <a:r>
              <a:rPr lang="ru-RU" sz="5400" dirty="0" smtClean="0"/>
              <a:t>.</a:t>
            </a:r>
          </a:p>
          <a:p>
            <a:r>
              <a:rPr lang="ru-RU" sz="5000" b="1" dirty="0" smtClean="0">
                <a:solidFill>
                  <a:srgbClr val="03519F"/>
                </a:solidFill>
              </a:rPr>
              <a:t> </a:t>
            </a:r>
            <a:endParaRPr lang="ru-RU" sz="5000" b="1" dirty="0">
              <a:solidFill>
                <a:srgbClr val="03519F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A56129CD-086B-498D-B3AE-CDECDF36EA24}"/>
              </a:ext>
            </a:extLst>
          </p:cNvPr>
          <p:cNvSpPr/>
          <p:nvPr/>
        </p:nvSpPr>
        <p:spPr>
          <a:xfrm>
            <a:off x="8302569" y="8706192"/>
            <a:ext cx="133968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000" b="1" dirty="0" smtClean="0">
                <a:solidFill>
                  <a:srgbClr val="03519F"/>
                </a:solidFill>
              </a:rPr>
              <a:t>Удовлетворенность жителей в части реализации гражданской инициативы.</a:t>
            </a:r>
          </a:p>
          <a:p>
            <a:endParaRPr lang="ru-RU" sz="5000" b="1" dirty="0">
              <a:solidFill>
                <a:srgbClr val="03519F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6" y="2838191"/>
            <a:ext cx="2333625" cy="26670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75" y="5282066"/>
            <a:ext cx="2333625" cy="2667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47" y="8197465"/>
            <a:ext cx="2333625" cy="2667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38" y="10671035"/>
            <a:ext cx="2333625" cy="2667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682999" y="11739882"/>
            <a:ext cx="116765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03519F"/>
                </a:solidFill>
              </a:rPr>
              <a:t>Реализован проект «</a:t>
            </a:r>
            <a:r>
              <a:rPr lang="ru-RU" sz="5000" b="1" dirty="0" err="1" smtClean="0">
                <a:solidFill>
                  <a:srgbClr val="03519F"/>
                </a:solidFill>
              </a:rPr>
              <a:t>Велопарковки</a:t>
            </a:r>
            <a:r>
              <a:rPr lang="ru-RU" sz="5000" b="1" dirty="0" smtClean="0">
                <a:solidFill>
                  <a:srgbClr val="03519F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4016" y="738554"/>
            <a:ext cx="19694769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b="1" dirty="0" smtClean="0">
                <a:solidFill>
                  <a:srgbClr val="024383"/>
                </a:solidFill>
              </a:rPr>
              <a:t>Результаты реализации проекта «Строительство крытых парковок во дворах»</a:t>
            </a:r>
            <a:endParaRPr lang="ru-RU" sz="5000" b="1" dirty="0">
              <a:solidFill>
                <a:srgbClr val="024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1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55CB12D-71AD-4DB7-A604-5C8E6A81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18" y="1193693"/>
            <a:ext cx="21133988" cy="1152000"/>
          </a:xfrm>
        </p:spPr>
        <p:txBody>
          <a:bodyPr>
            <a:noAutofit/>
          </a:bodyPr>
          <a:lstStyle/>
          <a:p>
            <a:pPr algn="l"/>
            <a:r>
              <a:rPr lang="ru-RU" sz="5000" dirty="0">
                <a:solidFill>
                  <a:srgbClr val="024383"/>
                </a:solidFill>
              </a:rPr>
              <a:t>Развитие </a:t>
            </a:r>
            <a:br>
              <a:rPr lang="ru-RU" sz="5000" dirty="0">
                <a:solidFill>
                  <a:srgbClr val="024383"/>
                </a:solidFill>
              </a:rPr>
            </a:br>
            <a:r>
              <a:rPr lang="ru-RU" sz="5000" dirty="0">
                <a:solidFill>
                  <a:srgbClr val="024383"/>
                </a:solidFill>
              </a:rPr>
              <a:t>гражданской активности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01F1608A-B3CC-40A3-B2AE-CA3AAC880F82}"/>
              </a:ext>
            </a:extLst>
          </p:cNvPr>
          <p:cNvSpPr txBox="1">
            <a:spLocks/>
          </p:cNvSpPr>
          <p:nvPr/>
        </p:nvSpPr>
        <p:spPr>
          <a:xfrm>
            <a:off x="1287862" y="12440885"/>
            <a:ext cx="5486400" cy="730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B4F007-3AA6-4201-B582-63331AD753A0}" type="slidenum">
              <a:rPr lang="ru-RU" sz="2400" b="1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rPr>
              <a:pPr/>
              <a:t>6</a:t>
            </a:fld>
            <a:endParaRPr lang="ru-RU" sz="2400" b="1" dirty="0">
              <a:solidFill>
                <a:schemeClr val="tx1">
                  <a:tint val="75000"/>
                </a:schemeClr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1734507"/>
              </p:ext>
            </p:extLst>
          </p:nvPr>
        </p:nvGraphicFramePr>
        <p:xfrm>
          <a:off x="1364082" y="5707006"/>
          <a:ext cx="13552088" cy="831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085" y="6967185"/>
            <a:ext cx="8289202" cy="620395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64082" y="3202500"/>
            <a:ext cx="13139932" cy="2504506"/>
          </a:xfrm>
        </p:spPr>
        <p:txBody>
          <a:bodyPr>
            <a:noAutofit/>
          </a:bodyPr>
          <a:lstStyle/>
          <a:p>
            <a:r>
              <a:rPr lang="ru-RU" sz="3600" dirty="0"/>
              <a:t>Горожане, объединившись с городскими вело-сообществами, вышли с инициативой создания велопарковок.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результате этого импульса от жителей экспертами совместно с депутатами по своим округам и местной администрацией выработано оптимальное решение.</a:t>
            </a:r>
            <a:endParaRPr lang="ru-RU" sz="3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89" y="441961"/>
            <a:ext cx="8336798" cy="62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58462" y="1230923"/>
            <a:ext cx="19694769" cy="1723547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>
              <a:defRPr sz="7200" b="1">
                <a:solidFill>
                  <a:srgbClr val="8BC732"/>
                </a:solidFill>
              </a:defRPr>
            </a:pPr>
            <a:r>
              <a:rPr lang="ru-RU" sz="5000" b="1" dirty="0" smtClean="0">
                <a:solidFill>
                  <a:srgbClr val="024383"/>
                </a:solidFill>
              </a:rPr>
              <a:t>Результаты реализации проекта «Строительство крытых парковок во дворах»</a:t>
            </a:r>
            <a:endParaRPr lang="ru-RU" sz="5000" b="1" dirty="0">
              <a:solidFill>
                <a:srgbClr val="024383"/>
              </a:solidFill>
            </a:endParaRPr>
          </a:p>
        </p:txBody>
      </p:sp>
      <p:pic>
        <p:nvPicPr>
          <p:cNvPr id="1026" name="Picture 2" descr="https://downloader.disk.yandex.ru/preview/c06805fa896fbfced1c6f00e110f45c3378af3520c7b388742697cb2336812d3/62bd9fd4/TxJafZOJtPxtibSbWEiTsUQ61ls5GsPOmSOo4tXGCSkzPcJg0vAp8fzZwaSWGs-dsX-IoOoNA_H3Sif-ZxrImQ%3D%3D?uid=0&amp;filename=2021-10-10%2019-22-04.JPG&amp;disposition=inline&amp;hash=&amp;limit=0&amp;content_type=image%2Fjpeg&amp;owner_uid=0&amp;tknv=v2&amp;size=1920x947"/>
          <p:cNvPicPr>
            <a:picLocks noChangeAspect="1" noChangeArrowheads="1"/>
          </p:cNvPicPr>
          <p:nvPr/>
        </p:nvPicPr>
        <p:blipFill rotWithShape="1">
          <a:blip r:embed="rId2" cstate="print"/>
          <a:srcRect t="22353" r="3198" b="19545"/>
          <a:stretch/>
        </p:blipFill>
        <p:spPr bwMode="auto">
          <a:xfrm>
            <a:off x="2703472" y="7054235"/>
            <a:ext cx="6767551" cy="5425440"/>
          </a:xfrm>
          <a:prstGeom prst="rect">
            <a:avLst/>
          </a:prstGeom>
          <a:noFill/>
        </p:spPr>
      </p:pic>
      <p:pic>
        <p:nvPicPr>
          <p:cNvPr id="1028" name="Picture 4" descr="https://downloader.disk.yandex.ru/preview/67fc19b755612f854c04591c90c2c072e7ed12182881acee0ef1cdbae2e64807/62bd9fd4/4H0nFkZqJGZm_odgbdtrw64vcSMz7HOt3oZJzh_MYFCTtStEz7AMIPKbcTdlR9NBNpdWNv8Rt88p4y6zoyqFdA%3D%3D?uid=0&amp;filename=2022-06-29%2018-37-12.JPG&amp;disposition=inline&amp;hash=&amp;limit=0&amp;content_type=image%2Fjpeg&amp;owner_uid=0&amp;tknv=v2&amp;size=1920x947"/>
          <p:cNvPicPr>
            <a:picLocks noChangeAspect="1" noChangeArrowheads="1"/>
          </p:cNvPicPr>
          <p:nvPr/>
        </p:nvPicPr>
        <p:blipFill>
          <a:blip r:embed="rId3" cstate="print"/>
          <a:srcRect l="6329" t="22816" r="10240" b="356"/>
          <a:stretch>
            <a:fillRect/>
          </a:stretch>
        </p:blipFill>
        <p:spPr bwMode="auto">
          <a:xfrm>
            <a:off x="13406462" y="3070261"/>
            <a:ext cx="8609477" cy="4459586"/>
          </a:xfrm>
          <a:prstGeom prst="rect">
            <a:avLst/>
          </a:prstGeom>
          <a:noFill/>
        </p:spPr>
      </p:pic>
      <p:pic>
        <p:nvPicPr>
          <p:cNvPr id="1030" name="Picture 6" descr="https://downloader.disk.yandex.ru/preview/31f6504ad571ac3d345ab95b4dcd486365da2568036bd561bb160f0bfae11e86/62bd9fd4/kjGKNmYqXJC7kEBs1_kPdxTisMEKnlK49_x9P9Atmi3q_8xFczoEvFAYNwOayblexP6LTbaES_xpY-TbRbBDPw%3D%3D?uid=0&amp;filename=2021-09-03%2016-41-39.JPG&amp;disposition=inline&amp;hash=&amp;limit=0&amp;content_type=image%2Fjpeg&amp;owner_uid=0&amp;tknv=v2&amp;size=1920x9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140" y="3207691"/>
            <a:ext cx="6721883" cy="3781060"/>
          </a:xfrm>
          <a:prstGeom prst="rect">
            <a:avLst/>
          </a:prstGeom>
          <a:noFill/>
        </p:spPr>
      </p:pic>
      <p:pic>
        <p:nvPicPr>
          <p:cNvPr id="1032" name="Picture 8" descr="https://downloader.disk.yandex.ru/preview/8c58fad063e09751b712f3883aac0f24bb3b8409be7178c284a1865106e9da32/62bd9fd4/gMQh6-nt47_4X94etVN1wE45tNfGKzoBnBInB1HtOtBEgwmzD9pGmdllv1F3gu1MqB9JNMW9FMuTwAg0Ki5GVA%3D%3D?uid=0&amp;filename=2021-09-03%2014-12-54.JPG&amp;disposition=inline&amp;hash=&amp;limit=0&amp;content_type=image%2Fjpeg&amp;owner_uid=0&amp;tknv=v2&amp;size=1920x947"/>
          <p:cNvPicPr>
            <a:picLocks noChangeAspect="1" noChangeArrowheads="1"/>
          </p:cNvPicPr>
          <p:nvPr/>
        </p:nvPicPr>
        <p:blipFill>
          <a:blip r:embed="rId5" cstate="print"/>
          <a:srcRect l="11705" t="16448" r="16036" b="13552"/>
          <a:stretch>
            <a:fillRect/>
          </a:stretch>
        </p:blipFill>
        <p:spPr bwMode="auto">
          <a:xfrm>
            <a:off x="13406462" y="7645639"/>
            <a:ext cx="8662231" cy="4720138"/>
          </a:xfrm>
          <a:prstGeom prst="rect">
            <a:avLst/>
          </a:prstGeom>
          <a:noFill/>
        </p:spPr>
      </p:pic>
      <p:pic>
        <p:nvPicPr>
          <p:cNvPr id="1034" name="Picture 10" descr="https://sc02.alicdn.com/kf/Hc7910316c6b646b1816e18d26ed371d27/239303000/Hc7910316c6b646b1816e18d26ed371d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0703" y="4283685"/>
            <a:ext cx="2390285" cy="1629071"/>
          </a:xfrm>
          <a:prstGeom prst="rect">
            <a:avLst/>
          </a:prstGeom>
          <a:solidFill>
            <a:srgbClr val="003F80"/>
          </a:solidFill>
        </p:spPr>
      </p:pic>
      <p:pic>
        <p:nvPicPr>
          <p:cNvPr id="9" name="Picture 10" descr="https://sc02.alicdn.com/kf/Hc7910316c6b646b1816e18d26ed371d27/239303000/Hc7910316c6b646b1816e18d26ed371d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0703" y="8912470"/>
            <a:ext cx="2507516" cy="1708969"/>
          </a:xfrm>
          <a:prstGeom prst="rect">
            <a:avLst/>
          </a:prstGeom>
          <a:solidFill>
            <a:srgbClr val="003F80"/>
          </a:solidFill>
          <a:ln>
            <a:solidFill>
              <a:srgbClr val="002B5B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F00FF"/>
      </a:folHlink>
    </a:clrScheme>
    <a:fontScheme name="Другая 2">
      <a:majorFont>
        <a:latin typeface="Myriad Pro"/>
        <a:ea typeface="Helvetica"/>
        <a:cs typeface="Helvetica"/>
      </a:majorFont>
      <a:minorFont>
        <a:latin typeface="Myriad Pro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15112</TotalTime>
  <Words>338</Words>
  <Application>Microsoft Office PowerPoint</Application>
  <PresentationFormat>Произвольный</PresentationFormat>
  <Paragraphs>72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 гражданской активности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Бусыгина Ольга</dc:creator>
  <cp:lastModifiedBy>Пользователь Windows</cp:lastModifiedBy>
  <cp:revision>651</cp:revision>
  <cp:lastPrinted>2019-05-31T10:16:56Z</cp:lastPrinted>
  <dcterms:modified xsi:type="dcterms:W3CDTF">2022-07-06T11:34:07Z</dcterms:modified>
</cp:coreProperties>
</file>