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72" r:id="rId3"/>
    <p:sldId id="271" r:id="rId4"/>
    <p:sldId id="275" r:id="rId5"/>
    <p:sldId id="276" r:id="rId6"/>
    <p:sldId id="259" r:id="rId7"/>
    <p:sldId id="268" r:id="rId8"/>
    <p:sldId id="264" r:id="rId9"/>
    <p:sldId id="278" r:id="rId10"/>
    <p:sldId id="277" r:id="rId11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24">
          <p15:clr>
            <a:srgbClr val="A4A3A4"/>
          </p15:clr>
        </p15:guide>
        <p15:guide id="2" orient="horz" pos="302">
          <p15:clr>
            <a:srgbClr val="A4A3A4"/>
          </p15:clr>
        </p15:guide>
        <p15:guide id="3" orient="horz" pos="5746">
          <p15:clr>
            <a:srgbClr val="A4A3A4"/>
          </p15:clr>
        </p15:guide>
        <p15:guide id="4" orient="horz" pos="1119">
          <p15:clr>
            <a:srgbClr val="A4A3A4"/>
          </p15:clr>
        </p15:guide>
        <p15:guide id="5" orient="horz" pos="2434">
          <p15:clr>
            <a:srgbClr val="A4A3A4"/>
          </p15:clr>
        </p15:guide>
        <p15:guide id="6" orient="horz" pos="1527" userDrawn="1">
          <p15:clr>
            <a:srgbClr val="A4A3A4"/>
          </p15:clr>
        </p15:guide>
        <p15:guide id="7" orient="horz" pos="5564">
          <p15:clr>
            <a:srgbClr val="A4A3A4"/>
          </p15:clr>
        </p15:guide>
        <p15:guide id="8" pos="4032">
          <p15:clr>
            <a:srgbClr val="A4A3A4"/>
          </p15:clr>
        </p15:guide>
        <p15:guide id="9" pos="403">
          <p15:clr>
            <a:srgbClr val="A4A3A4"/>
          </p15:clr>
        </p15:guide>
        <p15:guide id="10" pos="7661">
          <p15:clr>
            <a:srgbClr val="A4A3A4"/>
          </p15:clr>
        </p15:guide>
        <p15:guide id="11" pos="3760" userDrawn="1">
          <p15:clr>
            <a:srgbClr val="A4A3A4"/>
          </p15:clr>
        </p15:guide>
        <p15:guide id="12" pos="4259">
          <p15:clr>
            <a:srgbClr val="A4A3A4"/>
          </p15:clr>
        </p15:guide>
        <p15:guide id="13" pos="5937">
          <p15:clr>
            <a:srgbClr val="A4A3A4"/>
          </p15:clr>
        </p15:guide>
        <p15:guide id="14" pos="5801">
          <p15:clr>
            <a:srgbClr val="A4A3A4"/>
          </p15:clr>
        </p15:guide>
        <p15:guide id="15" pos="6073">
          <p15:clr>
            <a:srgbClr val="A4A3A4"/>
          </p15:clr>
        </p15:guide>
        <p15:guide id="16" pos="449" userDrawn="1">
          <p15:clr>
            <a:srgbClr val="A4A3A4"/>
          </p15:clr>
        </p15:guide>
        <p15:guide id="17" pos="1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A05"/>
    <a:srgbClr val="007033"/>
    <a:srgbClr val="4A4E30"/>
    <a:srgbClr val="2BA5E0"/>
    <a:srgbClr val="CAAD78"/>
    <a:srgbClr val="1E4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69" autoAdjust="0"/>
    <p:restoredTop sz="96374" autoAdjust="0"/>
  </p:normalViewPr>
  <p:slideViewPr>
    <p:cSldViewPr showGuides="1">
      <p:cViewPr>
        <p:scale>
          <a:sx n="70" d="100"/>
          <a:sy n="70" d="100"/>
        </p:scale>
        <p:origin x="-72" y="-210"/>
      </p:cViewPr>
      <p:guideLst>
        <p:guide orient="horz" pos="3024"/>
        <p:guide orient="horz" pos="302"/>
        <p:guide orient="horz" pos="5746"/>
        <p:guide orient="horz" pos="1119"/>
        <p:guide orient="horz" pos="2434"/>
        <p:guide orient="horz" pos="1527"/>
        <p:guide orient="horz" pos="5564"/>
        <p:guide pos="4032"/>
        <p:guide pos="403"/>
        <p:guide pos="7661"/>
        <p:guide pos="3760"/>
        <p:guide pos="4259"/>
        <p:guide pos="5937"/>
        <p:guide pos="5801"/>
        <p:guide pos="6073"/>
        <p:guide pos="449"/>
        <p:guide pos="14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206FA-1794-410C-A345-AE91669C84CD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EAB31-79E2-472A-8F13-C8C5C5589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2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AB31-79E2-472A-8F13-C8C5C5589A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7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EAB31-79E2-472A-8F13-C8C5C5589A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5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EAB31-79E2-472A-8F13-C8C5C5589A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5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9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3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35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2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8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1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6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C74E7-72ED-4F55-8818-860DF89744D2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0C1D-D190-41BD-B925-B59F901E7D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8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lga.kitaeva@inbox.ru" TargetMode="External"/><Relationship Id="rId2" Type="http://schemas.openxmlformats.org/officeDocument/2006/relationships/hyperlink" Target="mailto:ostrota@inbo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3SnQriJgtOh6UD84DnlUNtfmAxQOY9O/view" TargetMode="External"/><Relationship Id="rId2" Type="http://schemas.openxmlformats.org/officeDocument/2006/relationships/hyperlink" Target="https://drive.google.com/file/d/1OiDdXxfmbpgKZK-o2199MQM6OyroIndS/vie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128" y="3655732"/>
            <a:ext cx="12025336" cy="205803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Практика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«Совершенствование </a:t>
            </a:r>
            <a:r>
              <a:rPr lang="ru-RU" sz="4000" b="1" dirty="0">
                <a:solidFill>
                  <a:schemeClr val="bg1">
                    <a:lumMod val="50000"/>
                  </a:schemeClr>
                </a:solidFill>
              </a:rPr>
              <a:t>процессов в образовании </a:t>
            </a:r>
            <a:br>
              <a:rPr lang="ru-RU" sz="4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bg1">
                    <a:lumMod val="50000"/>
                  </a:schemeClr>
                </a:solidFill>
              </a:rPr>
              <a:t>с использованием инструментов 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бережливого производства» 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6304" y="7896944"/>
            <a:ext cx="8961120" cy="1008112"/>
          </a:xfrm>
        </p:spPr>
        <p:txBody>
          <a:bodyPr>
            <a:normAutofit/>
          </a:bodyPr>
          <a:lstStyle/>
          <a:p>
            <a:r>
              <a:rPr lang="ru-RU" sz="2400" dirty="0"/>
              <a:t>г. Зеленогорск, Красноярский край</a:t>
            </a:r>
          </a:p>
          <a:p>
            <a:r>
              <a:rPr lang="ru-RU" sz="2400" dirty="0" smtClean="0"/>
              <a:t>2022 </a:t>
            </a:r>
            <a:r>
              <a:rPr lang="ru-RU" sz="2400" dirty="0"/>
              <a:t>год</a:t>
            </a:r>
          </a:p>
        </p:txBody>
      </p:sp>
      <p:grpSp>
        <p:nvGrpSpPr>
          <p:cNvPr id="4" name="Google Shape;177;p18"/>
          <p:cNvGrpSpPr/>
          <p:nvPr/>
        </p:nvGrpSpPr>
        <p:grpSpPr>
          <a:xfrm>
            <a:off x="136104" y="479424"/>
            <a:ext cx="12457384" cy="1384899"/>
            <a:chOff x="27625" y="13817"/>
            <a:chExt cx="9144000" cy="942401"/>
          </a:xfrm>
        </p:grpSpPr>
        <p:sp>
          <p:nvSpPr>
            <p:cNvPr id="5" name="Google Shape;178;p18"/>
            <p:cNvSpPr/>
            <p:nvPr/>
          </p:nvSpPr>
          <p:spPr>
            <a:xfrm>
              <a:off x="27625" y="13825"/>
              <a:ext cx="9144000" cy="8496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179;p18"/>
            <p:cNvPicPr preferRelativeResize="0"/>
            <p:nvPr/>
          </p:nvPicPr>
          <p:blipFill>
            <a:blip r:embed="rId2" cstate="print">
              <a:alphaModFix/>
            </a:blip>
            <a:stretch>
              <a:fillRect/>
            </a:stretch>
          </p:blipFill>
          <p:spPr>
            <a:xfrm>
              <a:off x="188000" y="13817"/>
              <a:ext cx="1987476" cy="942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0;p18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3815950" y="63291"/>
              <a:ext cx="1567325" cy="74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1;p18"/>
            <p:cNvPicPr preferRelativeResize="0"/>
            <p:nvPr/>
          </p:nvPicPr>
          <p:blipFill>
            <a:blip r:embed="rId4" cstate="print">
              <a:alphaModFix/>
            </a:blip>
            <a:stretch>
              <a:fillRect/>
            </a:stretch>
          </p:blipFill>
          <p:spPr>
            <a:xfrm>
              <a:off x="7355375" y="65212"/>
              <a:ext cx="1142349" cy="7468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087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1757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Ответственные за реализацию практики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739" y="591199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4A05"/>
                </a:solidFill>
              </a:rPr>
              <a:t>Руководитель практики</a:t>
            </a:r>
            <a:endParaRPr lang="ru-RU" sz="2000" b="1" dirty="0">
              <a:solidFill>
                <a:srgbClr val="FF4A05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Пикалов </a:t>
            </a:r>
            <a:r>
              <a:rPr lang="ru-RU" sz="2400" b="1" dirty="0"/>
              <a:t>Дмитрий </a:t>
            </a:r>
            <a:r>
              <a:rPr lang="ru-RU" sz="2400" b="1" dirty="0" smtClean="0"/>
              <a:t>Владимирович</a:t>
            </a:r>
          </a:p>
          <a:p>
            <a:pPr indent="450215" algn="ctr">
              <a:lnSpc>
                <a:spcPct val="150000"/>
              </a:lnSpc>
            </a:pPr>
            <a:r>
              <a:rPr lang="ru-RU" sz="2000" b="1" i="1" dirty="0" smtClean="0"/>
              <a:t>главный специалист АО «ПО ЭХЗ»</a:t>
            </a:r>
            <a:endParaRPr lang="ru-RU" sz="2000" b="1" i="1" dirty="0">
              <a:solidFill>
                <a:srgbClr val="FF4A05"/>
              </a:solidFill>
              <a:latin typeface="Times New Roman"/>
              <a:ea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6224" y="8085356"/>
            <a:ext cx="32004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>
              <a:lnSpc>
                <a:spcPct val="150000"/>
              </a:lnSpc>
            </a:pPr>
            <a:r>
              <a:rPr lang="en-US" sz="2000" b="1" dirty="0"/>
              <a:t>+7(923)306-81-01</a:t>
            </a:r>
            <a:endParaRPr lang="ru-RU" sz="2000" b="1" dirty="0"/>
          </a:p>
          <a:p>
            <a:pPr lvl="0" indent="450215">
              <a:lnSpc>
                <a:spcPct val="150000"/>
              </a:lnSpc>
            </a:pPr>
            <a:r>
              <a:rPr lang="en-US" sz="2000" b="1" u="sng" dirty="0">
                <a:hlinkClick r:id="rId2"/>
              </a:rPr>
              <a:t>ostrota@inbox.ru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80051" y="5972970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4A05"/>
                </a:solidFill>
              </a:rPr>
              <a:t>Администратор практики</a:t>
            </a:r>
          </a:p>
          <a:p>
            <a:pPr lvl="0" indent="450215" algn="ctr">
              <a:lnSpc>
                <a:spcPct val="150000"/>
              </a:lnSpc>
            </a:pPr>
            <a:r>
              <a:rPr lang="ru-RU" sz="2400" b="1" dirty="0" smtClean="0"/>
              <a:t>Китаева </a:t>
            </a:r>
            <a:r>
              <a:rPr lang="ru-RU" sz="2400" b="1" dirty="0"/>
              <a:t>Ольга </a:t>
            </a:r>
            <a:r>
              <a:rPr lang="ru-RU" sz="2400" b="1" dirty="0" smtClean="0"/>
              <a:t>Петровна </a:t>
            </a:r>
          </a:p>
          <a:p>
            <a:pPr lvl="0" indent="450215" algn="ctr">
              <a:lnSpc>
                <a:spcPct val="150000"/>
              </a:lnSpc>
            </a:pPr>
            <a:r>
              <a:rPr lang="ru-RU" sz="2000" b="1" i="1" dirty="0" smtClean="0"/>
              <a:t>зам. </a:t>
            </a:r>
            <a:r>
              <a:rPr lang="ru-RU" sz="2000" b="1" i="1" dirty="0"/>
              <a:t>начальника отдела дошкольного, общего и дополнительного образования Управления </a:t>
            </a:r>
            <a:r>
              <a:rPr lang="ru-RU" sz="2000" b="1" i="1" dirty="0" smtClean="0"/>
              <a:t>образования</a:t>
            </a:r>
            <a:endParaRPr lang="ru-RU" sz="2000" b="1" i="1" dirty="0">
              <a:solidFill>
                <a:srgbClr val="FF4A05"/>
              </a:solidFill>
              <a:latin typeface="Times New Roman"/>
              <a:ea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92219" y="8084834"/>
            <a:ext cx="3200400" cy="9679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ctr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</a:rPr>
              <a:t>+</a:t>
            </a:r>
            <a:r>
              <a:rPr lang="ru-RU" sz="2000" b="1" dirty="0" smtClean="0">
                <a:solidFill>
                  <a:prstClr val="black"/>
                </a:solidFill>
              </a:rPr>
              <a:t>7(913)561-05-40</a:t>
            </a:r>
          </a:p>
          <a:p>
            <a:pPr lvl="0" indent="450215" algn="ctr">
              <a:lnSpc>
                <a:spcPct val="150000"/>
              </a:lnSpc>
            </a:pPr>
            <a:r>
              <a:rPr lang="en-US" sz="2000" b="1" u="sng" dirty="0" smtClean="0">
                <a:solidFill>
                  <a:prstClr val="black"/>
                </a:solidFill>
                <a:hlinkClick r:id="rId3"/>
              </a:rPr>
              <a:t>olga.kitaeva@inbox.ru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27" y="1751781"/>
            <a:ext cx="2438775" cy="3653124"/>
          </a:xfrm>
          <a:prstGeom prst="rect">
            <a:avLst/>
          </a:prstGeom>
        </p:spPr>
      </p:pic>
      <p:pic>
        <p:nvPicPr>
          <p:cNvPr id="15" name="Google Shape;632;p32"/>
          <p:cNvPicPr preferRelativeResize="0"/>
          <p:nvPr/>
        </p:nvPicPr>
        <p:blipFill rotWithShape="1">
          <a:blip r:embed="rId5">
            <a:alphaModFix/>
          </a:blip>
          <a:srcRect l="5662" r="9448"/>
          <a:stretch/>
        </p:blipFill>
        <p:spPr>
          <a:xfrm>
            <a:off x="8324943" y="1718733"/>
            <a:ext cx="2252321" cy="365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9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120080"/>
            <a:ext cx="1152144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Проблемная ситуация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40960" y="1929546"/>
            <a:ext cx="4464496" cy="750422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результатам исследования выявлена </a:t>
            </a:r>
            <a:r>
              <a:rPr lang="ru-RU" b="1" dirty="0">
                <a:solidFill>
                  <a:srgbClr val="FF4A05"/>
                </a:solidFill>
              </a:rPr>
              <a:t>проблема </a:t>
            </a:r>
            <a:endParaRPr lang="ru-RU" b="1" dirty="0" smtClean="0">
              <a:solidFill>
                <a:srgbClr val="FF4A05"/>
              </a:solidFill>
            </a:endParaRPr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dirty="0" smtClean="0"/>
              <a:t>низкой </a:t>
            </a:r>
            <a:r>
              <a:rPr lang="ru-RU" dirty="0"/>
              <a:t>компетентности руководящих работников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вопросах оптимизации процессов образовательной организации </a:t>
            </a:r>
            <a:endParaRPr lang="ru-RU" dirty="0" smtClean="0"/>
          </a:p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невозможности ее решить обычными курсами повышения квалификации, предлагаемыми институтом повышения квалификации педагогических работников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4" y="1920280"/>
            <a:ext cx="6539110" cy="375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6" y="5816732"/>
            <a:ext cx="6547618" cy="362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003" y="118339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4A05"/>
                </a:solidFill>
              </a:rPr>
              <a:t>Результаты анкетирования работников образования</a:t>
            </a:r>
            <a:endParaRPr lang="ru-RU" sz="2400" b="1" dirty="0">
              <a:solidFill>
                <a:srgbClr val="FF4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9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17574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 и задачи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22722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4A05"/>
                </a:solidFill>
              </a:rPr>
              <a:t>Цель: </a:t>
            </a:r>
          </a:p>
          <a:p>
            <a:pPr marL="0" indent="0" algn="just">
              <a:buNone/>
            </a:pPr>
            <a:r>
              <a:rPr lang="ru-RU" dirty="0" smtClean="0"/>
              <a:t>Повысить </a:t>
            </a:r>
            <a:r>
              <a:rPr lang="ru-RU" dirty="0"/>
              <a:t>компетентность педагогов и управленцев образовательных организаций в решении вопросов по повышению эффективности управления, оптимизации образовательных и административных процессов в муниципальных образовательных учреждениях </a:t>
            </a:r>
            <a:r>
              <a:rPr lang="ru-RU" dirty="0" err="1" smtClean="0"/>
              <a:t>г.Зеленогорска</a:t>
            </a:r>
            <a:r>
              <a:rPr lang="ru-RU" dirty="0" smtClean="0"/>
              <a:t> </a:t>
            </a:r>
            <a:r>
              <a:rPr lang="ru-RU" dirty="0"/>
              <a:t>Красноярского </a:t>
            </a:r>
            <a:r>
              <a:rPr lang="ru-RU" dirty="0" smtClean="0"/>
              <a:t>края.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8002" y="4921036"/>
            <a:ext cx="11521440" cy="39840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128016" tIns="64008" rIns="128016" bIns="64008" rtlCol="0">
            <a:normAutofit fontScale="62500" lnSpcReduction="20000"/>
          </a:bodyPr>
          <a:lstStyle>
            <a:lvl1pPr marL="480060" indent="-48006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40130" indent="-40005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Задачи: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Адаптировать профессиональные программы АО «ПО ЭХЗ» для обучения педагогов и управленцев образовательных учреждений.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Обучить команды образовательных учреждений инструментам бережливого производства.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Внедрить инструменты бережливого производства в практику образовательных учреждений.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Распространить лучшие практики образовательных учреждений.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Подвести итоги по реализации программы повышения квалификации.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05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264096"/>
            <a:ext cx="11521440" cy="11757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Мероприятия практики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60375" y="1563833"/>
            <a:ext cx="11854288" cy="6765159"/>
            <a:chOff x="460375" y="1247117"/>
            <a:chExt cx="8231076" cy="3095082"/>
          </a:xfrm>
        </p:grpSpPr>
        <p:sp>
          <p:nvSpPr>
            <p:cNvPr id="5" name="TextBox 4"/>
            <p:cNvSpPr txBox="1"/>
            <p:nvPr/>
          </p:nvSpPr>
          <p:spPr>
            <a:xfrm>
              <a:off x="460375" y="1247775"/>
              <a:ext cx="662488" cy="30944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Разработка программы </a:t>
              </a:r>
              <a:r>
                <a:rPr lang="ru-RU" dirty="0">
                  <a:solidFill>
                    <a:schemeClr val="bg1"/>
                  </a:solidFill>
                </a:rPr>
                <a:t>повышения </a:t>
              </a:r>
              <a:r>
                <a:rPr lang="ru-RU" dirty="0" smtClean="0">
                  <a:solidFill>
                    <a:schemeClr val="bg1"/>
                  </a:solidFill>
                </a:rPr>
                <a:t>квалификации. Апробация программы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1335195" y="2623479"/>
              <a:ext cx="619125" cy="438150"/>
            </a:xfrm>
            <a:prstGeom prst="rightArrow">
              <a:avLst/>
            </a:prstGeom>
            <a:solidFill>
              <a:srgbClr val="FF4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3931" y="1247117"/>
              <a:ext cx="662488" cy="30950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1 модуль программы</a:t>
              </a:r>
              <a:r>
                <a:rPr lang="ru-RU" dirty="0" smtClean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 </a:t>
              </a:r>
              <a:r>
                <a:rPr lang="ru-RU" dirty="0">
                  <a:solidFill>
                    <a:schemeClr val="bg1"/>
                  </a:solidFill>
                </a:rPr>
                <a:t>Тренинг 8 </a:t>
              </a:r>
              <a:r>
                <a:rPr lang="ru-RU" dirty="0" smtClean="0">
                  <a:solidFill>
                    <a:schemeClr val="bg1"/>
                  </a:solidFill>
                </a:rPr>
                <a:t>часов для 30 команд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" name="Стрелка вправо 7"/>
            <p:cNvSpPr/>
            <p:nvPr/>
          </p:nvSpPr>
          <p:spPr>
            <a:xfrm>
              <a:off x="2865943" y="2623479"/>
              <a:ext cx="619125" cy="438150"/>
            </a:xfrm>
            <a:prstGeom prst="rightArrow">
              <a:avLst/>
            </a:prstGeom>
            <a:solidFill>
              <a:srgbClr val="FF4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35152" y="1247775"/>
              <a:ext cx="662488" cy="30944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 err="1" smtClean="0">
                  <a:solidFill>
                    <a:schemeClr val="bg1"/>
                  </a:solidFill>
                </a:rPr>
                <a:t>Межмодуль</a:t>
              </a:r>
              <a:r>
                <a:rPr lang="ru-RU" dirty="0" smtClean="0">
                  <a:solidFill>
                    <a:schemeClr val="bg1"/>
                  </a:solidFill>
                </a:rPr>
                <a:t>. Каскадирование знаний в коллективах. Разработка и реализация проектов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406819" y="2623479"/>
              <a:ext cx="619125" cy="438150"/>
            </a:xfrm>
            <a:prstGeom prst="rightArrow">
              <a:avLst/>
            </a:prstGeom>
            <a:solidFill>
              <a:srgbClr val="FF4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5125" y="1247117"/>
              <a:ext cx="662488" cy="30950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Конкурсный отбор лучших практик по совершенствованию процессов в образовании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5835111" y="2618052"/>
              <a:ext cx="619125" cy="438150"/>
            </a:xfrm>
            <a:prstGeom prst="rightArrow">
              <a:avLst/>
            </a:prstGeom>
            <a:solidFill>
              <a:srgbClr val="FF4A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28963" y="1247117"/>
              <a:ext cx="662488" cy="309508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Стажировки на рабочем месте. 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Проводят команды лучших практик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40359" y="883304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4A05"/>
                </a:solidFill>
              </a:rPr>
              <a:t>90 чел.</a:t>
            </a:r>
            <a:endParaRPr lang="ru-RU" sz="3200" b="1" dirty="0">
              <a:solidFill>
                <a:srgbClr val="FF4A0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758" y="881753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4A05"/>
                </a:solidFill>
              </a:rPr>
              <a:t>31 чел.</a:t>
            </a:r>
            <a:endParaRPr lang="ru-RU" sz="3200" b="1" dirty="0">
              <a:solidFill>
                <a:srgbClr val="FF4A0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612" y="8833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4A05"/>
                </a:solidFill>
              </a:rPr>
              <a:t>563 чел.</a:t>
            </a:r>
            <a:endParaRPr lang="ru-RU" sz="3200" b="1" dirty="0">
              <a:solidFill>
                <a:srgbClr val="FF4A0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7087" y="8362530"/>
            <a:ext cx="2264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4A05"/>
                </a:solidFill>
              </a:rPr>
              <a:t>20 проектов</a:t>
            </a:r>
            <a:endParaRPr lang="ru-RU" sz="3200" b="1" dirty="0">
              <a:solidFill>
                <a:srgbClr val="FF4A0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99758" y="1565273"/>
            <a:ext cx="954107" cy="67637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>
                <a:solidFill>
                  <a:schemeClr val="bg1"/>
                </a:solidFill>
              </a:rPr>
              <a:t>модуль программы. Двухдневное погружение. Экспертиза лучших </a:t>
            </a:r>
            <a:r>
              <a:rPr lang="ru-RU" dirty="0" smtClean="0">
                <a:solidFill>
                  <a:schemeClr val="bg1"/>
                </a:solidFill>
              </a:rPr>
              <a:t>практик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10338106" y="4573683"/>
            <a:ext cx="891656" cy="957698"/>
          </a:xfrm>
          <a:prstGeom prst="rightArrow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5340" y="885258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4A05"/>
                </a:solidFill>
              </a:rPr>
              <a:t>7 чел.</a:t>
            </a:r>
            <a:endParaRPr lang="ru-RU" sz="3200" b="1" dirty="0">
              <a:solidFill>
                <a:srgbClr val="FF4A0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54000" y="8817538"/>
            <a:ext cx="17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4A05"/>
                </a:solidFill>
              </a:rPr>
              <a:t>102 чел.</a:t>
            </a:r>
            <a:endParaRPr lang="ru-RU" sz="3200" b="1" dirty="0">
              <a:solidFill>
                <a:srgbClr val="FF4A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192088"/>
            <a:ext cx="11521440" cy="11757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Результаты практики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756508"/>
              </p:ext>
            </p:extLst>
          </p:nvPr>
        </p:nvGraphicFramePr>
        <p:xfrm>
          <a:off x="640160" y="1488232"/>
          <a:ext cx="11449669" cy="4312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372584"/>
                <a:gridCol w="30770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A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Значение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работников непроизводственных сфер, повысивших квалификацию в решении вопросов по повышению эффективности управления, оптимизации образовательных и административных процессов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786 чел.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времени, затраченного на выполнение процессов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80%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затрат на расходные материалы – бумагу, картриджи, износ технического оборудования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100%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477" y="6127379"/>
            <a:ext cx="1144927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Продукты практики</a:t>
            </a:r>
          </a:p>
          <a:p>
            <a:endParaRPr lang="ru-RU" sz="1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Программа </a:t>
            </a:r>
            <a:r>
              <a:rPr lang="ru-RU" dirty="0"/>
              <a:t>повышения квалификации педагогических работников «Совершенствование процессов в образовании с использованием инструментов Бережливого производства</a:t>
            </a:r>
            <a:r>
              <a:rPr lang="ru-RU" dirty="0" smtClean="0"/>
              <a:t>» </a:t>
            </a:r>
            <a:r>
              <a:rPr lang="ru-RU" dirty="0" smtClean="0">
                <a:hlinkClick r:id="rId2"/>
              </a:rPr>
              <a:t>смотреть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Электронный сборник </a:t>
            </a:r>
            <a:r>
              <a:rPr lang="ru-RU" dirty="0"/>
              <a:t>топ-10 лучших </a:t>
            </a:r>
            <a:r>
              <a:rPr lang="ru-RU" dirty="0" smtClean="0"/>
              <a:t>практик </a:t>
            </a:r>
            <a:r>
              <a:rPr lang="ru-RU" dirty="0" smtClean="0">
                <a:hlinkClick r:id="rId3"/>
              </a:rPr>
              <a:t>смотреть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9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042" y="1379965"/>
            <a:ext cx="11521440" cy="136661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4A05"/>
                </a:solidFill>
              </a:rPr>
              <a:t>Перечень лучших практик </a:t>
            </a:r>
            <a:br>
              <a:rPr lang="ru-RU" sz="2400" b="1" dirty="0">
                <a:solidFill>
                  <a:srgbClr val="FF4A05"/>
                </a:solidFill>
              </a:rPr>
            </a:br>
            <a:r>
              <a:rPr lang="ru-RU" sz="2400" b="1" dirty="0">
                <a:solidFill>
                  <a:srgbClr val="FF4A05"/>
                </a:solidFill>
              </a:rPr>
              <a:t>по совершенствованию процессов в образовании </a:t>
            </a:r>
            <a:br>
              <a:rPr lang="ru-RU" sz="2400" b="1" dirty="0">
                <a:solidFill>
                  <a:srgbClr val="FF4A05"/>
                </a:solidFill>
              </a:rPr>
            </a:br>
            <a:r>
              <a:rPr lang="ru-RU" sz="2400" b="1" dirty="0">
                <a:solidFill>
                  <a:srgbClr val="FF4A05"/>
                </a:solidFill>
              </a:rPr>
              <a:t>с использованием инструментов </a:t>
            </a:r>
            <a:r>
              <a:rPr lang="ru-RU" sz="2400" b="1" dirty="0" smtClean="0">
                <a:solidFill>
                  <a:srgbClr val="FF4A05"/>
                </a:solidFill>
              </a:rPr>
              <a:t>бережливого </a:t>
            </a:r>
            <a:r>
              <a:rPr lang="ru-RU" sz="2400" b="1" dirty="0">
                <a:solidFill>
                  <a:srgbClr val="FF4A05"/>
                </a:solidFill>
              </a:rPr>
              <a:t>производства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059" y="3760876"/>
            <a:ext cx="11521440" cy="50001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400" i="1" dirty="0">
              <a:solidFill>
                <a:prstClr val="black"/>
              </a:solidFill>
              <a:ea typeface="Rosatom" panose="020B0503040504020204" pitchFamily="34" charset="-52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i="1" dirty="0">
              <a:solidFill>
                <a:prstClr val="black"/>
              </a:solidFill>
              <a:ea typeface="Rosatom"/>
              <a:cs typeface="Rosatom"/>
            </a:endParaRPr>
          </a:p>
          <a:p>
            <a:pPr marL="0" indent="0">
              <a:buNone/>
            </a:pPr>
            <a:endParaRPr lang="ru-RU" sz="2400" i="1" dirty="0">
              <a:solidFill>
                <a:prstClr val="black"/>
              </a:solidFill>
              <a:ea typeface="Rosatom" panose="020B0503040504020204" pitchFamily="34" charset="-52"/>
            </a:endParaRPr>
          </a:p>
          <a:p>
            <a:pPr marL="0" indent="0">
              <a:buNone/>
            </a:pPr>
            <a:endParaRPr lang="ru-RU" sz="2300" i="1" dirty="0">
              <a:solidFill>
                <a:prstClr val="black"/>
              </a:solidFill>
              <a:ea typeface="Rosatom" panose="020B0503040504020204" pitchFamily="34" charset="-52"/>
            </a:endParaRPr>
          </a:p>
          <a:p>
            <a:pPr marL="0" indent="0">
              <a:buNone/>
            </a:pPr>
            <a:endParaRPr lang="ru-RU" sz="2400" dirty="0">
              <a:ea typeface="Rosatom" panose="020B0503040504020204" pitchFamily="34" charset="-52"/>
            </a:endParaRP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Google Shape;177;p18"/>
          <p:cNvGrpSpPr/>
          <p:nvPr/>
        </p:nvGrpSpPr>
        <p:grpSpPr>
          <a:xfrm>
            <a:off x="136087" y="222882"/>
            <a:ext cx="12457384" cy="1283458"/>
            <a:chOff x="27625" y="13817"/>
            <a:chExt cx="9144000" cy="942401"/>
          </a:xfrm>
        </p:grpSpPr>
        <p:sp>
          <p:nvSpPr>
            <p:cNvPr id="5" name="Google Shape;178;p18"/>
            <p:cNvSpPr/>
            <p:nvPr/>
          </p:nvSpPr>
          <p:spPr>
            <a:xfrm>
              <a:off x="27625" y="13825"/>
              <a:ext cx="9144000" cy="8496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Google Shape;179;p18"/>
            <p:cNvPicPr preferRelativeResize="0"/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188000" y="13817"/>
              <a:ext cx="1987476" cy="942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0;p18"/>
            <p:cNvPicPr preferRelativeResize="0"/>
            <p:nvPr/>
          </p:nvPicPr>
          <p:blipFill>
            <a:blip r:embed="rId4" cstate="print">
              <a:alphaModFix/>
            </a:blip>
            <a:stretch>
              <a:fillRect/>
            </a:stretch>
          </p:blipFill>
          <p:spPr>
            <a:xfrm>
              <a:off x="3815950" y="13862"/>
              <a:ext cx="1567325" cy="84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1;p18"/>
            <p:cNvPicPr preferRelativeResize="0"/>
            <p:nvPr/>
          </p:nvPicPr>
          <p:blipFill>
            <a:blip r:embed="rId5" cstate="print">
              <a:alphaModFix/>
            </a:blip>
            <a:stretch>
              <a:fillRect/>
            </a:stretch>
          </p:blipFill>
          <p:spPr>
            <a:xfrm>
              <a:off x="7355375" y="65212"/>
              <a:ext cx="1142349" cy="7468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81895"/>
              </p:ext>
            </p:extLst>
          </p:nvPr>
        </p:nvGraphicFramePr>
        <p:xfrm>
          <a:off x="645312" y="2856382"/>
          <a:ext cx="11444120" cy="6599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324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60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07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022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Проект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/>
                        <a:t>Учреждение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Оптимизация процесса заполнения и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ведения табелей  учёта посещаемости детей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МБДОУ д/с № 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Оптимизация процесса замещения педагогов </a:t>
                      </a:r>
                      <a:endParaRPr lang="en-US" sz="1600" b="1" dirty="0"/>
                    </a:p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дополнительного образования в условиях кадрового эксклюзива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МБУ ДО «ЦО «Перспектива»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446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Оптимизация процесса сбора информации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МБУ ДО «</a:t>
                      </a:r>
                      <a:r>
                        <a:rPr lang="ru-RU" sz="1800" dirty="0" err="1"/>
                        <a:t>ЦЭКиТ</a:t>
                      </a:r>
                      <a:r>
                        <a:rPr lang="ru-RU" sz="1800" dirty="0"/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7829"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Оптимизация процесса планирования в школе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МБОУ «Гимназия № 164»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Оптимизация процесса планирования деятельности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структурных подразделений МБУ «Библиотека»,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МБУ «Библиотека»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Оптимизация и повышение эффективности </a:t>
                      </a:r>
                      <a:endParaRPr lang="en-US" sz="1600" b="1" dirty="0"/>
                    </a:p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процесса «Подготовка педагогического совета»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МБОУ «СОШ №161»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31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Планирование методической работы в МБУ ДОЦ «Витязь»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МБУ ДОЦ «Витязь»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62623"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/>
                        <a:t>Оптимизация отчета классного руководителя</a:t>
                      </a:r>
                      <a:endParaRPr lang="en-US" altLang="ru-RU" sz="1600" b="1" dirty="0"/>
                    </a:p>
                    <a:p>
                      <a:pPr marL="0" marR="0" indent="0" algn="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/>
                        <a:t>и учителя – предметника по итогам учебного года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dirty="0"/>
                        <a:t>МБОУ «Лицей №174»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3123"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Оптимизация процесса формирования социального паспорта школы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МБОУ «СОШ №169»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92873">
                <a:tc>
                  <a:txBody>
                    <a:bodyPr/>
                    <a:lstStyle/>
                    <a:p>
                      <a:pPr marL="0" marR="0" indent="0" algn="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600" b="1" dirty="0"/>
                        <a:t>Оптимизация процесса сбора информации по заболеваемости и вакцинации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Управление образования,</a:t>
                      </a:r>
                      <a:endParaRPr lang="en-US" sz="1800" dirty="0"/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 МКУ ЦОДОУ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4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832848" y="2398984"/>
            <a:ext cx="2520950" cy="2185592"/>
          </a:xfrm>
          <a:prstGeom prst="rect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2554" y="1445834"/>
            <a:ext cx="1419105" cy="3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2616CB-05BF-4C85-897E-1FB884E73A2C}"/>
              </a:ext>
            </a:extLst>
          </p:cNvPr>
          <p:cNvSpPr txBox="1"/>
          <p:nvPr/>
        </p:nvSpPr>
        <p:spPr>
          <a:xfrm>
            <a:off x="555332" y="192237"/>
            <a:ext cx="6912768" cy="10926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Rosatom" panose="020B0503040504020204" pitchFamily="34" charset="-52"/>
              </a:rPr>
              <a:t>Проект</a:t>
            </a:r>
          </a:p>
          <a:p>
            <a:pPr>
              <a:spcBef>
                <a:spcPts val="300"/>
              </a:spcBef>
            </a:pPr>
            <a:r>
              <a:rPr lang="ru-RU" sz="1800" b="1" dirty="0">
                <a:solidFill>
                  <a:srgbClr val="FF4A05"/>
                </a:solidFill>
                <a:latin typeface="Candara" panose="020E0502030303020204" pitchFamily="34" charset="0"/>
                <a:cs typeface="Times New Roman" pitchFamily="18" charset="0"/>
              </a:rPr>
              <a:t>Оптимизация процесса  заполнения и </a:t>
            </a:r>
          </a:p>
          <a:p>
            <a:pPr>
              <a:spcBef>
                <a:spcPts val="300"/>
              </a:spcBef>
            </a:pPr>
            <a:r>
              <a:rPr lang="ru-RU" sz="1800" b="1" dirty="0">
                <a:solidFill>
                  <a:srgbClr val="FF4A05"/>
                </a:solidFill>
                <a:latin typeface="Candara" panose="020E0502030303020204" pitchFamily="34" charset="0"/>
                <a:cs typeface="Times New Roman" pitchFamily="18" charset="0"/>
              </a:rPr>
              <a:t>ведения табелей  учёта посещаемости детей</a:t>
            </a:r>
            <a:endParaRPr lang="ru-RU" sz="1800" b="1" dirty="0">
              <a:solidFill>
                <a:srgbClr val="FF4A05"/>
              </a:solidFill>
              <a:ea typeface="Rosatom" panose="020B0503040504020204" pitchFamily="34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40160" y="1437714"/>
            <a:ext cx="1711716" cy="338550"/>
          </a:xfrm>
          <a:prstGeom prst="rect">
            <a:avLst/>
          </a:prstGeom>
          <a:solidFill>
            <a:srgbClr val="FF4A05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2368352" y="1488232"/>
            <a:ext cx="2808313" cy="30777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МБДОУ </a:t>
            </a:r>
            <a:r>
              <a:rPr lang="ru-RU" sz="1400" dirty="0" err="1">
                <a:solidFill>
                  <a:prstClr val="black"/>
                </a:solidFill>
              </a:rPr>
              <a:t>д</a:t>
            </a:r>
            <a:r>
              <a:rPr lang="ru-RU" sz="1400" dirty="0">
                <a:solidFill>
                  <a:prstClr val="black"/>
                </a:solidFill>
              </a:rPr>
              <a:t>/с № 23 «Солнышко»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E9C9C4-4C38-44CB-8D10-9229D969311C}"/>
              </a:ext>
            </a:extLst>
          </p:cNvPr>
          <p:cNvSpPr txBox="1"/>
          <p:nvPr/>
        </p:nvSpPr>
        <p:spPr>
          <a:xfrm>
            <a:off x="640160" y="2784376"/>
            <a:ext cx="130125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Юлия Михайловна Кругликова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AA34BC-511A-4243-9EBE-B5EFE21C4D71}"/>
              </a:ext>
            </a:extLst>
          </p:cNvPr>
          <p:cNvSpPr txBox="1"/>
          <p:nvPr/>
        </p:nvSpPr>
        <p:spPr>
          <a:xfrm>
            <a:off x="2058867" y="2800521"/>
            <a:ext cx="1094667" cy="55399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Татьяна  Александровна Толстякова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3331319" y="2798679"/>
            <a:ext cx="1235300" cy="55399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Наталья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Владимировна Левина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4D02033-E15C-42FE-A382-AB0BF3B8BEBB}"/>
              </a:ext>
            </a:extLst>
          </p:cNvPr>
          <p:cNvSpPr/>
          <p:nvPr/>
        </p:nvSpPr>
        <p:spPr>
          <a:xfrm>
            <a:off x="1010492" y="3433032"/>
            <a:ext cx="615864" cy="21544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</a:rPr>
              <a:t>Методист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A2DF390-6110-4C7F-8A02-49755142261C}"/>
              </a:ext>
            </a:extLst>
          </p:cNvPr>
          <p:cNvSpPr/>
          <p:nvPr/>
        </p:nvSpPr>
        <p:spPr>
          <a:xfrm>
            <a:off x="2239410" y="3443484"/>
            <a:ext cx="750516" cy="21544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</a:rPr>
              <a:t>Заведующий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758CFA2-5C3E-4EB2-9C9C-16514BCE1C61}"/>
              </a:ext>
            </a:extLst>
          </p:cNvPr>
          <p:cNvSpPr/>
          <p:nvPr/>
        </p:nvSpPr>
        <p:spPr>
          <a:xfrm>
            <a:off x="3382961" y="3443483"/>
            <a:ext cx="1132031" cy="21544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</a:rPr>
              <a:t>Старший воспитатель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36304" y="1447001"/>
            <a:ext cx="1728192" cy="45719"/>
          </a:xfrm>
          <a:prstGeom prst="rect">
            <a:avLst/>
          </a:prstGeom>
          <a:solidFill>
            <a:srgbClr val="FF4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0160" y="3873783"/>
            <a:ext cx="1419105" cy="3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40558" y="3864496"/>
            <a:ext cx="1711716" cy="338550"/>
          </a:xfrm>
          <a:prstGeom prst="rect">
            <a:avLst/>
          </a:prstGeom>
          <a:solidFill>
            <a:srgbClr val="FF4A05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36702" y="3873783"/>
            <a:ext cx="1728192" cy="45719"/>
          </a:xfrm>
          <a:prstGeom prst="rect">
            <a:avLst/>
          </a:prstGeom>
          <a:solidFill>
            <a:srgbClr val="FF4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2335928" y="3919502"/>
            <a:ext cx="2750275" cy="106952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spcBef>
                <a:spcPts val="300"/>
              </a:spcBef>
            </a:pPr>
            <a:r>
              <a:rPr lang="ru-RU" sz="1400" dirty="0">
                <a:latin typeface="Candara" panose="020E0502030303020204" pitchFamily="34" charset="0"/>
                <a:cs typeface="Times New Roman" pitchFamily="18" charset="0"/>
              </a:rPr>
              <a:t>Процесс сбора данных и 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latin typeface="Candara" panose="020E0502030303020204" pitchFamily="34" charset="0"/>
                <a:cs typeface="Times New Roman" pitchFamily="18" charset="0"/>
              </a:rPr>
              <a:t>оформления табеля учета 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latin typeface="Candara" panose="020E0502030303020204" pitchFamily="34" charset="0"/>
                <a:cs typeface="Times New Roman" pitchFamily="18" charset="0"/>
              </a:rPr>
              <a:t>посещаемости, превышает</a:t>
            </a:r>
          </a:p>
          <a:p>
            <a:pPr>
              <a:spcBef>
                <a:spcPts val="300"/>
              </a:spcBef>
            </a:pPr>
            <a:r>
              <a:rPr lang="ru-RU" sz="1400" dirty="0">
                <a:latin typeface="Candara" panose="020E0502030303020204" pitchFamily="34" charset="0"/>
                <a:cs typeface="Times New Roman" pitchFamily="18" charset="0"/>
              </a:rPr>
              <a:t>установленный порог времени.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7027" y="5101139"/>
            <a:ext cx="1419105" cy="3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27425" y="5091852"/>
            <a:ext cx="1711716" cy="338550"/>
          </a:xfrm>
          <a:prstGeom prst="rect">
            <a:avLst/>
          </a:prstGeom>
          <a:solidFill>
            <a:srgbClr val="FF4A05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23569" y="5101139"/>
            <a:ext cx="1728192" cy="45719"/>
          </a:xfrm>
          <a:prstGeom prst="rect">
            <a:avLst/>
          </a:prstGeom>
          <a:solidFill>
            <a:srgbClr val="FF4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677" y="6469291"/>
            <a:ext cx="1419105" cy="3077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36075" y="6460004"/>
            <a:ext cx="1711716" cy="338550"/>
          </a:xfrm>
          <a:prstGeom prst="rect">
            <a:avLst/>
          </a:prstGeom>
          <a:solidFill>
            <a:srgbClr val="FF4A05"/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32219" y="6469291"/>
            <a:ext cx="1728192" cy="45719"/>
          </a:xfrm>
          <a:prstGeom prst="rect">
            <a:avLst/>
          </a:prstGeom>
          <a:solidFill>
            <a:srgbClr val="FF4A0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555332" y="7148655"/>
            <a:ext cx="2029044" cy="73866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Сокращение времени</a:t>
            </a:r>
          </a:p>
          <a:p>
            <a:r>
              <a:rPr lang="ru-RU" sz="1400" dirty="0">
                <a:solidFill>
                  <a:prstClr val="black"/>
                </a:solidFill>
              </a:rPr>
              <a:t>протекания  и трудоемкости процесса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208112" y="8112968"/>
            <a:ext cx="3240360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42900" indent="-342900"/>
            <a:r>
              <a:rPr lang="ru-RU" sz="1400" dirty="0">
                <a:latin typeface="Candara" panose="020E0502030303020204" pitchFamily="34" charset="0"/>
                <a:cs typeface="Arial" panose="020B0604020202020204" pitchFamily="34" charset="0"/>
              </a:rPr>
              <a:t>         Исключены  лишние движения, избыточная обработка документов, переделка, длительный процесс заполнения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3397990" y="7197931"/>
            <a:ext cx="1584176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Достоверность информации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1B5D03F-8ABE-4074-8A39-5A0111B00E62}"/>
              </a:ext>
            </a:extLst>
          </p:cNvPr>
          <p:cNvSpPr/>
          <p:nvPr/>
        </p:nvSpPr>
        <p:spPr>
          <a:xfrm>
            <a:off x="2512368" y="7176864"/>
            <a:ext cx="654336" cy="553994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sz="3000" b="1" dirty="0">
                <a:solidFill>
                  <a:srgbClr val="FF4A05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*6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1B5D03F-8ABE-4074-8A39-5A0111B00E62}"/>
              </a:ext>
            </a:extLst>
          </p:cNvPr>
          <p:cNvSpPr/>
          <p:nvPr/>
        </p:nvSpPr>
        <p:spPr>
          <a:xfrm>
            <a:off x="4840659" y="7176756"/>
            <a:ext cx="1260271" cy="52321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sz="2800" b="1" dirty="0">
                <a:solidFill>
                  <a:srgbClr val="FF4A05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47" name="Стрелка: вниз 11">
            <a:extLst>
              <a:ext uri="{FF2B5EF4-FFF2-40B4-BE49-F238E27FC236}">
                <a16:creationId xmlns="" xmlns:a16="http://schemas.microsoft.com/office/drawing/2014/main" id="{5AE6F788-1678-424D-8D6B-F881523E79CB}"/>
              </a:ext>
            </a:extLst>
          </p:cNvPr>
          <p:cNvSpPr/>
          <p:nvPr/>
        </p:nvSpPr>
        <p:spPr>
          <a:xfrm>
            <a:off x="2512368" y="7320880"/>
            <a:ext cx="126843" cy="288032"/>
          </a:xfrm>
          <a:prstGeom prst="downArrow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26384" y="479425"/>
            <a:ext cx="6075216" cy="1275349"/>
          </a:xfrm>
          <a:prstGeom prst="rect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12616CB-05BF-4C85-897E-1FB884E73A2C}"/>
              </a:ext>
            </a:extLst>
          </p:cNvPr>
          <p:cNvSpPr txBox="1"/>
          <p:nvPr/>
        </p:nvSpPr>
        <p:spPr>
          <a:xfrm>
            <a:off x="5680720" y="738539"/>
            <a:ext cx="6478108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ru-RU" sz="2400" b="1" dirty="0">
                <a:solidFill>
                  <a:prstClr val="white"/>
                </a:solidFill>
                <a:ea typeface="Rosatom" panose="020B0503040504020204" pitchFamily="34" charset="-52"/>
              </a:rPr>
              <a:t>Содержание проекта</a:t>
            </a:r>
            <a:endParaRPr lang="ru-RU" sz="1800" dirty="0">
              <a:solidFill>
                <a:prstClr val="white"/>
              </a:solidFill>
              <a:ea typeface="Rosatom" panose="020B0503040504020204" pitchFamily="34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847882" y="2712368"/>
            <a:ext cx="2433238" cy="116954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</a:rPr>
              <a:t>1. Данный проект направлен на оптимизацию процесса по заполнению и ведению табелей учета посещаемости в ДОУ.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641160" y="6442263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4. Определен следующий путь решения проблемы - автоматический сбор данных и подсчет количества дней посещения детьми через использование  </a:t>
            </a:r>
            <a:r>
              <a:rPr lang="en-US" sz="1400" dirty="0">
                <a:solidFill>
                  <a:prstClr val="black"/>
                </a:solidFill>
              </a:rPr>
              <a:t>Google-</a:t>
            </a:r>
            <a:r>
              <a:rPr lang="ru-RU" sz="1400" dirty="0">
                <a:solidFill>
                  <a:prstClr val="black"/>
                </a:solidFill>
              </a:rPr>
              <a:t>таблицы.</a:t>
            </a:r>
          </a:p>
          <a:p>
            <a:r>
              <a:rPr lang="ru-RU" sz="1400" dirty="0"/>
              <a:t>В результате сократилось время протекания процесса в 6 раз. 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9713168" y="2280320"/>
            <a:ext cx="2672881" cy="267765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2. </a:t>
            </a:r>
            <a:r>
              <a:rPr lang="ru-RU" sz="1400" dirty="0"/>
              <a:t>В процессе сбора данных и оформления табеля учета посещаемости детей теряется время при «ручном» заполнении и обработки табелей, допускаются и дублируются ошибки, теряется время на сверку табеля с калькулятором с приведением к общему суммарному значению по вертикали и горизонтали.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56968" y="5664696"/>
            <a:ext cx="2524152" cy="3168154"/>
          </a:xfrm>
          <a:prstGeom prst="rect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prstClr val="white"/>
                </a:solidFill>
              </a:rPr>
              <a:t>3. В результате картирования были выявлены наиболее часто встречающиеся потери в этом процессе:  </a:t>
            </a:r>
            <a:r>
              <a:rPr lang="ru-RU" sz="1400" b="1" dirty="0">
                <a:cs typeface="Arial" panose="020B0604020202020204" pitchFamily="34" charset="0"/>
              </a:rPr>
              <a:t>лишние движения, </a:t>
            </a:r>
            <a:r>
              <a:rPr lang="ru-RU" sz="1400" b="1" dirty="0"/>
              <a:t>ожидание документа, </a:t>
            </a:r>
            <a:r>
              <a:rPr lang="ru-RU" sz="1400" b="1" dirty="0">
                <a:cs typeface="Arial" panose="020B0604020202020204" pitchFamily="34" charset="0"/>
              </a:rPr>
              <a:t>переделка, избыточная обработка 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785176" y="4957972"/>
            <a:ext cx="2520950" cy="1299426"/>
          </a:xfrm>
          <a:prstGeom prst="rect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200" y="1848272"/>
            <a:ext cx="625438" cy="8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8352" y="1848272"/>
            <a:ext cx="576064" cy="87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0480" y="1776264"/>
            <a:ext cx="648071" cy="96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3520480" y="8328992"/>
            <a:ext cx="2714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</a:pPr>
            <a:r>
              <a:rPr lang="ru-RU" sz="28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itchFamily="18" charset="0"/>
              </a:rPr>
              <a:t>590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cs typeface="Times New Roman" pitchFamily="18" charset="0"/>
              </a:rPr>
              <a:t>VS </a:t>
            </a:r>
            <a:r>
              <a:rPr lang="en-US" sz="28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itchFamily="18" charset="0"/>
              </a:rPr>
              <a:t>90 </a:t>
            </a:r>
            <a:r>
              <a:rPr lang="ru-RU" sz="2800" b="1" dirty="0">
                <a:solidFill>
                  <a:srgbClr val="FF0000"/>
                </a:solidFill>
                <a:latin typeface="Candara" panose="020E0502030303020204" pitchFamily="34" charset="0"/>
                <a:cs typeface="Times New Roman" pitchFamily="18" charset="0"/>
              </a:rPr>
              <a:t>минут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339141" y="5266017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Сокращение времени </a:t>
            </a:r>
          </a:p>
          <a:p>
            <a:r>
              <a:rPr lang="ru-RU" sz="1400" dirty="0"/>
              <a:t>протекания процесса с использованием  </a:t>
            </a:r>
          </a:p>
          <a:p>
            <a:r>
              <a:rPr lang="ru-RU" sz="1400" dirty="0" err="1"/>
              <a:t>Google</a:t>
            </a:r>
            <a:r>
              <a:rPr lang="ru-RU" sz="1400" dirty="0"/>
              <a:t> – таблицы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6786601" y="2352328"/>
            <a:ext cx="2520950" cy="2185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9762" y="1447001"/>
            <a:ext cx="1419105" cy="307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2616CB-05BF-4C85-897E-1FB884E73A2C}"/>
              </a:ext>
            </a:extLst>
          </p:cNvPr>
          <p:cNvSpPr txBox="1"/>
          <p:nvPr/>
        </p:nvSpPr>
        <p:spPr>
          <a:xfrm>
            <a:off x="485090" y="359914"/>
            <a:ext cx="6912768" cy="101565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ea typeface="Rosatom" panose="020B0503040504020204" pitchFamily="34" charset="-52"/>
              </a:rPr>
              <a:t>Проект</a:t>
            </a:r>
          </a:p>
          <a:p>
            <a:r>
              <a:rPr lang="ru-RU" sz="1700" b="1" dirty="0">
                <a:solidFill>
                  <a:srgbClr val="FF4A05"/>
                </a:solidFill>
                <a:ea typeface="Rosatom" panose="020B0503040504020204" pitchFamily="34" charset="-52"/>
              </a:rPr>
              <a:t>Оптимизация процесса замещения педагогов дополнительного образования в условиях кадрового эксклюзива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40558" y="1437714"/>
            <a:ext cx="1711716" cy="338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2311579" y="1488232"/>
            <a:ext cx="2414291" cy="30777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МБУ ДО «ЦО «Перспектива»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E9C9C4-4C38-44CB-8D10-9229D969311C}"/>
              </a:ext>
            </a:extLst>
          </p:cNvPr>
          <p:cNvSpPr txBox="1"/>
          <p:nvPr/>
        </p:nvSpPr>
        <p:spPr>
          <a:xfrm>
            <a:off x="568152" y="2798678"/>
            <a:ext cx="1301253" cy="55399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Инга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 Владимировна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Давыдова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AA34BC-511A-4243-9EBE-B5EFE21C4D71}"/>
              </a:ext>
            </a:extLst>
          </p:cNvPr>
          <p:cNvSpPr txBox="1"/>
          <p:nvPr/>
        </p:nvSpPr>
        <p:spPr>
          <a:xfrm>
            <a:off x="2058867" y="2800521"/>
            <a:ext cx="1094667" cy="55399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Жанна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Алексеевна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Стародубцева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3331319" y="2798679"/>
            <a:ext cx="1235300" cy="55399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</a:rPr>
              <a:t>Наталья 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Александровна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</a:rPr>
              <a:t>Коваленко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4D02033-E15C-42FE-A382-AB0BF3B8BEBB}"/>
              </a:ext>
            </a:extLst>
          </p:cNvPr>
          <p:cNvSpPr/>
          <p:nvPr/>
        </p:nvSpPr>
        <p:spPr>
          <a:xfrm>
            <a:off x="625680" y="3443485"/>
            <a:ext cx="1223403" cy="33855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</a:rPr>
              <a:t>Заместитель директора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</a:rPr>
              <a:t>по УВР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A2DF390-6110-4C7F-8A02-49755142261C}"/>
              </a:ext>
            </a:extLst>
          </p:cNvPr>
          <p:cNvSpPr/>
          <p:nvPr/>
        </p:nvSpPr>
        <p:spPr>
          <a:xfrm>
            <a:off x="2002966" y="3443484"/>
            <a:ext cx="1223403" cy="33855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</a:rPr>
              <a:t>Заместитель директора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</a:rPr>
              <a:t>по УВР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758CFA2-5C3E-4EB2-9C9C-16514BCE1C61}"/>
              </a:ext>
            </a:extLst>
          </p:cNvPr>
          <p:cNvSpPr/>
          <p:nvPr/>
        </p:nvSpPr>
        <p:spPr>
          <a:xfrm>
            <a:off x="3136898" y="3443483"/>
            <a:ext cx="1624153" cy="338550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</a:rPr>
              <a:t>Заведующая отделом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</a:rPr>
              <a:t>«Технологическая лаборатория»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36304" y="1447001"/>
            <a:ext cx="1728192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0160" y="3873783"/>
            <a:ext cx="1419105" cy="307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40558" y="3864496"/>
            <a:ext cx="1711716" cy="338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36702" y="3873783"/>
            <a:ext cx="1728192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2352274" y="3896642"/>
            <a:ext cx="2685350" cy="116954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 образовательном процессе из-за отсутствия педагога не  всегда </a:t>
            </a:r>
            <a:r>
              <a:rPr lang="ru-RU" sz="1400" dirty="0"/>
              <a:t>можем найти заместителя в </a:t>
            </a:r>
            <a:r>
              <a:rPr lang="ru-RU" sz="1400" b="1" dirty="0"/>
              <a:t>срок</a:t>
            </a:r>
            <a:r>
              <a:rPr lang="ru-RU" sz="1400" dirty="0"/>
              <a:t>, что приводит к </a:t>
            </a:r>
            <a:r>
              <a:rPr lang="ru-RU" sz="1400" b="1" dirty="0"/>
              <a:t>отмене</a:t>
            </a:r>
            <a:r>
              <a:rPr lang="ru-RU" sz="1400" dirty="0"/>
              <a:t> занятия</a:t>
            </a:r>
            <a:r>
              <a:rPr lang="en-US" sz="1400" dirty="0"/>
              <a:t> </a:t>
            </a:r>
            <a:r>
              <a:rPr lang="ru-RU" sz="1400" dirty="0"/>
              <a:t>и </a:t>
            </a:r>
            <a:r>
              <a:rPr lang="ru-RU" sz="1400" b="1" dirty="0"/>
              <a:t>потере</a:t>
            </a:r>
            <a:r>
              <a:rPr lang="ru-RU" sz="1400" dirty="0"/>
              <a:t> контингента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7027" y="5101139"/>
            <a:ext cx="1419105" cy="307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27425" y="5091852"/>
            <a:ext cx="1711716" cy="338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923569" y="5101139"/>
            <a:ext cx="1728192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2352274" y="5304656"/>
            <a:ext cx="2770491" cy="95410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Разработка универсальных модулей с целью включения в образовательные программы и их реализации любым педагогом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5677" y="6469291"/>
            <a:ext cx="1419105" cy="3077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36075" y="6460004"/>
            <a:ext cx="1711716" cy="3385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32219" y="6469291"/>
            <a:ext cx="1728192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555332" y="7148655"/>
            <a:ext cx="1629814" cy="73866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Время на подбор кандидата замещения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00970" y="8309832"/>
            <a:ext cx="1584176" cy="73866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Количество отмененных занятий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3397990" y="7197931"/>
            <a:ext cx="1584176" cy="523216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Сохранность контингента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3434658" y="8309832"/>
            <a:ext cx="1237950" cy="73866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Время на подготовку занятия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1B5D03F-8ABE-4074-8A39-5A0111B00E62}"/>
              </a:ext>
            </a:extLst>
          </p:cNvPr>
          <p:cNvSpPr/>
          <p:nvPr/>
        </p:nvSpPr>
        <p:spPr>
          <a:xfrm>
            <a:off x="2208560" y="7188742"/>
            <a:ext cx="654336" cy="553994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sz="3000" b="1" dirty="0">
                <a:solidFill>
                  <a:srgbClr val="FF4A05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*2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1B5D03F-8ABE-4074-8A39-5A0111B00E62}"/>
              </a:ext>
            </a:extLst>
          </p:cNvPr>
          <p:cNvSpPr/>
          <p:nvPr/>
        </p:nvSpPr>
        <p:spPr>
          <a:xfrm>
            <a:off x="2080320" y="8309832"/>
            <a:ext cx="782576" cy="52321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sz="2800" b="1" dirty="0">
                <a:solidFill>
                  <a:srgbClr val="FF4A05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1B5D03F-8ABE-4074-8A39-5A0111B00E62}"/>
              </a:ext>
            </a:extLst>
          </p:cNvPr>
          <p:cNvSpPr/>
          <p:nvPr/>
        </p:nvSpPr>
        <p:spPr>
          <a:xfrm>
            <a:off x="4852497" y="8309832"/>
            <a:ext cx="1021423" cy="52321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sz="2800" b="1" dirty="0">
                <a:solidFill>
                  <a:srgbClr val="FF4A05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1B5D03F-8ABE-4074-8A39-5A0111B00E62}"/>
              </a:ext>
            </a:extLst>
          </p:cNvPr>
          <p:cNvSpPr/>
          <p:nvPr/>
        </p:nvSpPr>
        <p:spPr>
          <a:xfrm>
            <a:off x="4672608" y="7176756"/>
            <a:ext cx="1260271" cy="523216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ru-RU" sz="2800" b="1" dirty="0">
                <a:solidFill>
                  <a:srgbClr val="FF4A05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100%</a:t>
            </a:r>
          </a:p>
        </p:txBody>
      </p:sp>
      <p:sp>
        <p:nvSpPr>
          <p:cNvPr id="46" name="Стрелка: вниз 11">
            <a:extLst>
              <a:ext uri="{FF2B5EF4-FFF2-40B4-BE49-F238E27FC236}">
                <a16:creationId xmlns="" xmlns:a16="http://schemas.microsoft.com/office/drawing/2014/main" id="{5AE6F788-1678-424D-8D6B-F881523E79CB}"/>
              </a:ext>
            </a:extLst>
          </p:cNvPr>
          <p:cNvSpPr/>
          <p:nvPr/>
        </p:nvSpPr>
        <p:spPr>
          <a:xfrm>
            <a:off x="4761789" y="8401000"/>
            <a:ext cx="126843" cy="288032"/>
          </a:xfrm>
          <a:prstGeom prst="downArrow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7" name="Стрелка: вниз 11">
            <a:extLst>
              <a:ext uri="{FF2B5EF4-FFF2-40B4-BE49-F238E27FC236}">
                <a16:creationId xmlns="" xmlns:a16="http://schemas.microsoft.com/office/drawing/2014/main" id="{5AE6F788-1678-424D-8D6B-F881523E79CB}"/>
              </a:ext>
            </a:extLst>
          </p:cNvPr>
          <p:cNvSpPr/>
          <p:nvPr/>
        </p:nvSpPr>
        <p:spPr>
          <a:xfrm>
            <a:off x="2104800" y="7306334"/>
            <a:ext cx="126843" cy="288032"/>
          </a:xfrm>
          <a:prstGeom prst="downArrow">
            <a:avLst/>
          </a:prstGeom>
          <a:solidFill>
            <a:srgbClr val="FF4A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26384" y="479425"/>
            <a:ext cx="6075216" cy="12753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12616CB-05BF-4C85-897E-1FB884E73A2C}"/>
              </a:ext>
            </a:extLst>
          </p:cNvPr>
          <p:cNvSpPr txBox="1"/>
          <p:nvPr/>
        </p:nvSpPr>
        <p:spPr>
          <a:xfrm>
            <a:off x="5680720" y="738539"/>
            <a:ext cx="6478108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ru-RU" sz="2400" b="1" dirty="0">
                <a:solidFill>
                  <a:prstClr val="white"/>
                </a:solidFill>
                <a:ea typeface="Rosatom" panose="020B0503040504020204" pitchFamily="34" charset="-52"/>
              </a:rPr>
              <a:t>Содержание проекта</a:t>
            </a:r>
            <a:endParaRPr lang="ru-RU" sz="1800" dirty="0">
              <a:solidFill>
                <a:prstClr val="white"/>
              </a:solidFill>
              <a:ea typeface="Rosatom" panose="020B0503040504020204" pitchFamily="34" charset="-5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832848" y="2623522"/>
            <a:ext cx="2433238" cy="138499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</a:rPr>
              <a:t>1. Данный проект направлен на оптимизацию процесса замещения педагогов дополнительного образования в условиях кадрового эксклюзива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9553988" y="5486661"/>
            <a:ext cx="27514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4. Определен следующий путь решения проблемы - разработка универсальных модулей в рамках городских базовых площадок по темам «Будь здоров!», «</a:t>
            </a:r>
            <a:r>
              <a:rPr lang="ru-RU" sz="1400" dirty="0" err="1">
                <a:solidFill>
                  <a:prstClr val="black"/>
                </a:solidFill>
              </a:rPr>
              <a:t>Кибербезопасность</a:t>
            </a:r>
            <a:r>
              <a:rPr lang="ru-RU" sz="1400" dirty="0">
                <a:solidFill>
                  <a:prstClr val="black"/>
                </a:solidFill>
              </a:rPr>
              <a:t>», «Азбука финансов». Создан банк методических материалов, база заместителей, внесены изменения в образовательные программы. Данный вид работы прошел апробацию на протяжении четырех месяцев и позволил принять решение о тиражировании этого опыта.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9602503" y="2280320"/>
            <a:ext cx="2672881" cy="203132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2. Высокий уровень профессионального мастерства педагогов приводит к тому, что в период отъезда или отсутствия педагога становится проблемой замещение занятий, приводящее к потере детей и сокращению контингента обучающихся.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756968" y="5508863"/>
            <a:ext cx="2524152" cy="33239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614958" y="4393230"/>
            <a:ext cx="2520950" cy="8147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A326B41-9EA8-4C79-B18D-D54E4C84C3F2}"/>
              </a:ext>
            </a:extLst>
          </p:cNvPr>
          <p:cNvSpPr txBox="1"/>
          <p:nvPr/>
        </p:nvSpPr>
        <p:spPr>
          <a:xfrm>
            <a:off x="6833911" y="6168752"/>
            <a:ext cx="2366656" cy="181587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ru-RU" sz="1400" b="1" dirty="0">
                <a:solidFill>
                  <a:prstClr val="white"/>
                </a:solidFill>
              </a:rPr>
              <a:t>3. В результате картирования были выявлены наиболее часто встречающиеся потери в этом процессе – поиск педагога на замещение, время на подготовку занятия. 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6" y="1894353"/>
            <a:ext cx="792000" cy="792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5222" r="26109" b="34929"/>
          <a:stretch/>
        </p:blipFill>
        <p:spPr>
          <a:xfrm>
            <a:off x="2283352" y="1894353"/>
            <a:ext cx="735726" cy="792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63" y="1894353"/>
            <a:ext cx="74682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3917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Перспективы развития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15522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Тиражирование практики в городах присутствия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«</a:t>
            </a:r>
            <a:r>
              <a:rPr lang="ru-RU" dirty="0" err="1" smtClean="0"/>
              <a:t>Росатом</a:t>
            </a:r>
            <a:r>
              <a:rPr lang="ru-RU" dirty="0" smtClean="0"/>
              <a:t>» или моногородах: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52" y="4224536"/>
            <a:ext cx="11521280" cy="293926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982980" lvl="1" indent="-342900"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участие в конкурсе лучших муниципальных практик для включения в сборник;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проведение вебинара для заинтересованных сторон;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</a:rPr>
              <a:t>проведение стажировки для команд городов (предприятие + образование).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43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968</Words>
  <Application>Microsoft Office PowerPoint</Application>
  <PresentationFormat>A3 (297x420 мм)</PresentationFormat>
  <Paragraphs>173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Практика «Совершенствование процессов в образовании  с использованием инструментов  бережливого производства» </vt:lpstr>
      <vt:lpstr>Проблемная ситуация</vt:lpstr>
      <vt:lpstr>Цель и задачи практики</vt:lpstr>
      <vt:lpstr>Мероприятия практики</vt:lpstr>
      <vt:lpstr>Результаты практики</vt:lpstr>
      <vt:lpstr>Перечень лучших практик  по совершенствованию процессов в образовании  с использованием инструментов бережливого производства </vt:lpstr>
      <vt:lpstr>Презентация PowerPoint</vt:lpstr>
      <vt:lpstr>Презентация PowerPoint</vt:lpstr>
      <vt:lpstr>Перспективы развития практики</vt:lpstr>
      <vt:lpstr>Ответственные за реализацию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Пикалов Дмитрий Владимирович</dc:creator>
  <cp:lastModifiedBy>Елгина Наталия Юрьевна</cp:lastModifiedBy>
  <cp:revision>76</cp:revision>
  <dcterms:created xsi:type="dcterms:W3CDTF">2021-11-26T06:11:20Z</dcterms:created>
  <dcterms:modified xsi:type="dcterms:W3CDTF">2022-07-08T09:29:33Z</dcterms:modified>
</cp:coreProperties>
</file>