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58" r:id="rId9"/>
    <p:sldId id="276" r:id="rId10"/>
    <p:sldId id="260" r:id="rId11"/>
    <p:sldId id="261" r:id="rId12"/>
    <p:sldId id="263" r:id="rId13"/>
    <p:sldId id="262" r:id="rId14"/>
    <p:sldId id="264" r:id="rId15"/>
    <p:sldId id="265" r:id="rId16"/>
    <p:sldId id="268" r:id="rId17"/>
    <p:sldId id="266" r:id="rId18"/>
    <p:sldId id="267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F83F409-046C-4D35-8F7F-CC9624E4CCD7}">
          <p14:sldIdLst>
            <p14:sldId id="256"/>
            <p14:sldId id="270"/>
            <p14:sldId id="271"/>
            <p14:sldId id="272"/>
            <p14:sldId id="273"/>
            <p14:sldId id="274"/>
            <p14:sldId id="275"/>
            <p14:sldId id="258"/>
            <p14:sldId id="276"/>
            <p14:sldId id="260"/>
            <p14:sldId id="261"/>
            <p14:sldId id="263"/>
            <p14:sldId id="262"/>
            <p14:sldId id="264"/>
            <p14:sldId id="265"/>
            <p14:sldId id="268"/>
            <p14:sldId id="266"/>
            <p14:sldId id="267"/>
            <p14:sldId id="269"/>
          </p14:sldIdLst>
        </p14:section>
        <p14:section name="Раздел без заголовка" id="{D806564B-60BE-4EF4-B519-50AA14E5D11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0B6BA-EB92-ECC3-393F-AC3513D67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47361F-9105-326F-04DA-2593CCBAC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E39761-AC32-4A57-05F3-21DE1655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4DA1-4902-4FD5-B13F-39591C3B0086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E27D1C-D3D5-13BB-EE87-32FC63B2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778AA-71B5-F144-DA92-550AA2FF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D437-7288-4EF3-9CB9-AF7095167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3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E105B-E4FA-99D7-1ABF-AF7BE212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2D3798-656E-1285-563C-56ED341EC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8576-4427-C116-CCA1-58C972D7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4DA1-4902-4FD5-B13F-39591C3B0086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49C97-AC1C-116A-DFD1-C511A959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540F23-7D28-8BE7-38B3-3D6FC117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D437-7288-4EF3-9CB9-AF7095167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8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AD3A6C-5135-072E-6A2F-E32C24B46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FE6609-492F-EDB8-0C66-DA4FEC683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9FF546-6CF9-595A-5B07-2CC72F6D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4DA1-4902-4FD5-B13F-39591C3B0086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6DEE8C-39C6-1358-5C30-371E5449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48689B-AED4-490A-DB05-1F062B40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D437-7288-4EF3-9CB9-AF7095167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9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1CE7A-B0A3-0D4B-D1C7-E95AADB2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5591AF-6BB7-9C9C-DA1F-92FC17BE3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7FAA2-9FA3-6BFE-51F8-B66B8660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4DA1-4902-4FD5-B13F-39591C3B0086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BF323-D866-2882-D9B5-2F17A436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AD70BB-A0BC-ABCD-595E-718003FC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D437-7288-4EF3-9CB9-AF7095167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8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5B4AD-FE3B-0560-0A89-B2979388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A6B1F6-36F0-FFCD-796E-3EC8B5154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D7095A-2F5F-2CCA-C4EF-3CFBBA7B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4DA1-4902-4FD5-B13F-39591C3B0086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ED05E0-75B1-9AB9-F335-C186FADF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224B2-CE85-26AE-3C66-AE229222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D437-7288-4EF3-9CB9-AF7095167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2DF1B-EA18-5C6E-8FF6-1FA3BC00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9BF99D-9C8B-1FD3-F950-4BF7D895B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E2F4E4-3695-8BE9-2E9A-8C0268EDF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EC46BB-C717-CE1B-9417-3DCF32AA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4DA1-4902-4FD5-B13F-39591C3B0086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8C0A9D-2632-6318-375B-616F50FF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2BBFA9-DEF8-C688-F67C-B2B15638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D437-7288-4EF3-9CB9-AF7095167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9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6D0DF-6077-A78D-8882-30D73E84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FFE177-7EC1-78BB-DDD7-F111A1816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1E53A8-0001-528D-9F29-92EBC16E5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03538B-39EC-4DA1-CB4D-9C4518949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6BB7B-C61A-9262-E119-2CD4DA3C4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FAD8A4-5BA0-2B20-F4B7-137EAE93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4DA1-4902-4FD5-B13F-39591C3B0086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A3846F-34B5-5E11-F173-5A594326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9CDDB2-2BE4-94A2-852A-10B30EC6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D437-7288-4EF3-9CB9-AF7095167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2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C0A8D-466E-1B82-81F5-9E53C260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38189B-F4D3-9055-B226-263F6987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4DA1-4902-4FD5-B13F-39591C3B0086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4F9A59-E7AA-5558-C5DB-4E58C257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DC4076-70C3-63ED-D7A0-29080D6D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D437-7288-4EF3-9CB9-AF7095167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3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3A5F90-E822-1488-2B42-A7C4F46E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4DA1-4902-4FD5-B13F-39591C3B0086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04AF6B-E985-21D7-E874-A825D63D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932973-88B5-BD56-4CE1-5B35822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D437-7288-4EF3-9CB9-AF7095167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1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0D4F0-E2E0-3F09-AB9B-86618164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247FB-48DF-EE26-723F-79E6A8EA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72B3AB-F5E6-2C54-7353-D2698F5A1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E40FA-1EB0-DD01-46D4-281C7ECF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4DA1-4902-4FD5-B13F-39591C3B0086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834497-CA54-B16D-2E61-188604912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B4D6-2A83-BD67-7FC4-FE7FE783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D437-7288-4EF3-9CB9-AF7095167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8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481F9-97EF-2B08-17B7-8A579C9F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F24EA-292B-66C2-C5E6-2BB40EBA1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1F863C-FFD8-21C6-AD2E-3690BA4AD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1608FB-584F-E810-4692-CDD4D6F5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4DA1-4902-4FD5-B13F-39591C3B0086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E86F18-6A29-C5B6-8725-D7F5C4A2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E6317-9980-0F4F-6850-8671C365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D437-7288-4EF3-9CB9-AF7095167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3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AB728-E896-EE76-592B-9943B48F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3BA023-0731-478D-8D79-01E48C7BB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C90EE-27ED-2AC0-81CF-610CE0D8F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14DA1-4902-4FD5-B13F-39591C3B0086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AA8A4D-0FB4-5AE7-A460-E57B6E9E4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BA92C-E2B8-4732-6E7F-DFE2D293B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D437-7288-4EF3-9CB9-AF7095167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8967CA-CB78-450C-92D8-4BE7819A7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8A254-7C98-A5E9-A7F2-7845ABD42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7931" y="496611"/>
            <a:ext cx="5247737" cy="183252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Создание и развитие </a:t>
            </a:r>
            <a:b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территории города Обнинска распределенного детского технологического парка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46537A-53EA-9071-98E0-376C4AD3B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7931" y="4390846"/>
            <a:ext cx="5403012" cy="183252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>Инициатор: Частное образовательное учреждение дополнительного образования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«Детский технологический парк «Академия </a:t>
            </a:r>
            <a:r>
              <a:rPr lang="ru-RU" sz="1600" dirty="0" err="1">
                <a:solidFill>
                  <a:schemeClr val="bg1"/>
                </a:solidFill>
              </a:rPr>
              <a:t>Технолаб</a:t>
            </a:r>
            <a:r>
              <a:rPr lang="ru-RU" sz="1600" dirty="0">
                <a:solidFill>
                  <a:schemeClr val="bg1"/>
                </a:solidFill>
              </a:rPr>
              <a:t>»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sz="1200" dirty="0">
                <a:solidFill>
                  <a:schemeClr val="bg1"/>
                </a:solidFill>
              </a:rPr>
              <a:t>Калужская область, город Обнинск</a:t>
            </a:r>
          </a:p>
        </p:txBody>
      </p:sp>
    </p:spTree>
    <p:extLst>
      <p:ext uri="{BB962C8B-B14F-4D97-AF65-F5344CB8AC3E}">
        <p14:creationId xmlns:p14="http://schemas.microsoft.com/office/powerpoint/2010/main" val="1478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A844-0698-C765-A1F9-02E9DF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81" y="-16221"/>
            <a:ext cx="10515600" cy="157581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Возможности,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позволившие реализовать практику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3A6019-3D7F-4BF4-B08E-0CD55008C999}"/>
              </a:ext>
            </a:extLst>
          </p:cNvPr>
          <p:cNvSpPr/>
          <p:nvPr/>
        </p:nvSpPr>
        <p:spPr>
          <a:xfrm>
            <a:off x="838200" y="2093974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1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90FADB-E864-4C86-B653-A86094CCC831}"/>
              </a:ext>
            </a:extLst>
          </p:cNvPr>
          <p:cNvSpPr/>
          <p:nvPr/>
        </p:nvSpPr>
        <p:spPr>
          <a:xfrm>
            <a:off x="838200" y="4001588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2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FA81F2-23DF-4090-867A-191249E898F4}"/>
              </a:ext>
            </a:extLst>
          </p:cNvPr>
          <p:cNvSpPr/>
          <p:nvPr/>
        </p:nvSpPr>
        <p:spPr>
          <a:xfrm>
            <a:off x="6189207" y="2128683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3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C503034-F270-4030-9506-3DAEB8B798C7}"/>
              </a:ext>
            </a:extLst>
          </p:cNvPr>
          <p:cNvSpPr txBox="1">
            <a:spLocks/>
          </p:cNvSpPr>
          <p:nvPr/>
        </p:nvSpPr>
        <p:spPr>
          <a:xfrm>
            <a:off x="1595617" y="2021429"/>
            <a:ext cx="5447856" cy="1433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Наличие практического опыта по разработке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внедрению образовательных программ 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дополнительного образования в сфере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инженерных специальностей.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A25C21-09B0-4146-9CDC-F8DEF05852A5}"/>
              </a:ext>
            </a:extLst>
          </p:cNvPr>
          <p:cNvSpPr txBox="1">
            <a:spLocks/>
          </p:cNvSpPr>
          <p:nvPr/>
        </p:nvSpPr>
        <p:spPr>
          <a:xfrm>
            <a:off x="1664576" y="3855681"/>
            <a:ext cx="4271784" cy="1433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Высокая востребованность предлагаемой практики среди детей школьного возраста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предприятий научно-промышленного комплекса города и региона.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07243F10-3341-4ACD-BDFD-FE6BF966E8A6}"/>
              </a:ext>
            </a:extLst>
          </p:cNvPr>
          <p:cNvSpPr txBox="1">
            <a:spLocks/>
          </p:cNvSpPr>
          <p:nvPr/>
        </p:nvSpPr>
        <p:spPr>
          <a:xfrm>
            <a:off x="6897737" y="2193957"/>
            <a:ext cx="4918494" cy="1575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Привлечение финансирования Министерства науки и высшего образования Российской Федерации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рамках конкурсного отбора мероприятий, способствующих реализации инновационных проектов, направленных на создание и развитие производства высокотехнологичной промышленной продукции и (или) инновационных товаров и услуг.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3A7C709-A0F1-0330-E0F5-27F65922585E}"/>
              </a:ext>
            </a:extLst>
          </p:cNvPr>
          <p:cNvSpPr/>
          <p:nvPr/>
        </p:nvSpPr>
        <p:spPr>
          <a:xfrm>
            <a:off x="6285781" y="3997430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4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B2D77C78-525C-8A01-A7C8-C89015FE8076}"/>
              </a:ext>
            </a:extLst>
          </p:cNvPr>
          <p:cNvSpPr txBox="1">
            <a:spLocks/>
          </p:cNvSpPr>
          <p:nvPr/>
        </p:nvSpPr>
        <p:spPr>
          <a:xfrm>
            <a:off x="6897737" y="3978962"/>
            <a:ext cx="4918494" cy="157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Наличие технической базы (помещений в муниципальных общеобразовательных организациях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A844-0698-C765-A1F9-02E9DF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864"/>
            <a:ext cx="10515600" cy="7422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Принципиальные подходы при разработке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внедрении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2621E-B9C3-C381-D596-9EAAD7D16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72" y="1429216"/>
            <a:ext cx="10515600" cy="5285063"/>
          </a:xfrm>
        </p:spPr>
        <p:txBody>
          <a:bodyPr>
            <a:normAutofit/>
          </a:bodyPr>
          <a:lstStyle/>
          <a:p>
            <a:pPr marL="514350" indent="-285750">
              <a:lnSpc>
                <a:spcPct val="115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Создание модуля компетенций в каждой средней общеобразовательной школе города Обнинск;</a:t>
            </a:r>
          </a:p>
          <a:p>
            <a:pPr marL="514350" indent="-285750">
              <a:lnSpc>
                <a:spcPct val="115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Сотрудничество с административным ресурсом на уровне города и региона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;</a:t>
            </a:r>
          </a:p>
          <a:p>
            <a:pPr marL="514350" indent="-285750">
              <a:lnSpc>
                <a:spcPct val="115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Использование собственных методических разработок по программам дополнительного образования;</a:t>
            </a:r>
          </a:p>
          <a:p>
            <a:pPr marL="514350" indent="-285750">
              <a:lnSpc>
                <a:spcPct val="115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Использование современного оборудования и технологий, необходимых для проведения обучения по программам дополнительного образования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;</a:t>
            </a:r>
          </a:p>
          <a:p>
            <a:pPr marL="514350" indent="-285750">
              <a:lnSpc>
                <a:spcPct val="115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Переподготовка педагогических кадров под современные образовательные программы;</a:t>
            </a:r>
          </a:p>
          <a:p>
            <a:pPr marL="514350" indent="-285750">
              <a:lnSpc>
                <a:spcPct val="115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Ориентир на индивидуальные потребности, способности и учет интересов каждого учащегося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в интеллектуальном развитии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;</a:t>
            </a:r>
          </a:p>
          <a:p>
            <a:pPr marL="514350" indent="-285750">
              <a:lnSpc>
                <a:spcPct val="115000"/>
              </a:lnSpc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Развитие кадрового потенциала проекта через привлечение студентов из ВУЗов, наставников из НИИ и предприятий города.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A844-0698-C765-A1F9-02E9DF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325"/>
            <a:ext cx="10515600" cy="7422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 внедрения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2621E-B9C3-C381-D596-9EAAD7D16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997"/>
            <a:ext cx="5375694" cy="5285063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 внедрения практики:</a:t>
            </a:r>
            <a:b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285750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Средние общеобразовательные школы города –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18 школ;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</a:b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514350" indent="-285750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Представители научно-производственных предприятий города –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38 штук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;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</a:br>
            <a:endParaRPr lang="ru-RU" sz="16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514350" indent="-285750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Количество педагогов, привлеченных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и обученных для работы в рамках РТП –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40 человек;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</a:b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514350" indent="-285750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Администрация города Обнинск Калужской области.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1C983C-BB63-41B0-8D2D-E7D0C2C34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8369" y="2314872"/>
            <a:ext cx="775148" cy="7751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F41991-C20D-49B1-84D6-418F4C33E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1577" y="3531714"/>
            <a:ext cx="668731" cy="8709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B82F3B-0EEB-4E03-BA8E-5B81D9B11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8369" y="5012318"/>
            <a:ext cx="775148" cy="83118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A528476-3F73-4503-9B23-83085E9E567A}"/>
              </a:ext>
            </a:extLst>
          </p:cNvPr>
          <p:cNvSpPr/>
          <p:nvPr/>
        </p:nvSpPr>
        <p:spPr>
          <a:xfrm>
            <a:off x="8651851" y="5135521"/>
            <a:ext cx="3245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Школьники –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14 947 человек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A96D67-B1B4-4265-A5E0-D9EE40C78AE1}"/>
              </a:ext>
            </a:extLst>
          </p:cNvPr>
          <p:cNvSpPr/>
          <p:nvPr/>
        </p:nvSpPr>
        <p:spPr>
          <a:xfrm>
            <a:off x="7112516" y="1232164"/>
            <a:ext cx="3433056" cy="710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Заинтересованные лица, </a:t>
            </a:r>
            <a:b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которых рассчитана практика: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800225-5ED6-470F-9A5A-06DCA257DBFA}"/>
              </a:ext>
            </a:extLst>
          </p:cNvPr>
          <p:cNvSpPr/>
          <p:nvPr/>
        </p:nvSpPr>
        <p:spPr>
          <a:xfrm>
            <a:off x="8651851" y="2292006"/>
            <a:ext cx="1325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Педагоги –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40 человек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F7623A-7B86-4EBE-A1E2-18FFDB3A3C24}"/>
              </a:ext>
            </a:extLst>
          </p:cNvPr>
          <p:cNvSpPr/>
          <p:nvPr/>
        </p:nvSpPr>
        <p:spPr>
          <a:xfrm>
            <a:off x="8651851" y="3644002"/>
            <a:ext cx="3118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Административный ресурс –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10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6178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A844-0698-C765-A1F9-02E9DF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224"/>
            <a:ext cx="10515600" cy="7422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практики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CEC4F28-0A17-56E1-0DCB-C9D86F3CB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429738"/>
              </p:ext>
            </p:extLst>
          </p:nvPr>
        </p:nvGraphicFramePr>
        <p:xfrm>
          <a:off x="838200" y="1328468"/>
          <a:ext cx="10970897" cy="518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935">
                  <a:extLst>
                    <a:ext uri="{9D8B030D-6E8A-4147-A177-3AD203B41FA5}">
                      <a16:colId xmlns:a16="http://schemas.microsoft.com/office/drawing/2014/main" val="2159342455"/>
                    </a:ext>
                  </a:extLst>
                </a:gridCol>
                <a:gridCol w="5492389">
                  <a:extLst>
                    <a:ext uri="{9D8B030D-6E8A-4147-A177-3AD203B41FA5}">
                      <a16:colId xmlns:a16="http://schemas.microsoft.com/office/drawing/2014/main" val="1133168503"/>
                    </a:ext>
                  </a:extLst>
                </a:gridCol>
                <a:gridCol w="2391422">
                  <a:extLst>
                    <a:ext uri="{9D8B030D-6E8A-4147-A177-3AD203B41FA5}">
                      <a16:colId xmlns:a16="http://schemas.microsoft.com/office/drawing/2014/main" val="792386820"/>
                    </a:ext>
                  </a:extLst>
                </a:gridCol>
                <a:gridCol w="2246151">
                  <a:extLst>
                    <a:ext uri="{9D8B030D-6E8A-4147-A177-3AD203B41FA5}">
                      <a16:colId xmlns:a16="http://schemas.microsoft.com/office/drawing/2014/main" val="477577370"/>
                    </a:ext>
                  </a:extLst>
                </a:gridCol>
              </a:tblGrid>
              <a:tr h="36962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Показатель, единица измерения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Значение показателя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794289"/>
                  </a:ext>
                </a:extLst>
              </a:tr>
              <a:tr h="577229">
                <a:tc vMerge="1"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Показатель, единица измерения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 последний год реализации практики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 весь период реализации практики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968400"/>
                  </a:ext>
                </a:extLst>
              </a:tr>
              <a:tr h="8202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отремонтированных классов, оснащенных специализированным высокотехнологичным оборудованием в средних общеобразовательных школах города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873576"/>
                  </a:ext>
                </a:extLst>
              </a:tr>
              <a:tr h="3696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Количество учеников СОШ, вовлеченных в работу РТП</a:t>
                      </a:r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5 300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7 600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1946762"/>
                  </a:ext>
                </a:extLst>
              </a:tr>
              <a:tr h="5772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Количество педагогов, привлеченных и обученных для работы в рамках РТП</a:t>
                      </a:r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514139"/>
                  </a:ext>
                </a:extLst>
              </a:tr>
              <a:tr h="5772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Количество единиц базового оборудования, приобретенного и внедренного в деятельность РТП</a:t>
                      </a:r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8135225"/>
                  </a:ext>
                </a:extLst>
              </a:tr>
              <a:tr h="8202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Количество единиц дополнительного оборудования, приобретенного и внедренного в деятельность РТП в соответствии с компетенцией модуля</a:t>
                      </a:r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937929"/>
                  </a:ext>
                </a:extLst>
              </a:tr>
              <a:tr h="5772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Количество заключенных договоров о совместной деятельности между ЧОУ ДО «Академия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Технолаб</a:t>
                      </a: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» и СОШ</a:t>
                      </a:r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6280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5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A844-0698-C765-A1F9-02E9DF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627"/>
            <a:ext cx="10515600" cy="7422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Бизнес-модель реализации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2621E-B9C3-C381-D596-9EAAD7D16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33" y="985555"/>
            <a:ext cx="11057211" cy="297397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 функционирует как сетевая структура: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город как технопарк, где гармонично взаимодействуют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разные субъекты — семьи, школы, площадки обучения,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научные институты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 инновационные компании;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 ВУЗ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Бизнес-модель создания и функционирования распределенного промышленного технопарка включает следующие блоки:</a:t>
            </a:r>
          </a:p>
          <a:p>
            <a:pPr indent="0" algn="just">
              <a:lnSpc>
                <a:spcPct val="115000"/>
              </a:lnSpc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endParaRPr lang="ru-RU" sz="1800" dirty="0">
              <a:highlight>
                <a:srgbClr val="00FF00"/>
              </a:highlight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4753E7-D6B3-48F1-89A8-8866351AE959}"/>
              </a:ext>
            </a:extLst>
          </p:cNvPr>
          <p:cNvSpPr/>
          <p:nvPr/>
        </p:nvSpPr>
        <p:spPr>
          <a:xfrm>
            <a:off x="892833" y="3874966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1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8C0A47-F5DB-4F23-BE64-1DBCF78A9B5D}"/>
              </a:ext>
            </a:extLst>
          </p:cNvPr>
          <p:cNvSpPr/>
          <p:nvPr/>
        </p:nvSpPr>
        <p:spPr>
          <a:xfrm>
            <a:off x="892833" y="4955049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2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85A7A2-D1FC-497E-9E93-28FA51CBFA1F}"/>
              </a:ext>
            </a:extLst>
          </p:cNvPr>
          <p:cNvSpPr/>
          <p:nvPr/>
        </p:nvSpPr>
        <p:spPr>
          <a:xfrm>
            <a:off x="6232830" y="3874966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3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62DFA8-290F-4AB7-B81A-2F336736C134}"/>
              </a:ext>
            </a:extLst>
          </p:cNvPr>
          <p:cNvSpPr/>
          <p:nvPr/>
        </p:nvSpPr>
        <p:spPr>
          <a:xfrm>
            <a:off x="6232830" y="4955049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4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2973EC-2DDA-4A0F-844C-E9D19A7C9C55}"/>
              </a:ext>
            </a:extLst>
          </p:cNvPr>
          <p:cNvSpPr/>
          <p:nvPr/>
        </p:nvSpPr>
        <p:spPr>
          <a:xfrm>
            <a:off x="1808397" y="4080278"/>
            <a:ext cx="3355983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центрального звена;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7EA355-2B7C-4F37-AD7D-E051A978DE0C}"/>
              </a:ext>
            </a:extLst>
          </p:cNvPr>
          <p:cNvSpPr/>
          <p:nvPr/>
        </p:nvSpPr>
        <p:spPr>
          <a:xfrm>
            <a:off x="1808397" y="5047382"/>
            <a:ext cx="4287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модулей на базе каждой средней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общеобразовательной школы</a:t>
            </a:r>
            <a:endParaRPr lang="ru-RU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5E90DE-2E52-421F-A8CB-AFA88389B8A0}"/>
              </a:ext>
            </a:extLst>
          </p:cNvPr>
          <p:cNvSpPr/>
          <p:nvPr/>
        </p:nvSpPr>
        <p:spPr>
          <a:xfrm>
            <a:off x="7209168" y="5160361"/>
            <a:ext cx="4845301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/ переподготовка педагогических кадров;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16C738-EC90-41C4-8869-1E0AF2D0143B}"/>
              </a:ext>
            </a:extLst>
          </p:cNvPr>
          <p:cNvSpPr/>
          <p:nvPr/>
        </p:nvSpPr>
        <p:spPr>
          <a:xfrm>
            <a:off x="7209168" y="3797124"/>
            <a:ext cx="6096000" cy="925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распределенной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информационной системы управления модулями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компетенций в школах.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51818B5-720B-4264-81D4-2C71AEC1474C}"/>
              </a:ext>
            </a:extLst>
          </p:cNvPr>
          <p:cNvSpPr/>
          <p:nvPr/>
        </p:nvSpPr>
        <p:spPr>
          <a:xfrm>
            <a:off x="7209168" y="14046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 организации СПО; 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 международные партнеры.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9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A844-0698-C765-A1F9-02E9DF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851"/>
            <a:ext cx="10515600" cy="7422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Описание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2621E-B9C3-C381-D596-9EAAD7D16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867"/>
            <a:ext cx="10772955" cy="1713464"/>
          </a:xfrm>
        </p:spPr>
        <p:txBody>
          <a:bodyPr>
            <a:no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проекта: 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модулей Технопарка в каждом учебном заведении города и повысить уровень подготовки школьников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предметам Технология, Информатика, Биология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0">
              <a:lnSpc>
                <a:spcPct val="115000"/>
              </a:lnSpc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рамках распределенного детского технологического парка работают 18 модулей и центр компетенций на базе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ЧОУ ДО «Академия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Технолаб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»: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15000"/>
              </a:lnSpc>
              <a:buNone/>
            </a:pPr>
            <a:endParaRPr lang="ru-RU" sz="1800" dirty="0">
              <a:highlight>
                <a:srgbClr val="00FF00"/>
              </a:highlight>
              <a:latin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02B9DB-43BE-4D82-8F20-89C6B4D7D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298" y="2545441"/>
            <a:ext cx="580930" cy="5809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CE2F90-7C2F-44CA-9BEA-A702445EC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1298" y="3395747"/>
            <a:ext cx="541985" cy="5002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81968B-F646-4F73-ABF9-8B1DD8EDCB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1298" y="4198435"/>
            <a:ext cx="561459" cy="5380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9D7F81-0624-4E0A-8635-543A2ECF2C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97558" y="2572757"/>
            <a:ext cx="557257" cy="5262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81613F-181F-4009-A2F5-D953BEBF10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06184" y="3398222"/>
            <a:ext cx="536624" cy="4953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45D4E9-EEFE-434C-940B-A8E63038BF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16137" y="4218224"/>
            <a:ext cx="536622" cy="49848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C24FFCD-5518-4EFC-86AC-DF2EE7B7AB36}"/>
              </a:ext>
            </a:extLst>
          </p:cNvPr>
          <p:cNvSpPr/>
          <p:nvPr/>
        </p:nvSpPr>
        <p:spPr>
          <a:xfrm>
            <a:off x="2197852" y="2549257"/>
            <a:ext cx="2530886" cy="573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МБОУ «СОШ № 1» </a:t>
            </a:r>
            <a:b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спецмодуль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«Биотехнология»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906D553-E89D-434B-A15E-BAC627CA3D82}"/>
              </a:ext>
            </a:extLst>
          </p:cNvPr>
          <p:cNvSpPr/>
          <p:nvPr/>
        </p:nvSpPr>
        <p:spPr>
          <a:xfrm>
            <a:off x="2197852" y="3359245"/>
            <a:ext cx="6096000" cy="5732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МБОУ «СОШ № 4» </a:t>
            </a:r>
            <a:b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спецмодуль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«Композитные материалы»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41A2B48-CA19-46CD-9A68-D823AE4A73CF}"/>
              </a:ext>
            </a:extLst>
          </p:cNvPr>
          <p:cNvSpPr/>
          <p:nvPr/>
        </p:nvSpPr>
        <p:spPr>
          <a:xfrm>
            <a:off x="2197852" y="4180818"/>
            <a:ext cx="2741391" cy="573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МБОУ «СОШ № 12» </a:t>
            </a:r>
            <a:b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спецмодуль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1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Видеоинженерия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218706-7678-42F1-8CD7-51A272CA243A}"/>
              </a:ext>
            </a:extLst>
          </p:cNvPr>
          <p:cNvSpPr/>
          <p:nvPr/>
        </p:nvSpPr>
        <p:spPr>
          <a:xfrm>
            <a:off x="7587225" y="2549257"/>
            <a:ext cx="1835182" cy="573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МБОУ «СОШ № 17»</a:t>
            </a:r>
            <a:b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спецмодуль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«АЭРО»;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BAD46B7-8442-4815-B542-9B0309DC9D35}"/>
              </a:ext>
            </a:extLst>
          </p:cNvPr>
          <p:cNvSpPr/>
          <p:nvPr/>
        </p:nvSpPr>
        <p:spPr>
          <a:xfrm>
            <a:off x="7587225" y="3359245"/>
            <a:ext cx="2340577" cy="573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МБОУ «Лицей «ФТШ»</a:t>
            </a:r>
            <a:b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спецмодуль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1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Робомастер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52C9E6A-8EE9-486D-9229-8FCFE7DF5AAA}"/>
              </a:ext>
            </a:extLst>
          </p:cNvPr>
          <p:cNvSpPr/>
          <p:nvPr/>
        </p:nvSpPr>
        <p:spPr>
          <a:xfrm>
            <a:off x="7587225" y="4180818"/>
            <a:ext cx="2547236" cy="573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Остальные МБОУ СОШ города</a:t>
            </a:r>
            <a:b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модуль «Базовый»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49F0E6-7E55-4003-85E2-98C9604F93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18919" y="5148237"/>
            <a:ext cx="1428750" cy="781050"/>
          </a:xfrm>
          <a:prstGeom prst="rect">
            <a:avLst/>
          </a:prstGeom>
        </p:spPr>
      </p:pic>
      <p:pic>
        <p:nvPicPr>
          <p:cNvPr id="1028" name="Picture 4" descr="https://ddt-eduline.ru/wp-content/uploads/2018/11/58580b80c1974.jpg">
            <a:extLst>
              <a:ext uri="{FF2B5EF4-FFF2-40B4-BE49-F238E27FC236}">
                <a16:creationId xmlns:a16="http://schemas.microsoft.com/office/drawing/2014/main" id="{24CD78A8-8CA5-4A5F-B36F-4B608FCBE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000" y="4963348"/>
            <a:ext cx="1844256" cy="11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69095D-F2C8-4863-80D3-F59E1D6D58B8}"/>
              </a:ext>
            </a:extLst>
          </p:cNvPr>
          <p:cNvSpPr/>
          <p:nvPr/>
        </p:nvSpPr>
        <p:spPr>
          <a:xfrm>
            <a:off x="1082332" y="5110505"/>
            <a:ext cx="7292812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Реализации проекта позволит поддержать и развивать школьные научные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исследовательские работы, олимпиадное движение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только в рамках города, но и региона (олимпиады НТИ 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Junior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96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A844-0698-C765-A1F9-02E9DF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383"/>
            <a:ext cx="10515600" cy="742222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Выгодополучатели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практики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7BC2E2A-B7EF-904C-1C36-4949FDD6F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28572"/>
              </p:ext>
            </p:extLst>
          </p:nvPr>
        </p:nvGraphicFramePr>
        <p:xfrm>
          <a:off x="838200" y="1110372"/>
          <a:ext cx="10979989" cy="4790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66">
                  <a:extLst>
                    <a:ext uri="{9D8B030D-6E8A-4147-A177-3AD203B41FA5}">
                      <a16:colId xmlns:a16="http://schemas.microsoft.com/office/drawing/2014/main" val="2774039144"/>
                    </a:ext>
                  </a:extLst>
                </a:gridCol>
                <a:gridCol w="1967408">
                  <a:extLst>
                    <a:ext uri="{9D8B030D-6E8A-4147-A177-3AD203B41FA5}">
                      <a16:colId xmlns:a16="http://schemas.microsoft.com/office/drawing/2014/main" val="578377999"/>
                    </a:ext>
                  </a:extLst>
                </a:gridCol>
                <a:gridCol w="8607415">
                  <a:extLst>
                    <a:ext uri="{9D8B030D-6E8A-4147-A177-3AD203B41FA5}">
                      <a16:colId xmlns:a16="http://schemas.microsoft.com/office/drawing/2014/main" val="1574833208"/>
                    </a:ext>
                  </a:extLst>
                </a:gridCol>
              </a:tblGrid>
              <a:tr h="286874">
                <a:tc>
                  <a:txBody>
                    <a:bodyPr/>
                    <a:lstStyle/>
                    <a:p>
                      <a:r>
                        <a:rPr lang="ru-RU" sz="1200" dirty="0"/>
                        <a:t>№</a:t>
                      </a:r>
                    </a:p>
                  </a:txBody>
                  <a:tcPr marL="76328" marR="76328" marT="38164" marB="38164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Выгодополучатель</a:t>
                      </a:r>
                      <a:endParaRPr lang="ru-RU" sz="1200" dirty="0"/>
                    </a:p>
                  </a:txBody>
                  <a:tcPr marL="76328" marR="76328" marT="38164" marB="38164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Что получил от практики</a:t>
                      </a:r>
                    </a:p>
                  </a:txBody>
                  <a:tcPr marL="76328" marR="76328" marT="38164" marB="38164"/>
                </a:tc>
                <a:extLst>
                  <a:ext uri="{0D108BD9-81ED-4DB2-BD59-A6C34878D82A}">
                    <a16:rowId xmlns:a16="http://schemas.microsoft.com/office/drawing/2014/main" val="143531896"/>
                  </a:ext>
                </a:extLst>
              </a:tr>
              <a:tr h="1716846"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76328" marR="76328" marT="38164" marB="38164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Средние общеобразовательные школы города Обнинск</a:t>
                      </a:r>
                      <a:endParaRPr lang="ru-RU" sz="1200" dirty="0"/>
                    </a:p>
                  </a:txBody>
                  <a:tcPr marL="76328" marR="76328" marT="38164" marB="38164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Современный формат образовательного процесса по предмету «Технология» с ориентиром на раннюю инженерную профориентацию обучающихся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Модернизированная материально-техническая база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 числа потенциальных учеников среднего и высшего звена образовательной системы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научно-исследовательской деятельности с акцентом на участие школьников в олимпиадах различного уровня</a:t>
                      </a:r>
                      <a:endParaRPr lang="ru-RU" sz="1200" dirty="0"/>
                    </a:p>
                  </a:txBody>
                  <a:tcPr marL="76328" marR="76328" marT="38164" marB="38164"/>
                </a:tc>
                <a:extLst>
                  <a:ext uri="{0D108BD9-81ED-4DB2-BD59-A6C34878D82A}">
                    <a16:rowId xmlns:a16="http://schemas.microsoft.com/office/drawing/2014/main" val="4052133402"/>
                  </a:ext>
                </a:extLst>
              </a:tr>
              <a:tr h="987727"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 marL="76328" marR="76328" marT="38164" marB="38164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Ученики средних общеобразовательных учреждений</a:t>
                      </a:r>
                      <a:endParaRPr lang="ru-RU" sz="1200" dirty="0"/>
                    </a:p>
                  </a:txBody>
                  <a:tcPr marL="76328" marR="76328" marT="38164" marB="38164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теоретических знаний и практического опыта инженерной направленности на базовом уровне в рамках предмета «Технология»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Углубленное изучение инженерных навыков в максимально комфортных и близких к проживанию условиях</a:t>
                      </a:r>
                      <a:endParaRPr lang="ru-RU" sz="1200" dirty="0"/>
                    </a:p>
                  </a:txBody>
                  <a:tcPr marL="76328" marR="76328" marT="38164" marB="38164"/>
                </a:tc>
                <a:extLst>
                  <a:ext uri="{0D108BD9-81ED-4DB2-BD59-A6C34878D82A}">
                    <a16:rowId xmlns:a16="http://schemas.microsoft.com/office/drawing/2014/main" val="453810590"/>
                  </a:ext>
                </a:extLst>
              </a:tr>
              <a:tr h="805447">
                <a:tc>
                  <a:txBody>
                    <a:bodyPr/>
                    <a:lstStyle/>
                    <a:p>
                      <a:r>
                        <a:rPr lang="ru-RU" sz="1200" dirty="0"/>
                        <a:t>3</a:t>
                      </a:r>
                    </a:p>
                  </a:txBody>
                  <a:tcPr marL="76328" marR="76328" marT="38164" marB="38164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Предприятия научно-производственного комплекса города и области</a:t>
                      </a:r>
                      <a:endParaRPr lang="ru-RU" sz="1200" dirty="0"/>
                    </a:p>
                  </a:txBody>
                  <a:tcPr marL="76328" marR="76328" marT="38164" marB="38164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Выявление и «выращивание» талантливых учеников в молодых специалистов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положительной динамики в росте заинтересованности к научной и производственной составляющей</a:t>
                      </a:r>
                      <a:endParaRPr lang="ru-RU" sz="1200" dirty="0"/>
                    </a:p>
                  </a:txBody>
                  <a:tcPr marL="76328" marR="76328" marT="38164" marB="38164"/>
                </a:tc>
                <a:extLst>
                  <a:ext uri="{0D108BD9-81ED-4DB2-BD59-A6C34878D82A}">
                    <a16:rowId xmlns:a16="http://schemas.microsoft.com/office/drawing/2014/main" val="3929931956"/>
                  </a:ext>
                </a:extLst>
              </a:tr>
              <a:tr h="987727">
                <a:tc>
                  <a:txBody>
                    <a:bodyPr/>
                    <a:lstStyle/>
                    <a:p>
                      <a:r>
                        <a:rPr lang="ru-RU" sz="1200" dirty="0"/>
                        <a:t>4</a:t>
                      </a:r>
                    </a:p>
                  </a:txBody>
                  <a:tcPr marL="76328" marR="76328" marT="38164" marB="38164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Администрация города Обнинск</a:t>
                      </a:r>
                      <a:endParaRPr lang="ru-RU" sz="1200" dirty="0"/>
                    </a:p>
                  </a:txBody>
                  <a:tcPr marL="76328" marR="76328" marT="38164" marB="38164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Положительный опыт создания современной и инновационной базы образовательного процесса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масштабирования практики в другие регионы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Расширение сфер сотрудничества не только с атомными городами, но и городами страны </a:t>
                      </a:r>
                      <a:endParaRPr lang="ru-RU" sz="1200" dirty="0"/>
                    </a:p>
                  </a:txBody>
                  <a:tcPr marL="76328" marR="76328" marT="38164" marB="38164"/>
                </a:tc>
                <a:extLst>
                  <a:ext uri="{0D108BD9-81ED-4DB2-BD59-A6C34878D82A}">
                    <a16:rowId xmlns:a16="http://schemas.microsoft.com/office/drawing/2014/main" val="717696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05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A844-0698-C765-A1F9-02E9DF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69" y="255864"/>
            <a:ext cx="10515600" cy="74222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Затраты на реализацию практики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2621E-B9C3-C381-D596-9EAAD7D16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073"/>
            <a:ext cx="10515600" cy="5285063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buNone/>
            </a:pPr>
            <a:endParaRPr lang="ru-RU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15000"/>
              </a:lnSpc>
              <a:buNone/>
            </a:pPr>
            <a:endParaRPr lang="ru-RU" sz="1800" dirty="0">
              <a:highlight>
                <a:srgbClr val="00FF00"/>
              </a:highlight>
              <a:latin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04E03124-15B1-01B6-00A0-B05996C08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43678"/>
              </p:ext>
            </p:extLst>
          </p:nvPr>
        </p:nvGraphicFramePr>
        <p:xfrm>
          <a:off x="909269" y="1429216"/>
          <a:ext cx="10893104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888">
                  <a:extLst>
                    <a:ext uri="{9D8B030D-6E8A-4147-A177-3AD203B41FA5}">
                      <a16:colId xmlns:a16="http://schemas.microsoft.com/office/drawing/2014/main" val="2504709468"/>
                    </a:ext>
                  </a:extLst>
                </a:gridCol>
                <a:gridCol w="4875664">
                  <a:extLst>
                    <a:ext uri="{9D8B030D-6E8A-4147-A177-3AD203B41FA5}">
                      <a16:colId xmlns:a16="http://schemas.microsoft.com/office/drawing/2014/main" val="4189788573"/>
                    </a:ext>
                  </a:extLst>
                </a:gridCol>
                <a:gridCol w="2723276">
                  <a:extLst>
                    <a:ext uri="{9D8B030D-6E8A-4147-A177-3AD203B41FA5}">
                      <a16:colId xmlns:a16="http://schemas.microsoft.com/office/drawing/2014/main" val="2447072496"/>
                    </a:ext>
                  </a:extLst>
                </a:gridCol>
                <a:gridCol w="2723276">
                  <a:extLst>
                    <a:ext uri="{9D8B030D-6E8A-4147-A177-3AD203B41FA5}">
                      <a16:colId xmlns:a16="http://schemas.microsoft.com/office/drawing/2014/main" val="284974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Статья затрат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Объем затрат, тыс. руб.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Источник финансирования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25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Ремонтные работы в помещениях, предназначенных для размещения РТП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29 310,220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Бюджетное финансирование</a:t>
                      </a:r>
                    </a:p>
                    <a:p>
                      <a:r>
                        <a:rPr lang="ru-RU" dirty="0"/>
                        <a:t>Собственные средства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94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Оборудование, расходные материалы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45 979,165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Бюджетное финансирование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57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Переподготовка, повышение квалификации педагогов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1 094,704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Бюджетное финансирование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1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Разработка, производство и размещение рекламно-информационных материалов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946,564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Бюджетное финансирование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22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Создание ИС РТП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3 993,261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Бюджетное финансирование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03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ИТОГО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81 323,914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0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2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A844-0698-C765-A1F9-02E9DF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609"/>
            <a:ext cx="10515600" cy="7422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Показатели развития города после внедрения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2621E-B9C3-C381-D596-9EAAD7D16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297"/>
            <a:ext cx="10515600" cy="5285063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ru-RU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Качественные показатели:</a:t>
            </a:r>
          </a:p>
          <a:p>
            <a:pPr marL="514350" indent="-285750" algn="just">
              <a:lnSpc>
                <a:spcPct val="115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создана в наукограде образовательная экосистема;</a:t>
            </a:r>
          </a:p>
          <a:p>
            <a:pPr marL="514350" indent="-285750" algn="just">
              <a:lnSpc>
                <a:spcPct val="115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создана система по профориентационной работе с потенциальными молодыми специалистами для города;</a:t>
            </a:r>
          </a:p>
          <a:p>
            <a:pPr marL="514350" indent="-285750" algn="just">
              <a:lnSpc>
                <a:spcPct val="115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организован центр компетенций создан в каждой средней общеобразовательной школе различной сферы научно-технического творчества: инженерия, робототехника, агробиология, композиты и пр.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Количественные показатели:</a:t>
            </a:r>
          </a:p>
          <a:p>
            <a:pPr indent="0" algn="just">
              <a:lnSpc>
                <a:spcPct val="115000"/>
              </a:lnSpc>
              <a:buNone/>
            </a:pPr>
            <a:endParaRPr lang="ru-RU" sz="1400" b="1" dirty="0">
              <a:effectLst/>
              <a:ea typeface="Calibri" panose="020F0502020204030204" pitchFamily="34" charset="0"/>
            </a:endParaRPr>
          </a:p>
          <a:p>
            <a:pPr indent="0" algn="just">
              <a:lnSpc>
                <a:spcPct val="115000"/>
              </a:lnSpc>
              <a:buNone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71BD9D13-78AC-F5AA-85B8-F515A923A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30319"/>
              </p:ext>
            </p:extLst>
          </p:nvPr>
        </p:nvGraphicFramePr>
        <p:xfrm>
          <a:off x="1155816" y="3278039"/>
          <a:ext cx="10515600" cy="2565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489">
                  <a:extLst>
                    <a:ext uri="{9D8B030D-6E8A-4147-A177-3AD203B41FA5}">
                      <a16:colId xmlns:a16="http://schemas.microsoft.com/office/drawing/2014/main" val="4199702665"/>
                    </a:ext>
                  </a:extLst>
                </a:gridCol>
                <a:gridCol w="4211329">
                  <a:extLst>
                    <a:ext uri="{9D8B030D-6E8A-4147-A177-3AD203B41FA5}">
                      <a16:colId xmlns:a16="http://schemas.microsoft.com/office/drawing/2014/main" val="3463395155"/>
                    </a:ext>
                  </a:extLst>
                </a:gridCol>
                <a:gridCol w="1187469">
                  <a:extLst>
                    <a:ext uri="{9D8B030D-6E8A-4147-A177-3AD203B41FA5}">
                      <a16:colId xmlns:a16="http://schemas.microsoft.com/office/drawing/2014/main" val="1359218863"/>
                    </a:ext>
                  </a:extLst>
                </a:gridCol>
                <a:gridCol w="1312466">
                  <a:extLst>
                    <a:ext uri="{9D8B030D-6E8A-4147-A177-3AD203B41FA5}">
                      <a16:colId xmlns:a16="http://schemas.microsoft.com/office/drawing/2014/main" val="1636373721"/>
                    </a:ext>
                  </a:extLst>
                </a:gridCol>
                <a:gridCol w="1381247">
                  <a:extLst>
                    <a:ext uri="{9D8B030D-6E8A-4147-A177-3AD203B41FA5}">
                      <a16:colId xmlns:a16="http://schemas.microsoft.com/office/drawing/2014/main" val="395505524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66836660"/>
                    </a:ext>
                  </a:extLst>
                </a:gridCol>
              </a:tblGrid>
              <a:tr h="3933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Показатель</a:t>
                      </a: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Последующие года</a:t>
                      </a:r>
                    </a:p>
                  </a:txBody>
                  <a:tcPr marL="97208" marR="97208" marT="48604" marB="48604" anchor="ctr"/>
                </a:tc>
                <a:extLst>
                  <a:ext uri="{0D108BD9-81ED-4DB2-BD59-A6C34878D82A}">
                    <a16:rowId xmlns:a16="http://schemas.microsoft.com/office/drawing/2014/main" val="1062581067"/>
                  </a:ext>
                </a:extLst>
              </a:tr>
              <a:tr h="4924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участники долгосрочных образовательных программы дополнительного образования (9 месяцев +) </a:t>
                      </a:r>
                    </a:p>
                  </a:txBody>
                  <a:tcPr marL="97208" marR="97208" marT="48604" marB="48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ru-RU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1 500</a:t>
                      </a: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1 950</a:t>
                      </a:r>
                      <a:endParaRPr lang="ru-RU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2 230</a:t>
                      </a:r>
                      <a:endParaRPr lang="ru-RU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Прирост 10% (ежегодно)</a:t>
                      </a:r>
                    </a:p>
                  </a:txBody>
                  <a:tcPr marL="97208" marR="97208" marT="48604" marB="48604" anchor="ctr"/>
                </a:tc>
                <a:extLst>
                  <a:ext uri="{0D108BD9-81ED-4DB2-BD59-A6C34878D82A}">
                    <a16:rowId xmlns:a16="http://schemas.microsoft.com/office/drawing/2014/main" val="799723146"/>
                  </a:ext>
                </a:extLst>
              </a:tr>
              <a:tr h="6901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участники краткосрочных образовательных мероприятий, а также выставок, конкурсов, фестивалей и т.д.</a:t>
                      </a:r>
                    </a:p>
                  </a:txBody>
                  <a:tcPr marL="97208" marR="97208" marT="48604" marB="48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&gt;5 000</a:t>
                      </a:r>
                      <a:endParaRPr lang="ru-RU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7 200</a:t>
                      </a:r>
                      <a:endParaRPr lang="ru-RU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8 700</a:t>
                      </a:r>
                      <a:endParaRPr lang="ru-RU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&gt;10 000</a:t>
                      </a:r>
                      <a:endParaRPr lang="ru-RU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208" marR="97208" marT="48604" marB="48604" anchor="ctr"/>
                </a:tc>
                <a:extLst>
                  <a:ext uri="{0D108BD9-81ED-4DB2-BD59-A6C34878D82A}">
                    <a16:rowId xmlns:a16="http://schemas.microsoft.com/office/drawing/2014/main" val="197432839"/>
                  </a:ext>
                </a:extLst>
              </a:tr>
              <a:tr h="4924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новые рабочие места в сфере современного дополнительного образования</a:t>
                      </a:r>
                    </a:p>
                  </a:txBody>
                  <a:tcPr marL="97208" marR="97208" marT="48604" marB="48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ru-RU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ru-RU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50</a:t>
                      </a:r>
                      <a:endParaRPr lang="ru-RU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208" marR="97208" marT="48604" marB="48604" anchor="ctr"/>
                </a:tc>
                <a:extLst>
                  <a:ext uri="{0D108BD9-81ED-4DB2-BD59-A6C34878D82A}">
                    <a16:rowId xmlns:a16="http://schemas.microsoft.com/office/drawing/2014/main" val="1265085534"/>
                  </a:ext>
                </a:extLst>
              </a:tr>
              <a:tr h="4924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участники олимпиад, конкурсов и фестивалей всех уровней</a:t>
                      </a:r>
                    </a:p>
                  </a:txBody>
                  <a:tcPr marL="97208" marR="97208" marT="48604" marB="48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ru-RU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ru-RU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208" marR="97208" marT="48604" marB="486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&gt;150</a:t>
                      </a:r>
                      <a:endParaRPr lang="ru-RU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208" marR="97208" marT="48604" marB="48604" anchor="ctr"/>
                </a:tc>
                <a:extLst>
                  <a:ext uri="{0D108BD9-81ED-4DB2-BD59-A6C34878D82A}">
                    <a16:rowId xmlns:a16="http://schemas.microsoft.com/office/drawing/2014/main" val="672460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6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D4A7BF-2F0F-4A59-9950-ED14EC8A3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7E850CC9-1869-4F42-9A2C-9A1BE70A867A}"/>
              </a:ext>
            </a:extLst>
          </p:cNvPr>
          <p:cNvSpPr txBox="1">
            <a:spLocks/>
          </p:cNvSpPr>
          <p:nvPr/>
        </p:nvSpPr>
        <p:spPr>
          <a:xfrm>
            <a:off x="1524000" y="4713663"/>
            <a:ext cx="9144000" cy="611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// </a:t>
            </a:r>
            <a:r>
              <a:rPr lang="ru-RU" sz="2400" b="1" dirty="0">
                <a:solidFill>
                  <a:schemeClr val="bg1"/>
                </a:solidFill>
              </a:rPr>
              <a:t>СПАСИБО ЗА ВНИМАНИЕ! </a:t>
            </a:r>
            <a:r>
              <a:rPr lang="ru-RU" b="1" dirty="0">
                <a:solidFill>
                  <a:schemeClr val="bg1"/>
                </a:solidFill>
              </a:rPr>
              <a:t>//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97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5F6DD-0A05-4DE0-AC41-FDF45AD8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43"/>
            <a:ext cx="10515600" cy="57833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Цель и задачи практики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891164-6A29-4C1F-AF19-594919603BEC}"/>
              </a:ext>
            </a:extLst>
          </p:cNvPr>
          <p:cNvSpPr/>
          <p:nvPr/>
        </p:nvSpPr>
        <p:spPr>
          <a:xfrm>
            <a:off x="838200" y="1470391"/>
            <a:ext cx="5699185" cy="2128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Практика: </a:t>
            </a:r>
            <a:b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и развитие на территории города Обнинска распределенного детского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технологического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парка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вовлеченностью в его работу всех учебных заведений, работающих на территории города,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также государственных научных центров, НИИ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технологических предприятий города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2" descr="https://sun9-71.userapi.com/impg/j81OI41MtmjWLoD3xLgT8B33KUcFB4yGAwQeig/Tf6YbxsJ26M.jpg?size=2560x1709&amp;quality=96&amp;sign=887d656aee535a3f0af9e91fe2fd044c&amp;type=album">
            <a:extLst>
              <a:ext uri="{FF2B5EF4-FFF2-40B4-BE49-F238E27FC236}">
                <a16:creationId xmlns:a16="http://schemas.microsoft.com/office/drawing/2014/main" id="{7154C699-D96A-41B6-BFC8-99AFF69A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31" y="1582868"/>
            <a:ext cx="5699185" cy="380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5F6DD-0A05-4DE0-AC41-FDF45AD8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45"/>
            <a:ext cx="10515600" cy="57833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Цель и задачи практики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891164-6A29-4C1F-AF19-594919603BEC}"/>
              </a:ext>
            </a:extLst>
          </p:cNvPr>
          <p:cNvSpPr/>
          <p:nvPr/>
        </p:nvSpPr>
        <p:spPr>
          <a:xfrm>
            <a:off x="838200" y="1470391"/>
            <a:ext cx="5699185" cy="1809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ru-RU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практики: </a:t>
            </a:r>
            <a:b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сформировать образовательное пространство,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гармонично объединяющее учебную и внеучебную деятельность детей и способствующее реализации индивидуальных творческих способностей школьников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повышению качества образования.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 descr="https://sun9-21.userapi.com/impg/HKXJf7a_evTVHsLFF_5vHs2yI7drFG2C08NGqA/7E8NHyDPgCU.jpg?size=1280x853&amp;quality=96&amp;sign=e14c79e56e37243da3add1773101ccc1&amp;type=album">
            <a:extLst>
              <a:ext uri="{FF2B5EF4-FFF2-40B4-BE49-F238E27FC236}">
                <a16:creationId xmlns:a16="http://schemas.microsoft.com/office/drawing/2014/main" id="{62856CA5-698D-4B50-A806-FE577E10F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26" y="1886202"/>
            <a:ext cx="5594551" cy="372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5F6DD-0A05-4DE0-AC41-FDF45AD8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228"/>
            <a:ext cx="10515600" cy="57833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Цель и задачи практики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0D8468-9066-46E0-86B1-0CCBAEDC7BF7}"/>
              </a:ext>
            </a:extLst>
          </p:cNvPr>
          <p:cNvSpPr/>
          <p:nvPr/>
        </p:nvSpPr>
        <p:spPr>
          <a:xfrm>
            <a:off x="827638" y="1334565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1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E12CAA-59CD-4738-9A39-C9DAB615715A}"/>
              </a:ext>
            </a:extLst>
          </p:cNvPr>
          <p:cNvSpPr/>
          <p:nvPr/>
        </p:nvSpPr>
        <p:spPr>
          <a:xfrm>
            <a:off x="1730777" y="1366905"/>
            <a:ext cx="42019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Ранняя профориентация школьников,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возрождение интереса к науке, технологиям,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инженерным специальностям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проектной деятельности.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7F2B97-AFDA-44A6-AE2E-53CF8DB72F9B}"/>
              </a:ext>
            </a:extLst>
          </p:cNvPr>
          <p:cNvSpPr/>
          <p:nvPr/>
        </p:nvSpPr>
        <p:spPr>
          <a:xfrm>
            <a:off x="827638" y="2562583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2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DFF34A-76BE-485A-ACE8-354C29BDAD51}"/>
              </a:ext>
            </a:extLst>
          </p:cNvPr>
          <p:cNvSpPr/>
          <p:nvPr/>
        </p:nvSpPr>
        <p:spPr>
          <a:xfrm>
            <a:off x="827638" y="3761590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3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6BEFDA-0066-48DA-8E41-595F6B120E52}"/>
              </a:ext>
            </a:extLst>
          </p:cNvPr>
          <p:cNvSpPr/>
          <p:nvPr/>
        </p:nvSpPr>
        <p:spPr>
          <a:xfrm>
            <a:off x="1730777" y="2630257"/>
            <a:ext cx="4856008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Удовлетворение высокого спроса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квалифицированные кадры технических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инженерных специальностей.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C758FD-744B-4345-83BA-5F287B9DFAC0}"/>
              </a:ext>
            </a:extLst>
          </p:cNvPr>
          <p:cNvSpPr/>
          <p:nvPr/>
        </p:nvSpPr>
        <p:spPr>
          <a:xfrm>
            <a:off x="827638" y="4963501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4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48F4006-1A0A-44CC-A652-E70526ED559A}"/>
              </a:ext>
            </a:extLst>
          </p:cNvPr>
          <p:cNvSpPr/>
          <p:nvPr/>
        </p:nvSpPr>
        <p:spPr>
          <a:xfrm>
            <a:off x="1735547" y="5004869"/>
            <a:ext cx="5123427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технических способностей детей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выращивания инженеров и ученых нового типа.</a:t>
            </a:r>
          </a:p>
        </p:txBody>
      </p:sp>
      <p:pic>
        <p:nvPicPr>
          <p:cNvPr id="13" name="Picture 2" descr="https://sun9-21.userapi.com/impg/QzTbuoDY4x_3ElcmaFbIuXjS1GLSJK7P6PaY7g/nJ2bWxjy5iw.jpg?size=2560x1707&amp;quality=96&amp;sign=91b7696df8e124c967410f9038bd27a5&amp;type=album">
            <a:extLst>
              <a:ext uri="{FF2B5EF4-FFF2-40B4-BE49-F238E27FC236}">
                <a16:creationId xmlns:a16="http://schemas.microsoft.com/office/drawing/2014/main" id="{2188FDBE-E05B-4C40-BDC8-CA7BFBEA4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7"/>
          <a:stretch/>
        </p:blipFill>
        <p:spPr bwMode="auto">
          <a:xfrm>
            <a:off x="7054284" y="1318356"/>
            <a:ext cx="4729963" cy="254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un9-27.userapi.com/impg/h6kA26-FVpFxKeDJCZ11_dLNgm9sgU1ZSc5X9g/SJM33jObpis.jpg?size=2560x1709&amp;quality=96&amp;sign=0219673d566db08d755c97d0ad53d88d&amp;type=album">
            <a:extLst>
              <a:ext uri="{FF2B5EF4-FFF2-40B4-BE49-F238E27FC236}">
                <a16:creationId xmlns:a16="http://schemas.microsoft.com/office/drawing/2014/main" id="{3DBD0861-27F5-45EE-8423-20F3A2E1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02" y="4148472"/>
            <a:ext cx="2298345" cy="15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sun9-66.userapi.com/impg/R4EDPZVbcRSIL44xiw8EdskFu5I6YMzcQ14oiA/lhg7UWX22lo.jpg?size=2560x1707&amp;quality=96&amp;sign=b9811c7bb1b36b9700d34240d4b4a95b&amp;type=album">
            <a:extLst>
              <a:ext uri="{FF2B5EF4-FFF2-40B4-BE49-F238E27FC236}">
                <a16:creationId xmlns:a16="http://schemas.microsoft.com/office/drawing/2014/main" id="{B67E06A4-57F7-45E8-9FF3-FCB55D2BE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84" y="4169552"/>
            <a:ext cx="2301188" cy="15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4BAB99C-ADB0-40CF-89BE-E9E603979188}"/>
              </a:ext>
            </a:extLst>
          </p:cNvPr>
          <p:cNvSpPr/>
          <p:nvPr/>
        </p:nvSpPr>
        <p:spPr>
          <a:xfrm>
            <a:off x="1755498" y="3761590"/>
            <a:ext cx="5233571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централизованной системы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стимулирования научно-технического творчества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проектной деятельности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672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5F6DD-0A05-4DE0-AC41-FDF45AD8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228"/>
            <a:ext cx="10515600" cy="57833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ЧОУ ДО «Академия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Технолаб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E12CAA-59CD-4738-9A39-C9DAB615715A}"/>
              </a:ext>
            </a:extLst>
          </p:cNvPr>
          <p:cNvSpPr/>
          <p:nvPr/>
        </p:nvSpPr>
        <p:spPr>
          <a:xfrm>
            <a:off x="838200" y="1310452"/>
            <a:ext cx="11052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ЧОУ ДО «Академия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Технолаб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осуществляет деятельность в сфере дополнительного образования с 2017 года и направлена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увеличение объема знаний детей и школьников в перспективных сферах будущего: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40412C6-3F11-47E8-B994-13C2AFF5E36E}"/>
              </a:ext>
            </a:extLst>
          </p:cNvPr>
          <p:cNvSpPr/>
          <p:nvPr/>
        </p:nvSpPr>
        <p:spPr>
          <a:xfrm>
            <a:off x="838200" y="2191121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1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7DD8E7B-C74C-4DEC-8810-640699C5F25F}"/>
              </a:ext>
            </a:extLst>
          </p:cNvPr>
          <p:cNvSpPr/>
          <p:nvPr/>
        </p:nvSpPr>
        <p:spPr>
          <a:xfrm>
            <a:off x="838200" y="3570824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2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553B33-E5F0-4635-82D5-62B84CDE7877}"/>
              </a:ext>
            </a:extLst>
          </p:cNvPr>
          <p:cNvSpPr/>
          <p:nvPr/>
        </p:nvSpPr>
        <p:spPr>
          <a:xfrm>
            <a:off x="838200" y="4950527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3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EC5D2FC-A88F-45F5-A91A-748743CCE1C6}"/>
              </a:ext>
            </a:extLst>
          </p:cNvPr>
          <p:cNvSpPr/>
          <p:nvPr/>
        </p:nvSpPr>
        <p:spPr>
          <a:xfrm>
            <a:off x="6096000" y="2191120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4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156DFF-FB3D-4FFC-A389-FB6F62D446CC}"/>
              </a:ext>
            </a:extLst>
          </p:cNvPr>
          <p:cNvSpPr/>
          <p:nvPr/>
        </p:nvSpPr>
        <p:spPr>
          <a:xfrm>
            <a:off x="6096000" y="3570824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5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7F71C10-DEA7-4CD0-B8CD-AB8A0E2D6BAB}"/>
              </a:ext>
            </a:extLst>
          </p:cNvPr>
          <p:cNvSpPr/>
          <p:nvPr/>
        </p:nvSpPr>
        <p:spPr>
          <a:xfrm>
            <a:off x="6096000" y="4950527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6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BAD987BF-1094-4149-ADF5-3B387D69B9BA}"/>
              </a:ext>
            </a:extLst>
          </p:cNvPr>
          <p:cNvSpPr txBox="1">
            <a:spLocks/>
          </p:cNvSpPr>
          <p:nvPr/>
        </p:nvSpPr>
        <p:spPr>
          <a:xfrm>
            <a:off x="1634431" y="2286675"/>
            <a:ext cx="1722681" cy="578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Инженерия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0E6601FE-FAD1-4C53-BB92-248A4A18340C}"/>
              </a:ext>
            </a:extLst>
          </p:cNvPr>
          <p:cNvSpPr txBox="1">
            <a:spLocks/>
          </p:cNvSpPr>
          <p:nvPr/>
        </p:nvSpPr>
        <p:spPr>
          <a:xfrm>
            <a:off x="1634431" y="3666379"/>
            <a:ext cx="2402731" cy="578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Экономное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природопользование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8BD7772-BE69-46D2-BD55-2D2653FE74E7}"/>
              </a:ext>
            </a:extLst>
          </p:cNvPr>
          <p:cNvSpPr txBox="1">
            <a:spLocks/>
          </p:cNvSpPr>
          <p:nvPr/>
        </p:nvSpPr>
        <p:spPr>
          <a:xfrm>
            <a:off x="1634431" y="4950528"/>
            <a:ext cx="3739827" cy="769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с материалами, оборудованием и электроникой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16F9BDE5-8668-402C-BBB4-A1EC82039F10}"/>
              </a:ext>
            </a:extLst>
          </p:cNvPr>
          <p:cNvSpPr txBox="1">
            <a:spLocks/>
          </p:cNvSpPr>
          <p:nvPr/>
        </p:nvSpPr>
        <p:spPr>
          <a:xfrm>
            <a:off x="7031688" y="2286675"/>
            <a:ext cx="2402731" cy="578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 - проектирование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9D6C5A07-2F25-464B-93ED-F9DD726C1F65}"/>
              </a:ext>
            </a:extLst>
          </p:cNvPr>
          <p:cNvSpPr txBox="1">
            <a:spLocks/>
          </p:cNvSpPr>
          <p:nvPr/>
        </p:nvSpPr>
        <p:spPr>
          <a:xfrm>
            <a:off x="7031688" y="3666379"/>
            <a:ext cx="2402731" cy="578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- моделирование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D02CA708-407E-4975-AB9D-CFB3FE3AAFDE}"/>
              </a:ext>
            </a:extLst>
          </p:cNvPr>
          <p:cNvSpPr txBox="1">
            <a:spLocks/>
          </p:cNvSpPr>
          <p:nvPr/>
        </p:nvSpPr>
        <p:spPr>
          <a:xfrm>
            <a:off x="7031688" y="5019833"/>
            <a:ext cx="3889353" cy="578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Программирование «умных» систем и робототехника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687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5F6DD-0A05-4DE0-AC41-FDF45AD8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228"/>
            <a:ext cx="10515600" cy="57833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ЧОУ ДО «Академия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Технолаб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E12CAA-59CD-4738-9A39-C9DAB615715A}"/>
              </a:ext>
            </a:extLst>
          </p:cNvPr>
          <p:cNvSpPr/>
          <p:nvPr/>
        </p:nvSpPr>
        <p:spPr>
          <a:xfrm>
            <a:off x="838200" y="1208137"/>
            <a:ext cx="4254050" cy="414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5000"/>
              </a:lnSpc>
            </a:pP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Деятельность ЧОУ ДО «Академия </a:t>
            </a:r>
            <a:r>
              <a:rPr lang="ru-RU" sz="16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Технолаб</a:t>
            </a: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»: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37BC0BC-E449-428F-9E5E-4CFFEF2CA100}"/>
              </a:ext>
            </a:extLst>
          </p:cNvPr>
          <p:cNvSpPr/>
          <p:nvPr/>
        </p:nvSpPr>
        <p:spPr>
          <a:xfrm>
            <a:off x="5837206" y="4794092"/>
            <a:ext cx="57345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Ориентирована на создание комплексных решений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внедрения новых моделей дополнительного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образования детей, необходимых для формирования системы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ускоренного развития их способностей в различных областях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науки, техники.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35A68E2-5C30-4C55-AF05-61C4122A9590}"/>
              </a:ext>
            </a:extLst>
          </p:cNvPr>
          <p:cNvSpPr/>
          <p:nvPr/>
        </p:nvSpPr>
        <p:spPr>
          <a:xfrm>
            <a:off x="937482" y="4794092"/>
            <a:ext cx="3876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Нацелена на увеличение объема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знаний детей в тех сферах, которые будут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востребованы в будущем.</a:t>
            </a:r>
          </a:p>
        </p:txBody>
      </p:sp>
      <p:pic>
        <p:nvPicPr>
          <p:cNvPr id="30" name="Picture 2" descr="https://sun9-40.userapi.com/impg/-bnSR2TRl-_Ip5BFVZKJt4PDZ9jQqVOLr1Xy6Q/cFA-teeqN3Q.jpg?size=1280x853&amp;quality=96&amp;sign=d9a0e34735b773fa486aecb9466a5bcc&amp;type=album">
            <a:extLst>
              <a:ext uri="{FF2B5EF4-FFF2-40B4-BE49-F238E27FC236}">
                <a16:creationId xmlns:a16="http://schemas.microsoft.com/office/drawing/2014/main" id="{19A60492-DC34-4209-B0C8-3C164EBD1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5" r="4741"/>
          <a:stretch/>
        </p:blipFill>
        <p:spPr bwMode="auto">
          <a:xfrm>
            <a:off x="5914844" y="2013105"/>
            <a:ext cx="5257800" cy="247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sun9-34.userapi.com/impg/QcExJnCk66cIXYQyQqLNIXDZK_8aEcmZZfEhVQ/lMb1TZLIEPU.jpg?size=2560x1709&amp;quality=96&amp;sign=83be48ee883ab63be7efec4082e6f512&amp;type=album">
            <a:extLst>
              <a:ext uri="{FF2B5EF4-FFF2-40B4-BE49-F238E27FC236}">
                <a16:creationId xmlns:a16="http://schemas.microsoft.com/office/drawing/2014/main" id="{A0D986DE-79F2-4656-A196-FB5505AD4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82" y="2018585"/>
            <a:ext cx="3693173" cy="246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5F6DD-0A05-4DE0-AC41-FDF45AD8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228"/>
            <a:ext cx="10515600" cy="57833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ЧОУ ДО «Академия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Технолаб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37BC0BC-E449-428F-9E5E-4CFFEF2CA100}"/>
              </a:ext>
            </a:extLst>
          </p:cNvPr>
          <p:cNvSpPr/>
          <p:nvPr/>
        </p:nvSpPr>
        <p:spPr>
          <a:xfrm>
            <a:off x="838200" y="1343526"/>
            <a:ext cx="3536994" cy="414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5000"/>
              </a:lnSpc>
            </a:pPr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Преимущества обучения в Академии: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49A787-3D2B-4AE7-892B-D52FBB5C4015}"/>
              </a:ext>
            </a:extLst>
          </p:cNvPr>
          <p:cNvSpPr/>
          <p:nvPr/>
        </p:nvSpPr>
        <p:spPr>
          <a:xfrm>
            <a:off x="838199" y="2055985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1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453786-7A48-485C-8DD6-87B9075A6CEA}"/>
              </a:ext>
            </a:extLst>
          </p:cNvPr>
          <p:cNvSpPr/>
          <p:nvPr/>
        </p:nvSpPr>
        <p:spPr>
          <a:xfrm>
            <a:off x="829157" y="3485693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2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BFF07D-78C8-468A-9BCA-A0E2681F7053}"/>
              </a:ext>
            </a:extLst>
          </p:cNvPr>
          <p:cNvSpPr/>
          <p:nvPr/>
        </p:nvSpPr>
        <p:spPr>
          <a:xfrm>
            <a:off x="838199" y="4812505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3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25C71C-F630-4F07-AE3B-5CD0E77C09C7}"/>
              </a:ext>
            </a:extLst>
          </p:cNvPr>
          <p:cNvSpPr/>
          <p:nvPr/>
        </p:nvSpPr>
        <p:spPr>
          <a:xfrm>
            <a:off x="6971858" y="2055985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4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D33A07A-EE8D-46EB-B136-21087D9F773A}"/>
              </a:ext>
            </a:extLst>
          </p:cNvPr>
          <p:cNvSpPr/>
          <p:nvPr/>
        </p:nvSpPr>
        <p:spPr>
          <a:xfrm>
            <a:off x="6971858" y="3485693"/>
            <a:ext cx="708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Arial-BoldMT"/>
              </a:rPr>
              <a:t>5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AE87548-4B2E-41E6-A6F7-6035F78424D1}"/>
              </a:ext>
            </a:extLst>
          </p:cNvPr>
          <p:cNvSpPr txBox="1">
            <a:spLocks/>
          </p:cNvSpPr>
          <p:nvPr/>
        </p:nvSpPr>
        <p:spPr>
          <a:xfrm>
            <a:off x="1746578" y="2151540"/>
            <a:ext cx="2402731" cy="578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 авторских методик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9DD1E6A-9549-4C95-BE52-35CDF4FBDF21}"/>
              </a:ext>
            </a:extLst>
          </p:cNvPr>
          <p:cNvSpPr txBox="1">
            <a:spLocks/>
          </p:cNvSpPr>
          <p:nvPr/>
        </p:nvSpPr>
        <p:spPr>
          <a:xfrm>
            <a:off x="1746578" y="3153473"/>
            <a:ext cx="5447856" cy="1433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ориентация на интенсивность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практическую значимость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образовательных программ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(20% - теоретические занятий,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80% - практические занятия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CF8493D-441E-4233-94B8-701589340D27}"/>
              </a:ext>
            </a:extLst>
          </p:cNvPr>
          <p:cNvSpPr txBox="1">
            <a:spLocks/>
          </p:cNvSpPr>
          <p:nvPr/>
        </p:nvSpPr>
        <p:spPr>
          <a:xfrm>
            <a:off x="1746578" y="4950528"/>
            <a:ext cx="4533457" cy="769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 проектного оборудования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D-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принтер, лазерный и фрезерный 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станки и др.)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177CD92-1781-4F65-A58F-EF88871B8246}"/>
              </a:ext>
            </a:extLst>
          </p:cNvPr>
          <p:cNvSpPr txBox="1">
            <a:spLocks/>
          </p:cNvSpPr>
          <p:nvPr/>
        </p:nvSpPr>
        <p:spPr>
          <a:xfrm>
            <a:off x="7907546" y="2151540"/>
            <a:ext cx="3446254" cy="578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безопасность и комфорт образовательного процесса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34D4F0A-0912-4CB1-8ED4-69063D8F980D}"/>
              </a:ext>
            </a:extLst>
          </p:cNvPr>
          <p:cNvSpPr txBox="1">
            <a:spLocks/>
          </p:cNvSpPr>
          <p:nvPr/>
        </p:nvSpPr>
        <p:spPr>
          <a:xfrm>
            <a:off x="7907546" y="3242027"/>
            <a:ext cx="3580933" cy="1256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ориентация на клиента – ученика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(сформированы группы буднего 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выходного дня, программы разработаны 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зависимости от индивидуальных потребностей учеников)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A844-0698-C765-A1F9-02E9DF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235"/>
            <a:ext cx="10515600" cy="74222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Предпосылки реализации практики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8368922-5331-4536-9064-68CA80034D0A}"/>
              </a:ext>
            </a:extLst>
          </p:cNvPr>
          <p:cNvSpPr txBox="1">
            <a:spLocks/>
          </p:cNvSpPr>
          <p:nvPr/>
        </p:nvSpPr>
        <p:spPr>
          <a:xfrm>
            <a:off x="838200" y="1012457"/>
            <a:ext cx="6356230" cy="5086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Реализация практики направлена на решение </a:t>
            </a:r>
            <a:b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следующих проблем: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пропаганды престижа инженерного образования </a:t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возможность попробовать себя в том или ином направлении</a:t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области инженерии на школьном уровне;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низкий интерес к практики знакомства школьников с лучшими</a:t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производствами на территории города, что привело к сокращению численности студентов, обучающихся на инженерно-технических специальностях в ВУЗах;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устаревшая материально-техническая база средних общеобразовательных школах на уроках «Технология»;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тесной связи субъектов малого и среднего предпринимательства и НИИ с ВУЗами;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7" name="Picture 8" descr="https://sun9-47.userapi.com/impg/PKkR9GzUxaj_yDFEzH9-arBDXKw1yOwO5XLjwA/BJvkeeL3ScU.jpg?size=960x1280&amp;quality=96&amp;sign=9e062f966083e7e9aa98bb3c504192f2&amp;type=album">
            <a:extLst>
              <a:ext uri="{FF2B5EF4-FFF2-40B4-BE49-F238E27FC236}">
                <a16:creationId xmlns:a16="http://schemas.microsoft.com/office/drawing/2014/main" id="{DF78CAF7-6334-457E-BC6B-45F2F6599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3" b="11339"/>
          <a:stretch/>
        </p:blipFill>
        <p:spPr bwMode="auto">
          <a:xfrm>
            <a:off x="7532849" y="1880558"/>
            <a:ext cx="4331975" cy="387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A844-0698-C765-A1F9-02E9DF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235"/>
            <a:ext cx="10515600" cy="74222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Предпосылки реализации практики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9458D3F-717B-424D-8177-F52BDFA29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348"/>
            <a:ext cx="6131943" cy="52850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Реализация практики направлена на решение следующих проблем:</a:t>
            </a:r>
          </a:p>
          <a:p>
            <a:pPr>
              <a:spcBef>
                <a:spcPts val="0"/>
              </a:spcBef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ранней профориентации школьников: характерны фрагментарные связи с научно-технологической сферой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 том числе инновационным бизнесом) со школьным и средним профессиональным образованием;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сетевой структуры, обеспечивающей такие связи, незначительный «инженерный выход» школьного образования;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незаинтересованность руководителей некоторых школ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вовлечении учеников в инженерную и научную работу;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единой городской площадки (центра), ориентированного на проведение занятий дополнительного образования школьников в области инженерной направленности.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8" name="Picture 10" descr="https://sun9-11.userapi.com/impg/Z2aVwFNefshzNUY0TMT_V0sNDTKWtOTgNFKPvQ/9hEKYQYDIqk.jpg?size=2560x1709&amp;quality=96&amp;sign=ca9e4897446b0236c0b10e4476411ba1&amp;type=album">
            <a:extLst>
              <a:ext uri="{FF2B5EF4-FFF2-40B4-BE49-F238E27FC236}">
                <a16:creationId xmlns:a16="http://schemas.microsoft.com/office/drawing/2014/main" id="{AB0E30F9-F468-4350-8480-6DD755627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917" y="3347240"/>
            <a:ext cx="3861180" cy="25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un9-82.userapi.com/impg/m5nN1SNbhRe4qqoh6pIJ11Zyjw-hhruoLn-dYA/BGjfjgotvgM.jpg?size=2560x1709&amp;quality=96&amp;sign=230aead9ea244d3176e1942f5246aeb2&amp;type=album">
            <a:extLst>
              <a:ext uri="{FF2B5EF4-FFF2-40B4-BE49-F238E27FC236}">
                <a16:creationId xmlns:a16="http://schemas.microsoft.com/office/drawing/2014/main" id="{BCC28DC2-CA36-479C-B966-6528AC3B6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1"/>
          <a:stretch/>
        </p:blipFill>
        <p:spPr bwMode="auto">
          <a:xfrm>
            <a:off x="7875917" y="1194410"/>
            <a:ext cx="3861180" cy="197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1576</Words>
  <Application>Microsoft Office PowerPoint</Application>
  <PresentationFormat>Широкоэкранный</PresentationFormat>
  <Paragraphs>249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Arial-BoldMT</vt:lpstr>
      <vt:lpstr>Calibri</vt:lpstr>
      <vt:lpstr>Calibri Light</vt:lpstr>
      <vt:lpstr>Times New Roman</vt:lpstr>
      <vt:lpstr>Тема Office</vt:lpstr>
      <vt:lpstr>Создание и развитие  на территории города Обнинска распределенного детского технологического парка</vt:lpstr>
      <vt:lpstr>Цель и задачи практики</vt:lpstr>
      <vt:lpstr>Цель и задачи практики</vt:lpstr>
      <vt:lpstr>Цель и задачи практики</vt:lpstr>
      <vt:lpstr>ЧОУ ДО «Академия Технолаб»</vt:lpstr>
      <vt:lpstr>ЧОУ ДО «Академия Технолаб»</vt:lpstr>
      <vt:lpstr>ЧОУ ДО «Академия Технолаб»</vt:lpstr>
      <vt:lpstr>Предпосылки реализации практики</vt:lpstr>
      <vt:lpstr>Предпосылки реализации практики</vt:lpstr>
      <vt:lpstr>Возможности,  позволившие реализовать практику</vt:lpstr>
      <vt:lpstr>Принципиальные подходы при разработке  и внедрении практики</vt:lpstr>
      <vt:lpstr>Участники внедрения практики</vt:lpstr>
      <vt:lpstr>Результаты практики</vt:lpstr>
      <vt:lpstr>Бизнес-модель реализации практики</vt:lpstr>
      <vt:lpstr>Описание практики</vt:lpstr>
      <vt:lpstr>Выгодополучатели практики</vt:lpstr>
      <vt:lpstr>Затраты на реализацию практики </vt:lpstr>
      <vt:lpstr>Показатели развития города после внедрения практики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 развитие на территории города Обнинска распределенного детского технологического парка с вовлеченностью в его работу всех учебных заведений, работающих на территории города, а также государственных научных центров, НИИ и технологических предприятий города</dc:title>
  <dc:creator>Сотрудник</dc:creator>
  <cp:lastModifiedBy>Сотрудник</cp:lastModifiedBy>
  <cp:revision>24</cp:revision>
  <cp:lastPrinted>2022-07-06T11:07:16Z</cp:lastPrinted>
  <dcterms:created xsi:type="dcterms:W3CDTF">2022-05-31T05:58:36Z</dcterms:created>
  <dcterms:modified xsi:type="dcterms:W3CDTF">2022-07-06T11:11:26Z</dcterms:modified>
</cp:coreProperties>
</file>