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7" r:id="rId1"/>
  </p:sldMasterIdLst>
  <p:notesMasterIdLst>
    <p:notesMasterId r:id="rId12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4" r:id="rId9"/>
    <p:sldId id="265" r:id="rId10"/>
    <p:sldId id="263" r:id="rId1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05984"/>
    <a:srgbClr val="7E0000"/>
    <a:srgbClr val="0C607E"/>
    <a:srgbClr val="002F8E"/>
    <a:srgbClr val="008080"/>
    <a:srgbClr val="0066CC"/>
    <a:srgbClr val="135EB9"/>
    <a:srgbClr val="0033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90" d="100"/>
          <a:sy n="90" d="100"/>
        </p:scale>
        <p:origin x="528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7" d="100"/>
          <a:sy n="87" d="100"/>
        </p:scale>
        <p:origin x="3840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A9741E6-7A10-41F6-9703-AB667157FFDD}" type="datetimeFigureOut">
              <a:rPr lang="ru-RU" smtClean="0"/>
              <a:t>24.08.2023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242C3C5-6A61-4DBD-9CA8-A3114A7DFBF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811965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sp>
          <p:nvSpPr>
            <p:cNvPr id="15" name="Freeform 14"/>
            <p:cNvSpPr/>
            <p:nvPr/>
          </p:nvSpPr>
          <p:spPr>
            <a:xfrm>
              <a:off x="0" y="-7862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19" name="Straight Connector 18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Isosceles Triangle 22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D75AE2-94DC-44B1-9C22-806DADC88835}" type="datetimeFigureOut">
              <a:rPr lang="ru-RU" smtClean="0"/>
              <a:t>24.08.2023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F22879-EAE8-44A8-BB84-6C2F69F3273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80627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D75AE2-94DC-44B1-9C22-806DADC88835}" type="datetimeFigureOut">
              <a:rPr lang="ru-RU" smtClean="0"/>
              <a:t>24.08.2023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F22879-EAE8-44A8-BB84-6C2F69F3273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212316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D75AE2-94DC-44B1-9C22-806DADC88835}" type="datetimeFigureOut">
              <a:rPr lang="ru-RU" smtClean="0"/>
              <a:t>24.08.2023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F22879-EAE8-44A8-BB84-6C2F69F3273B}" type="slidenum">
              <a:rPr lang="ru-RU" smtClean="0"/>
              <a:t>‹#›</a:t>
            </a:fld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9827791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D75AE2-94DC-44B1-9C22-806DADC88835}" type="datetimeFigureOut">
              <a:rPr lang="ru-RU" smtClean="0"/>
              <a:t>24.08.2023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F22879-EAE8-44A8-BB84-6C2F69F3273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596587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D75AE2-94DC-44B1-9C22-806DADC88835}" type="datetimeFigureOut">
              <a:rPr lang="ru-RU" smtClean="0"/>
              <a:t>24.08.2023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F22879-EAE8-44A8-BB84-6C2F69F3273B}" type="slidenum">
              <a:rPr lang="ru-RU" smtClean="0"/>
              <a:t>‹#›</a:t>
            </a:fld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6585808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D75AE2-94DC-44B1-9C22-806DADC88835}" type="datetimeFigureOut">
              <a:rPr lang="ru-RU" smtClean="0"/>
              <a:t>24.08.2023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F22879-EAE8-44A8-BB84-6C2F69F3273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4803047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D75AE2-94DC-44B1-9C22-806DADC88835}" type="datetimeFigureOut">
              <a:rPr lang="ru-RU" smtClean="0"/>
              <a:t>24.08.2023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F22879-EAE8-44A8-BB84-6C2F69F3273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1921410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D75AE2-94DC-44B1-9C22-806DADC88835}" type="datetimeFigureOut">
              <a:rPr lang="ru-RU" smtClean="0"/>
              <a:t>24.08.2023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F22879-EAE8-44A8-BB84-6C2F69F3273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741139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D75AE2-94DC-44B1-9C22-806DADC88835}" type="datetimeFigureOut">
              <a:rPr lang="ru-RU" smtClean="0"/>
              <a:t>24.08.2023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F22879-EAE8-44A8-BB84-6C2F69F3273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317522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D75AE2-94DC-44B1-9C22-806DADC88835}" type="datetimeFigureOut">
              <a:rPr lang="ru-RU" smtClean="0"/>
              <a:t>24.08.2023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F22879-EAE8-44A8-BB84-6C2F69F3273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340546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D75AE2-94DC-44B1-9C22-806DADC88835}" type="datetimeFigureOut">
              <a:rPr lang="ru-RU" smtClean="0"/>
              <a:t>24.08.2023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F22879-EAE8-44A8-BB84-6C2F69F3273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473819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D75AE2-94DC-44B1-9C22-806DADC88835}" type="datetimeFigureOut">
              <a:rPr lang="ru-RU" smtClean="0"/>
              <a:t>24.08.2023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F22879-EAE8-44A8-BB84-6C2F69F3273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275818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D75AE2-94DC-44B1-9C22-806DADC88835}" type="datetimeFigureOut">
              <a:rPr lang="ru-RU" smtClean="0"/>
              <a:t>24.08.2023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F22879-EAE8-44A8-BB84-6C2F69F3273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723786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D75AE2-94DC-44B1-9C22-806DADC88835}" type="datetimeFigureOut">
              <a:rPr lang="ru-RU" smtClean="0"/>
              <a:t>24.08.2023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F22879-EAE8-44A8-BB84-6C2F69F3273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724406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D75AE2-94DC-44B1-9C22-806DADC88835}" type="datetimeFigureOut">
              <a:rPr lang="ru-RU" smtClean="0"/>
              <a:t>24.08.2023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F22879-EAE8-44A8-BB84-6C2F69F3273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014668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F22879-EAE8-44A8-BB84-6C2F69F3273B}" type="slidenum">
              <a:rPr lang="ru-RU" smtClean="0"/>
              <a:t>‹#›</a:t>
            </a:fld>
            <a:endParaRPr lang="ru-RU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D75AE2-94DC-44B1-9C22-806DADC88835}" type="datetimeFigureOut">
              <a:rPr lang="ru-RU" smtClean="0"/>
              <a:t>24.08.2023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129150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D75AE2-94DC-44B1-9C22-806DADC88835}" type="datetimeFigureOut">
              <a:rPr lang="ru-RU" smtClean="0"/>
              <a:t>24.08.2023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ECF22879-EAE8-44A8-BB84-6C2F69F3273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560776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8" r:id="rId1"/>
    <p:sldLayoutId id="2147483739" r:id="rId2"/>
    <p:sldLayoutId id="2147483740" r:id="rId3"/>
    <p:sldLayoutId id="2147483741" r:id="rId4"/>
    <p:sldLayoutId id="2147483742" r:id="rId5"/>
    <p:sldLayoutId id="2147483743" r:id="rId6"/>
    <p:sldLayoutId id="2147483744" r:id="rId7"/>
    <p:sldLayoutId id="2147483745" r:id="rId8"/>
    <p:sldLayoutId id="2147483746" r:id="rId9"/>
    <p:sldLayoutId id="2147483747" r:id="rId10"/>
    <p:sldLayoutId id="2147483748" r:id="rId11"/>
    <p:sldLayoutId id="2147483749" r:id="rId12"/>
    <p:sldLayoutId id="2147483750" r:id="rId13"/>
    <p:sldLayoutId id="2147483751" r:id="rId14"/>
    <p:sldLayoutId id="2147483752" r:id="rId15"/>
    <p:sldLayoutId id="2147483753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EFA9039-0276-4B39-B80D-146FD984E7B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36028" y="2842701"/>
            <a:ext cx="9155340" cy="567934"/>
          </a:xfrm>
        </p:spPr>
        <p:txBody>
          <a:bodyPr/>
          <a:lstStyle/>
          <a:p>
            <a:pPr algn="ctr"/>
            <a:r>
              <a:rPr lang="ru-RU" sz="3200" b="1" dirty="0" err="1">
                <a:solidFill>
                  <a:schemeClr val="accent2">
                    <a:lumMod val="75000"/>
                  </a:schemeClr>
                </a:solidFill>
                <a:latin typeface="Arial Black" panose="020B0A04020102020204" pitchFamily="34" charset="0"/>
              </a:rPr>
              <a:t>Новоуральский</a:t>
            </a:r>
            <a:r>
              <a:rPr lang="ru-RU" sz="3200" b="1" dirty="0">
                <a:solidFill>
                  <a:schemeClr val="accent2">
                    <a:lumMod val="75000"/>
                  </a:schemeClr>
                </a:solidFill>
                <a:latin typeface="Arial Black" panose="020B0A04020102020204" pitchFamily="34" charset="0"/>
              </a:rPr>
              <a:t> городской округ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DB0D5F2E-3D81-4C16-BA39-D9776C496BA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07067" y="343872"/>
            <a:ext cx="7919336" cy="461471"/>
          </a:xfrm>
        </p:spPr>
        <p:txBody>
          <a:bodyPr>
            <a:normAutofit/>
          </a:bodyPr>
          <a:lstStyle/>
          <a:p>
            <a:r>
              <a:rPr lang="ru-RU" sz="2000" b="1" dirty="0">
                <a:solidFill>
                  <a:schemeClr val="accent1">
                    <a:lumMod val="50000"/>
                  </a:schemeClr>
                </a:solidFill>
                <a:latin typeface="Arial Black" panose="020B0A04020102020204" pitchFamily="34" charset="0"/>
              </a:rPr>
              <a:t>Конкурс «Лучшие муниципальные практики  2023» </a:t>
            </a:r>
          </a:p>
        </p:txBody>
      </p:sp>
      <p:sp>
        <p:nvSpPr>
          <p:cNvPr id="4" name="Подзаголовок 2">
            <a:extLst>
              <a:ext uri="{FF2B5EF4-FFF2-40B4-BE49-F238E27FC236}">
                <a16:creationId xmlns:a16="http://schemas.microsoft.com/office/drawing/2014/main" id="{F177A7DC-93A6-4341-8576-9A9B2EB7107D}"/>
              </a:ext>
            </a:extLst>
          </p:cNvPr>
          <p:cNvSpPr txBox="1">
            <a:spLocks/>
          </p:cNvSpPr>
          <p:nvPr/>
        </p:nvSpPr>
        <p:spPr>
          <a:xfrm>
            <a:off x="1507067" y="3978147"/>
            <a:ext cx="7766936" cy="1096899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800" kern="12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 dirty="0"/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AF86386E-D28E-4453-90D0-1FDCDA5044D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541" y="5602712"/>
            <a:ext cx="1297526" cy="1035777"/>
          </a:xfrm>
          <a:prstGeom prst="rect">
            <a:avLst/>
          </a:prstGeom>
        </p:spPr>
      </p:pic>
      <p:sp>
        <p:nvSpPr>
          <p:cNvPr id="8" name="Заголовок 1">
            <a:extLst>
              <a:ext uri="{FF2B5EF4-FFF2-40B4-BE49-F238E27FC236}">
                <a16:creationId xmlns:a16="http://schemas.microsoft.com/office/drawing/2014/main" id="{B263F253-AB03-408B-A50D-5AA00BF32FEA}"/>
              </a:ext>
            </a:extLst>
          </p:cNvPr>
          <p:cNvSpPr txBox="1">
            <a:spLocks/>
          </p:cNvSpPr>
          <p:nvPr/>
        </p:nvSpPr>
        <p:spPr>
          <a:xfrm>
            <a:off x="703122" y="1396151"/>
            <a:ext cx="9155340" cy="1646302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r" defTabSz="457200" rtl="0" eaLnBrk="1" latinLnBrk="0" hangingPunct="1">
              <a:spcBef>
                <a:spcPct val="0"/>
              </a:spcBef>
              <a:buNone/>
              <a:defRPr sz="54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endParaRPr lang="ru-RU" b="1" dirty="0">
              <a:solidFill>
                <a:schemeClr val="accent2">
                  <a:lumMod val="75000"/>
                </a:schemeClr>
              </a:solidFill>
              <a:latin typeface="Arial Black" panose="020B0A04020102020204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72F3277-AE0E-4404-ABE0-BA22CF038E1E}"/>
              </a:ext>
            </a:extLst>
          </p:cNvPr>
          <p:cNvSpPr txBox="1"/>
          <p:nvPr/>
        </p:nvSpPr>
        <p:spPr>
          <a:xfrm>
            <a:off x="703122" y="1309271"/>
            <a:ext cx="9155339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b="1" dirty="0">
                <a:solidFill>
                  <a:srgbClr val="FF0000"/>
                </a:solidFill>
                <a:latin typeface="Arial Black" panose="020B0A04020102020204" pitchFamily="34" charset="0"/>
              </a:rPr>
              <a:t>КОНЦЕРТНО-СПОРТИВНЫЙ КОМПЛЕКС</a:t>
            </a: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A1D6477A-EE02-44A4-9F35-3832B7BC172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5872" y="3770997"/>
            <a:ext cx="4026715" cy="26080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943415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DB0D5F2E-3D81-4C16-BA39-D9776C496BA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94003" y="219511"/>
            <a:ext cx="7919336" cy="461471"/>
          </a:xfrm>
        </p:spPr>
        <p:txBody>
          <a:bodyPr>
            <a:normAutofit/>
          </a:bodyPr>
          <a:lstStyle/>
          <a:p>
            <a:r>
              <a:rPr lang="ru-RU" b="1" dirty="0">
                <a:solidFill>
                  <a:schemeClr val="accent1">
                    <a:lumMod val="50000"/>
                  </a:schemeClr>
                </a:solidFill>
                <a:latin typeface="Arial Black" panose="020B0A04020102020204" pitchFamily="34" charset="0"/>
              </a:rPr>
              <a:t>Конкурс «Лучшие муниципальные практики  2023» </a:t>
            </a:r>
          </a:p>
        </p:txBody>
      </p:sp>
      <p:sp>
        <p:nvSpPr>
          <p:cNvPr id="4" name="Подзаголовок 2">
            <a:extLst>
              <a:ext uri="{FF2B5EF4-FFF2-40B4-BE49-F238E27FC236}">
                <a16:creationId xmlns:a16="http://schemas.microsoft.com/office/drawing/2014/main" id="{F177A7DC-93A6-4341-8576-9A9B2EB7107D}"/>
              </a:ext>
            </a:extLst>
          </p:cNvPr>
          <p:cNvSpPr txBox="1">
            <a:spLocks/>
          </p:cNvSpPr>
          <p:nvPr/>
        </p:nvSpPr>
        <p:spPr>
          <a:xfrm>
            <a:off x="1507067" y="3978147"/>
            <a:ext cx="7766936" cy="1096899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800" kern="12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 dirty="0"/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AF86386E-D28E-4453-90D0-1FDCDA5044D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541" y="5602712"/>
            <a:ext cx="1297526" cy="1035777"/>
          </a:xfrm>
          <a:prstGeom prst="rect">
            <a:avLst/>
          </a:prstGeom>
        </p:spPr>
      </p:pic>
      <p:sp>
        <p:nvSpPr>
          <p:cNvPr id="8" name="Заголовок 1">
            <a:extLst>
              <a:ext uri="{FF2B5EF4-FFF2-40B4-BE49-F238E27FC236}">
                <a16:creationId xmlns:a16="http://schemas.microsoft.com/office/drawing/2014/main" id="{B263F253-AB03-408B-A50D-5AA00BF32FEA}"/>
              </a:ext>
            </a:extLst>
          </p:cNvPr>
          <p:cNvSpPr txBox="1">
            <a:spLocks/>
          </p:cNvSpPr>
          <p:nvPr/>
        </p:nvSpPr>
        <p:spPr>
          <a:xfrm>
            <a:off x="703122" y="1396151"/>
            <a:ext cx="9155340" cy="1646302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r" defTabSz="457200" rtl="0" eaLnBrk="1" latinLnBrk="0" hangingPunct="1">
              <a:spcBef>
                <a:spcPct val="0"/>
              </a:spcBef>
              <a:buNone/>
              <a:defRPr sz="54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endParaRPr lang="ru-RU" b="1" dirty="0">
              <a:solidFill>
                <a:schemeClr val="accent2">
                  <a:lumMod val="75000"/>
                </a:schemeClr>
              </a:solidFill>
              <a:latin typeface="Arial Black" panose="020B0A04020102020204" pitchFamily="34" charset="0"/>
            </a:endParaRPr>
          </a:p>
        </p:txBody>
      </p:sp>
      <p:sp>
        <p:nvSpPr>
          <p:cNvPr id="11" name="Заголовок 10">
            <a:extLst>
              <a:ext uri="{FF2B5EF4-FFF2-40B4-BE49-F238E27FC236}">
                <a16:creationId xmlns:a16="http://schemas.microsoft.com/office/drawing/2014/main" id="{F8D23CC7-9D22-4A3F-92CD-B4D514725C4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12581" y="1589425"/>
            <a:ext cx="8736421" cy="1646302"/>
          </a:xfrm>
        </p:spPr>
        <p:txBody>
          <a:bodyPr/>
          <a:lstStyle/>
          <a:p>
            <a:pPr algn="ctr"/>
            <a:r>
              <a:rPr lang="ru-RU" sz="7200" dirty="0">
                <a:solidFill>
                  <a:srgbClr val="C00000"/>
                </a:solidFill>
                <a:latin typeface="Arial Black" panose="020B0A04020102020204" pitchFamily="34" charset="0"/>
              </a:rPr>
              <a:t>Спасибо</a:t>
            </a:r>
            <a:br>
              <a:rPr lang="ru-RU" sz="7200" dirty="0">
                <a:solidFill>
                  <a:srgbClr val="C00000"/>
                </a:solidFill>
                <a:latin typeface="Arial Black" panose="020B0A04020102020204" pitchFamily="34" charset="0"/>
              </a:rPr>
            </a:br>
            <a:r>
              <a:rPr lang="ru-RU" sz="7200" dirty="0">
                <a:solidFill>
                  <a:srgbClr val="C00000"/>
                </a:solidFill>
                <a:latin typeface="Arial Black" panose="020B0A04020102020204" pitchFamily="34" charset="0"/>
              </a:rPr>
              <a:t> за внимание!</a:t>
            </a:r>
          </a:p>
        </p:txBody>
      </p:sp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BBF41C68-A161-4CC1-8C5F-B38382FF907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44282" y="3235727"/>
            <a:ext cx="4673017" cy="31169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971185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EFA9039-0276-4B39-B80D-146FD984E7B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03122" y="2044001"/>
            <a:ext cx="9155340" cy="567934"/>
          </a:xfrm>
        </p:spPr>
        <p:txBody>
          <a:bodyPr/>
          <a:lstStyle/>
          <a:p>
            <a:pPr algn="ctr"/>
            <a:r>
              <a:rPr lang="ru-RU" sz="6000" b="1" dirty="0">
                <a:solidFill>
                  <a:srgbClr val="FF0000"/>
                </a:solidFill>
                <a:latin typeface="Arial Black" panose="020B0A04020102020204" pitchFamily="34" charset="0"/>
              </a:rPr>
              <a:t>«НАША СТРАНА»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DB0D5F2E-3D81-4C16-BA39-D9776C496BA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07067" y="343872"/>
            <a:ext cx="7919336" cy="461471"/>
          </a:xfrm>
        </p:spPr>
        <p:txBody>
          <a:bodyPr>
            <a:normAutofit/>
          </a:bodyPr>
          <a:lstStyle/>
          <a:p>
            <a:r>
              <a:rPr lang="ru-RU" b="1" dirty="0">
                <a:solidFill>
                  <a:schemeClr val="accent1">
                    <a:lumMod val="50000"/>
                  </a:schemeClr>
                </a:solidFill>
                <a:latin typeface="Arial Black" panose="020B0A04020102020204" pitchFamily="34" charset="0"/>
              </a:rPr>
              <a:t>Конкурс «Лучшие муниципальные практики  2023» </a:t>
            </a:r>
          </a:p>
        </p:txBody>
      </p:sp>
      <p:sp>
        <p:nvSpPr>
          <p:cNvPr id="4" name="Подзаголовок 2">
            <a:extLst>
              <a:ext uri="{FF2B5EF4-FFF2-40B4-BE49-F238E27FC236}">
                <a16:creationId xmlns:a16="http://schemas.microsoft.com/office/drawing/2014/main" id="{F177A7DC-93A6-4341-8576-9A9B2EB7107D}"/>
              </a:ext>
            </a:extLst>
          </p:cNvPr>
          <p:cNvSpPr txBox="1">
            <a:spLocks/>
          </p:cNvSpPr>
          <p:nvPr/>
        </p:nvSpPr>
        <p:spPr>
          <a:xfrm>
            <a:off x="1507067" y="3978147"/>
            <a:ext cx="7766936" cy="1096899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800" kern="12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 dirty="0"/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AF86386E-D28E-4453-90D0-1FDCDA5044D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541" y="5602712"/>
            <a:ext cx="1297526" cy="1035777"/>
          </a:xfrm>
          <a:prstGeom prst="rect">
            <a:avLst/>
          </a:prstGeom>
        </p:spPr>
      </p:pic>
      <p:sp>
        <p:nvSpPr>
          <p:cNvPr id="8" name="Заголовок 1">
            <a:extLst>
              <a:ext uri="{FF2B5EF4-FFF2-40B4-BE49-F238E27FC236}">
                <a16:creationId xmlns:a16="http://schemas.microsoft.com/office/drawing/2014/main" id="{B263F253-AB03-408B-A50D-5AA00BF32FEA}"/>
              </a:ext>
            </a:extLst>
          </p:cNvPr>
          <p:cNvSpPr txBox="1">
            <a:spLocks/>
          </p:cNvSpPr>
          <p:nvPr/>
        </p:nvSpPr>
        <p:spPr>
          <a:xfrm>
            <a:off x="703122" y="1396151"/>
            <a:ext cx="9155340" cy="1646302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r" defTabSz="457200" rtl="0" eaLnBrk="1" latinLnBrk="0" hangingPunct="1">
              <a:spcBef>
                <a:spcPct val="0"/>
              </a:spcBef>
              <a:buNone/>
              <a:defRPr sz="54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endParaRPr lang="ru-RU" b="1" dirty="0">
              <a:solidFill>
                <a:schemeClr val="accent2">
                  <a:lumMod val="75000"/>
                </a:schemeClr>
              </a:solidFill>
              <a:latin typeface="Arial Black" panose="020B0A04020102020204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72F3277-AE0E-4404-ABE0-BA22CF038E1E}"/>
              </a:ext>
            </a:extLst>
          </p:cNvPr>
          <p:cNvSpPr txBox="1"/>
          <p:nvPr/>
        </p:nvSpPr>
        <p:spPr>
          <a:xfrm>
            <a:off x="858304" y="1122570"/>
            <a:ext cx="879733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>
                <a:solidFill>
                  <a:srgbClr val="0070C0"/>
                </a:solidFill>
                <a:latin typeface="Arial Black" panose="020B0A04020102020204" pitchFamily="34" charset="0"/>
              </a:rPr>
              <a:t>Серия интеллектуальных игр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C13F3DA-D93A-49BA-8BA0-024A69D4BB65}"/>
              </a:ext>
            </a:extLst>
          </p:cNvPr>
          <p:cNvSpPr txBox="1"/>
          <p:nvPr/>
        </p:nvSpPr>
        <p:spPr>
          <a:xfrm>
            <a:off x="2917997" y="4265412"/>
            <a:ext cx="255721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>
                <a:solidFill>
                  <a:srgbClr val="002060"/>
                </a:solidFill>
                <a:latin typeface="Arial Black" panose="020B0A04020102020204" pitchFamily="34" charset="0"/>
              </a:rPr>
              <a:t>Космический </a:t>
            </a:r>
            <a:r>
              <a:rPr lang="ru-RU" sz="2400" dirty="0" err="1">
                <a:solidFill>
                  <a:srgbClr val="002060"/>
                </a:solidFill>
                <a:latin typeface="Arial Black" panose="020B0A04020102020204" pitchFamily="34" charset="0"/>
              </a:rPr>
              <a:t>Квиз</a:t>
            </a:r>
            <a:endParaRPr lang="ru-RU" sz="2400" dirty="0">
              <a:solidFill>
                <a:srgbClr val="002060"/>
              </a:solidFill>
              <a:latin typeface="Arial Black" panose="020B0A04020102020204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EC89FA15-B977-458D-9CF5-30236D371E7A}"/>
              </a:ext>
            </a:extLst>
          </p:cNvPr>
          <p:cNvSpPr txBox="1"/>
          <p:nvPr/>
        </p:nvSpPr>
        <p:spPr>
          <a:xfrm>
            <a:off x="322822" y="2909637"/>
            <a:ext cx="278654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solidFill>
                  <a:srgbClr val="002060"/>
                </a:solidFill>
                <a:latin typeface="Arial Black" panose="020B0A04020102020204" pitchFamily="34" charset="0"/>
              </a:rPr>
              <a:t>Великая отечественная война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3013EACA-513C-4EDD-89C5-8E94BF03AEEF}"/>
              </a:ext>
            </a:extLst>
          </p:cNvPr>
          <p:cNvSpPr txBox="1"/>
          <p:nvPr/>
        </p:nvSpPr>
        <p:spPr>
          <a:xfrm>
            <a:off x="5512934" y="2948591"/>
            <a:ext cx="221469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>
                <a:solidFill>
                  <a:srgbClr val="002060"/>
                </a:solidFill>
                <a:latin typeface="Arial Black" panose="020B0A04020102020204" pitchFamily="34" charset="0"/>
              </a:rPr>
              <a:t>День защитника отечества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73D873D9-5197-434A-A825-84E027B3BBFD}"/>
              </a:ext>
            </a:extLst>
          </p:cNvPr>
          <p:cNvSpPr txBox="1"/>
          <p:nvPr/>
        </p:nvSpPr>
        <p:spPr>
          <a:xfrm>
            <a:off x="7866051" y="4254730"/>
            <a:ext cx="206369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>
                <a:solidFill>
                  <a:srgbClr val="002060"/>
                </a:solidFill>
                <a:latin typeface="Arial Black" panose="020B0A04020102020204" pitchFamily="34" charset="0"/>
              </a:rPr>
              <a:t>Советское кино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8E9F465-9F1D-4C5E-AAB6-37F4C1385AC7}"/>
              </a:ext>
            </a:extLst>
          </p:cNvPr>
          <p:cNvSpPr txBox="1"/>
          <p:nvPr/>
        </p:nvSpPr>
        <p:spPr>
          <a:xfrm>
            <a:off x="1403541" y="5141047"/>
            <a:ext cx="81263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>
                <a:solidFill>
                  <a:srgbClr val="C00000"/>
                </a:solidFill>
                <a:latin typeface="Arial Black" panose="020B0A04020102020204" pitchFamily="34" charset="0"/>
              </a:rPr>
              <a:t>Направление «Патриотическое  воспитание»</a:t>
            </a:r>
          </a:p>
        </p:txBody>
      </p:sp>
      <p:sp>
        <p:nvSpPr>
          <p:cNvPr id="14" name="Стрелка: вниз 13">
            <a:extLst>
              <a:ext uri="{FF2B5EF4-FFF2-40B4-BE49-F238E27FC236}">
                <a16:creationId xmlns:a16="http://schemas.microsoft.com/office/drawing/2014/main" id="{19DDE0A0-D355-46D4-9176-606CEBF0C1E3}"/>
              </a:ext>
            </a:extLst>
          </p:cNvPr>
          <p:cNvSpPr/>
          <p:nvPr/>
        </p:nvSpPr>
        <p:spPr>
          <a:xfrm>
            <a:off x="1507067" y="2541864"/>
            <a:ext cx="388845" cy="43522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6A3B9E83-A164-4D9B-A984-E744D0F75B3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88625" y="2554846"/>
            <a:ext cx="445047" cy="1646302"/>
          </a:xfrm>
          <a:prstGeom prst="rect">
            <a:avLst/>
          </a:prstGeom>
        </p:spPr>
      </p:pic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C8DF7C33-A15F-4C79-A9D8-FC923F87F20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58790" y="2519848"/>
            <a:ext cx="445047" cy="457240"/>
          </a:xfrm>
          <a:prstGeom prst="rect">
            <a:avLst/>
          </a:prstGeom>
        </p:spPr>
      </p:pic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6D00B03A-7488-4319-937E-ED5AEF610C3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42508" y="2571852"/>
            <a:ext cx="445047" cy="16275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306383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EFA9039-0276-4B39-B80D-146FD984E7B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07067" y="2861066"/>
            <a:ext cx="7766936" cy="567934"/>
          </a:xfrm>
        </p:spPr>
        <p:txBody>
          <a:bodyPr/>
          <a:lstStyle/>
          <a:p>
            <a:pPr algn="ctr"/>
            <a:r>
              <a:rPr lang="ru-RU" sz="4000" b="1" dirty="0">
                <a:solidFill>
                  <a:srgbClr val="C00000"/>
                </a:solidFill>
                <a:latin typeface="Arial Black" panose="020B0A04020102020204" pitchFamily="34" charset="0"/>
              </a:rPr>
              <a:t>Направлена на организацию культурно-познавательного досуга граждан НГО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DB0D5F2E-3D81-4C16-BA39-D9776C496BA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020505" y="236098"/>
            <a:ext cx="7919336" cy="461471"/>
          </a:xfrm>
        </p:spPr>
        <p:txBody>
          <a:bodyPr>
            <a:normAutofit/>
          </a:bodyPr>
          <a:lstStyle/>
          <a:p>
            <a:r>
              <a:rPr lang="ru-RU" b="1" dirty="0">
                <a:solidFill>
                  <a:schemeClr val="accent1">
                    <a:lumMod val="50000"/>
                  </a:schemeClr>
                </a:solidFill>
                <a:latin typeface="Arial Black" panose="020B0A04020102020204" pitchFamily="34" charset="0"/>
              </a:rPr>
              <a:t>Конкурс «Лучшие муниципальные практики  2023» </a:t>
            </a:r>
          </a:p>
        </p:txBody>
      </p:sp>
      <p:sp>
        <p:nvSpPr>
          <p:cNvPr id="4" name="Подзаголовок 2">
            <a:extLst>
              <a:ext uri="{FF2B5EF4-FFF2-40B4-BE49-F238E27FC236}">
                <a16:creationId xmlns:a16="http://schemas.microsoft.com/office/drawing/2014/main" id="{F177A7DC-93A6-4341-8576-9A9B2EB7107D}"/>
              </a:ext>
            </a:extLst>
          </p:cNvPr>
          <p:cNvSpPr txBox="1">
            <a:spLocks/>
          </p:cNvSpPr>
          <p:nvPr/>
        </p:nvSpPr>
        <p:spPr>
          <a:xfrm>
            <a:off x="1507067" y="3978147"/>
            <a:ext cx="7766936" cy="1096899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800" kern="12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 dirty="0"/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AF86386E-D28E-4453-90D0-1FDCDA5044D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541" y="5602712"/>
            <a:ext cx="1297526" cy="1035777"/>
          </a:xfrm>
          <a:prstGeom prst="rect">
            <a:avLst/>
          </a:prstGeom>
        </p:spPr>
      </p:pic>
      <p:sp>
        <p:nvSpPr>
          <p:cNvPr id="8" name="Заголовок 1">
            <a:extLst>
              <a:ext uri="{FF2B5EF4-FFF2-40B4-BE49-F238E27FC236}">
                <a16:creationId xmlns:a16="http://schemas.microsoft.com/office/drawing/2014/main" id="{B263F253-AB03-408B-A50D-5AA00BF32FEA}"/>
              </a:ext>
            </a:extLst>
          </p:cNvPr>
          <p:cNvSpPr txBox="1">
            <a:spLocks/>
          </p:cNvSpPr>
          <p:nvPr/>
        </p:nvSpPr>
        <p:spPr>
          <a:xfrm>
            <a:off x="703122" y="1396151"/>
            <a:ext cx="9155340" cy="1646302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r" defTabSz="457200" rtl="0" eaLnBrk="1" latinLnBrk="0" hangingPunct="1">
              <a:spcBef>
                <a:spcPct val="0"/>
              </a:spcBef>
              <a:buNone/>
              <a:defRPr sz="54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endParaRPr lang="ru-RU" b="1" dirty="0">
              <a:solidFill>
                <a:schemeClr val="accent2">
                  <a:lumMod val="75000"/>
                </a:schemeClr>
              </a:solidFill>
              <a:latin typeface="Arial Black" panose="020B0A04020102020204" pitchFamily="34" charset="0"/>
            </a:endParaRPr>
          </a:p>
        </p:txBody>
      </p:sp>
      <p:pic>
        <p:nvPicPr>
          <p:cNvPr id="18" name="Рисунок 17">
            <a:extLst>
              <a:ext uri="{FF2B5EF4-FFF2-40B4-BE49-F238E27FC236}">
                <a16:creationId xmlns:a16="http://schemas.microsoft.com/office/drawing/2014/main" id="{8673E535-9177-4564-9149-06230FDE150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8399" y="3429000"/>
            <a:ext cx="4264785" cy="30157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740498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EFA9039-0276-4B39-B80D-146FD984E7B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83457" y="965194"/>
            <a:ext cx="9336946" cy="2915790"/>
          </a:xfrm>
        </p:spPr>
        <p:txBody>
          <a:bodyPr/>
          <a:lstStyle/>
          <a:p>
            <a:pPr algn="ctr"/>
            <a:r>
              <a:rPr lang="ru-RU" sz="2400" b="1" dirty="0">
                <a:solidFill>
                  <a:srgbClr val="C00000"/>
                </a:solidFill>
                <a:latin typeface="Arial Black" panose="020B0A04020102020204" pitchFamily="34" charset="0"/>
              </a:rPr>
              <a:t>ЦЕЛЬ: </a:t>
            </a:r>
            <a:r>
              <a:rPr lang="ru-RU" sz="2400" dirty="0">
                <a:solidFill>
                  <a:srgbClr val="205984"/>
                </a:solidFill>
                <a:latin typeface="Arial Black" panose="020B0A04020102020204" pitchFamily="34" charset="0"/>
              </a:rPr>
              <a:t>Привлечение граждан НГО к проведению культурно-познавательного досуга. Предоставление возможности участникам проверить свои знания, а так же проверить свою эрудицию, смекалку, сообразительность. Привить чувство патриотизма, любовь и уважение к своей стране.</a:t>
            </a:r>
            <a:br>
              <a:rPr lang="ru-RU" sz="2400" dirty="0">
                <a:solidFill>
                  <a:srgbClr val="205984"/>
                </a:solidFill>
                <a:latin typeface="Arial Black" panose="020B0A04020102020204" pitchFamily="34" charset="0"/>
              </a:rPr>
            </a:br>
            <a:endParaRPr lang="ru-RU" sz="2400" b="1" dirty="0">
              <a:solidFill>
                <a:srgbClr val="205984"/>
              </a:solidFill>
              <a:latin typeface="Arial Black" panose="020B0A04020102020204" pitchFamily="34" charset="0"/>
            </a:endParaRP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DB0D5F2E-3D81-4C16-BA39-D9776C496BA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07067" y="343872"/>
            <a:ext cx="7919336" cy="461471"/>
          </a:xfrm>
        </p:spPr>
        <p:txBody>
          <a:bodyPr>
            <a:normAutofit/>
          </a:bodyPr>
          <a:lstStyle/>
          <a:p>
            <a:r>
              <a:rPr lang="ru-RU" b="1" dirty="0">
                <a:solidFill>
                  <a:schemeClr val="accent1">
                    <a:lumMod val="50000"/>
                  </a:schemeClr>
                </a:solidFill>
                <a:latin typeface="Arial Black" panose="020B0A04020102020204" pitchFamily="34" charset="0"/>
              </a:rPr>
              <a:t>Конкурс «Лучшие муниципальные практики  2023» </a:t>
            </a:r>
          </a:p>
        </p:txBody>
      </p:sp>
      <p:sp>
        <p:nvSpPr>
          <p:cNvPr id="4" name="Подзаголовок 2">
            <a:extLst>
              <a:ext uri="{FF2B5EF4-FFF2-40B4-BE49-F238E27FC236}">
                <a16:creationId xmlns:a16="http://schemas.microsoft.com/office/drawing/2014/main" id="{F177A7DC-93A6-4341-8576-9A9B2EB7107D}"/>
              </a:ext>
            </a:extLst>
          </p:cNvPr>
          <p:cNvSpPr txBox="1">
            <a:spLocks/>
          </p:cNvSpPr>
          <p:nvPr/>
        </p:nvSpPr>
        <p:spPr>
          <a:xfrm>
            <a:off x="1507067" y="3978147"/>
            <a:ext cx="7766936" cy="1096899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800" kern="12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 dirty="0"/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AF86386E-D28E-4453-90D0-1FDCDA5044D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541" y="5602712"/>
            <a:ext cx="1297526" cy="1035777"/>
          </a:xfrm>
          <a:prstGeom prst="rect">
            <a:avLst/>
          </a:prstGeom>
        </p:spPr>
      </p:pic>
      <p:sp>
        <p:nvSpPr>
          <p:cNvPr id="8" name="Заголовок 1">
            <a:extLst>
              <a:ext uri="{FF2B5EF4-FFF2-40B4-BE49-F238E27FC236}">
                <a16:creationId xmlns:a16="http://schemas.microsoft.com/office/drawing/2014/main" id="{B263F253-AB03-408B-A50D-5AA00BF32FEA}"/>
              </a:ext>
            </a:extLst>
          </p:cNvPr>
          <p:cNvSpPr txBox="1">
            <a:spLocks/>
          </p:cNvSpPr>
          <p:nvPr/>
        </p:nvSpPr>
        <p:spPr>
          <a:xfrm>
            <a:off x="703122" y="1396151"/>
            <a:ext cx="9155340" cy="1646302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r" defTabSz="457200" rtl="0" eaLnBrk="1" latinLnBrk="0" hangingPunct="1">
              <a:spcBef>
                <a:spcPct val="0"/>
              </a:spcBef>
              <a:buNone/>
              <a:defRPr sz="54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endParaRPr lang="ru-RU" b="1" dirty="0">
              <a:solidFill>
                <a:schemeClr val="accent2">
                  <a:lumMod val="75000"/>
                </a:schemeClr>
              </a:solidFill>
              <a:latin typeface="Arial Black" panose="020B0A04020102020204" pitchFamily="34" charset="0"/>
            </a:endParaRPr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BA269FB4-05A1-4837-859C-EDDB1C8FD52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75251" y="3680026"/>
            <a:ext cx="4182968" cy="27900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204283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EFA9039-0276-4B39-B80D-146FD984E7B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22608" y="2965741"/>
            <a:ext cx="6771469" cy="2915790"/>
          </a:xfrm>
        </p:spPr>
        <p:txBody>
          <a:bodyPr/>
          <a:lstStyle/>
          <a:p>
            <a:pPr algn="l"/>
            <a:r>
              <a:rPr lang="ru-RU" sz="2400" b="1" dirty="0">
                <a:solidFill>
                  <a:srgbClr val="C00000"/>
                </a:solidFill>
                <a:latin typeface="Arial Black" panose="020B0A04020102020204" pitchFamily="34" charset="0"/>
              </a:rPr>
              <a:t>ЗАДАЧИ:</a:t>
            </a:r>
            <a:br>
              <a:rPr lang="ru-RU" sz="2400" b="1" dirty="0">
                <a:solidFill>
                  <a:schemeClr val="accent4">
                    <a:lumMod val="75000"/>
                  </a:schemeClr>
                </a:solidFill>
                <a:latin typeface="Arial Black" panose="020B0A04020102020204" pitchFamily="34" charset="0"/>
              </a:rPr>
            </a:br>
            <a:r>
              <a:rPr lang="ru-RU" sz="2400" b="1" dirty="0">
                <a:solidFill>
                  <a:srgbClr val="00808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пробудить интерес к истокам жизни Российского государства;</a:t>
            </a:r>
            <a:br>
              <a:rPr lang="ru-RU" sz="2400" b="1" dirty="0">
                <a:solidFill>
                  <a:srgbClr val="00808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400" b="1" dirty="0">
                <a:solidFill>
                  <a:srgbClr val="00808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воспитывать уважение к славному прошлому нашей страны, чувство ответственности, гражданственности и патриотизма;</a:t>
            </a:r>
            <a:br>
              <a:rPr lang="ru-RU" sz="2400" b="1" dirty="0">
                <a:solidFill>
                  <a:srgbClr val="00808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400" b="1" dirty="0">
                <a:solidFill>
                  <a:srgbClr val="00808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-развивать умение работать в команде;</a:t>
            </a:r>
            <a:br>
              <a:rPr lang="ru-RU" sz="2400" b="1" dirty="0">
                <a:solidFill>
                  <a:srgbClr val="00808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400" b="1" dirty="0">
                <a:solidFill>
                  <a:srgbClr val="00808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развивать логическое мышление, память;</a:t>
            </a:r>
            <a:br>
              <a:rPr lang="ru-RU" sz="2400" b="1" dirty="0">
                <a:solidFill>
                  <a:srgbClr val="00808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400" b="1" dirty="0">
                <a:solidFill>
                  <a:srgbClr val="00808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показать достижения Российского государства.</a:t>
            </a:r>
            <a:br>
              <a:rPr lang="ru-RU" sz="2400" b="1" dirty="0">
                <a:solidFill>
                  <a:srgbClr val="00808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ru-RU" sz="2400" b="1" dirty="0">
              <a:solidFill>
                <a:srgbClr val="00808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DB0D5F2E-3D81-4C16-BA39-D9776C496BA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07067" y="343872"/>
            <a:ext cx="7919336" cy="461471"/>
          </a:xfrm>
        </p:spPr>
        <p:txBody>
          <a:bodyPr>
            <a:normAutofit/>
          </a:bodyPr>
          <a:lstStyle/>
          <a:p>
            <a:r>
              <a:rPr lang="ru-RU" b="1" dirty="0">
                <a:solidFill>
                  <a:schemeClr val="accent1">
                    <a:lumMod val="50000"/>
                  </a:schemeClr>
                </a:solidFill>
                <a:latin typeface="Arial Black" panose="020B0A04020102020204" pitchFamily="34" charset="0"/>
              </a:rPr>
              <a:t>Конкурс «Лучшие муниципальные практики  2023» </a:t>
            </a:r>
          </a:p>
        </p:txBody>
      </p:sp>
      <p:sp>
        <p:nvSpPr>
          <p:cNvPr id="4" name="Подзаголовок 2">
            <a:extLst>
              <a:ext uri="{FF2B5EF4-FFF2-40B4-BE49-F238E27FC236}">
                <a16:creationId xmlns:a16="http://schemas.microsoft.com/office/drawing/2014/main" id="{F177A7DC-93A6-4341-8576-9A9B2EB7107D}"/>
              </a:ext>
            </a:extLst>
          </p:cNvPr>
          <p:cNvSpPr txBox="1">
            <a:spLocks/>
          </p:cNvSpPr>
          <p:nvPr/>
        </p:nvSpPr>
        <p:spPr>
          <a:xfrm>
            <a:off x="1507067" y="3978147"/>
            <a:ext cx="7766936" cy="1096899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800" kern="12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 dirty="0"/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AF86386E-D28E-4453-90D0-1FDCDA5044D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541" y="5602712"/>
            <a:ext cx="1297526" cy="1035777"/>
          </a:xfrm>
          <a:prstGeom prst="rect">
            <a:avLst/>
          </a:prstGeom>
        </p:spPr>
      </p:pic>
      <p:sp>
        <p:nvSpPr>
          <p:cNvPr id="8" name="Заголовок 1">
            <a:extLst>
              <a:ext uri="{FF2B5EF4-FFF2-40B4-BE49-F238E27FC236}">
                <a16:creationId xmlns:a16="http://schemas.microsoft.com/office/drawing/2014/main" id="{B263F253-AB03-408B-A50D-5AA00BF32FEA}"/>
              </a:ext>
            </a:extLst>
          </p:cNvPr>
          <p:cNvSpPr txBox="1">
            <a:spLocks/>
          </p:cNvSpPr>
          <p:nvPr/>
        </p:nvSpPr>
        <p:spPr>
          <a:xfrm>
            <a:off x="703122" y="1396151"/>
            <a:ext cx="9155340" cy="1646302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r" defTabSz="457200" rtl="0" eaLnBrk="1" latinLnBrk="0" hangingPunct="1">
              <a:spcBef>
                <a:spcPct val="0"/>
              </a:spcBef>
              <a:buNone/>
              <a:defRPr sz="54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endParaRPr lang="ru-RU" b="1" dirty="0">
              <a:solidFill>
                <a:schemeClr val="accent2">
                  <a:lumMod val="75000"/>
                </a:schemeClr>
              </a:solidFill>
              <a:latin typeface="Arial Black" panose="020B0A04020102020204" pitchFamily="34" charset="0"/>
            </a:endParaRP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8FF19958-92AC-4705-93FF-363C9285D23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55105" y="1664389"/>
            <a:ext cx="2603357" cy="34711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759347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EFA9039-0276-4B39-B80D-146FD984E7B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71619" y="3143121"/>
            <a:ext cx="9237832" cy="2915790"/>
          </a:xfrm>
        </p:spPr>
        <p:txBody>
          <a:bodyPr/>
          <a:lstStyle/>
          <a:p>
            <a:pPr algn="l"/>
            <a:r>
              <a:rPr lang="ru-RU" sz="3600" b="1" dirty="0">
                <a:solidFill>
                  <a:srgbClr val="C00000"/>
                </a:solidFill>
                <a:latin typeface="Arial Black" panose="020B0A04020102020204" pitchFamily="34" charset="0"/>
              </a:rPr>
              <a:t>РЕЗУЛЬТАТЫ:</a:t>
            </a:r>
            <a:br>
              <a:rPr lang="ru-RU" sz="2400" b="1" dirty="0">
                <a:solidFill>
                  <a:schemeClr val="accent4">
                    <a:lumMod val="75000"/>
                  </a:schemeClr>
                </a:solidFill>
                <a:latin typeface="Arial Black" panose="020B0A04020102020204" pitchFamily="34" charset="0"/>
              </a:rPr>
            </a:br>
            <a:br>
              <a:rPr lang="ru-RU" sz="2400" b="1" dirty="0">
                <a:solidFill>
                  <a:schemeClr val="accent4">
                    <a:lumMod val="75000"/>
                  </a:schemeClr>
                </a:solidFill>
                <a:latin typeface="Arial Black" panose="020B0A04020102020204" pitchFamily="34" charset="0"/>
              </a:rPr>
            </a:br>
            <a:r>
              <a:rPr lang="ru-RU" sz="2400" b="1" dirty="0">
                <a:solidFill>
                  <a:srgbClr val="0C607E"/>
                </a:solidFill>
                <a:latin typeface="Arial Black" panose="020B0A04020102020204" pitchFamily="34" charset="0"/>
              </a:rPr>
              <a:t>1. </a:t>
            </a:r>
            <a:r>
              <a:rPr lang="ru-RU" sz="2800" dirty="0">
                <a:solidFill>
                  <a:srgbClr val="0C607E"/>
                </a:solidFill>
                <a:latin typeface="Arial Black" panose="020B0A04020102020204" pitchFamily="34" charset="0"/>
              </a:rPr>
              <a:t>Привлечено 620 человек:</a:t>
            </a:r>
            <a:br>
              <a:rPr lang="ru-RU" sz="2800" dirty="0">
                <a:solidFill>
                  <a:srgbClr val="0C607E"/>
                </a:solidFill>
                <a:latin typeface="Arial Black" panose="020B0A04020102020204" pitchFamily="34" charset="0"/>
              </a:rPr>
            </a:br>
            <a:br>
              <a:rPr lang="ru-RU" sz="2800" dirty="0">
                <a:solidFill>
                  <a:srgbClr val="0C607E"/>
                </a:solidFill>
                <a:latin typeface="Arial Black" panose="020B0A04020102020204" pitchFamily="34" charset="0"/>
              </a:rPr>
            </a:br>
            <a:r>
              <a:rPr lang="ru-RU" sz="2800" dirty="0">
                <a:solidFill>
                  <a:srgbClr val="0C607E"/>
                </a:solidFill>
                <a:latin typeface="Arial Black" panose="020B0A04020102020204" pitchFamily="34" charset="0"/>
              </a:rPr>
              <a:t>- 220 человек от 15 до 18 лет; </a:t>
            </a:r>
            <a:br>
              <a:rPr lang="ru-RU" sz="2800" dirty="0">
                <a:solidFill>
                  <a:srgbClr val="0C607E"/>
                </a:solidFill>
                <a:latin typeface="Arial Black" panose="020B0A04020102020204" pitchFamily="34" charset="0"/>
              </a:rPr>
            </a:br>
            <a:r>
              <a:rPr lang="ru-RU" sz="2800" dirty="0">
                <a:solidFill>
                  <a:srgbClr val="0C607E"/>
                </a:solidFill>
                <a:latin typeface="Arial Black" panose="020B0A04020102020204" pitchFamily="34" charset="0"/>
              </a:rPr>
              <a:t>- 280 человек старшего поколения от 50 лет</a:t>
            </a:r>
            <a:br>
              <a:rPr lang="ru-RU" sz="2800" dirty="0">
                <a:solidFill>
                  <a:srgbClr val="0C607E"/>
                </a:solidFill>
                <a:latin typeface="Arial Black" panose="020B0A04020102020204" pitchFamily="34" charset="0"/>
              </a:rPr>
            </a:br>
            <a:br>
              <a:rPr lang="ru-RU" sz="2800" dirty="0">
                <a:solidFill>
                  <a:srgbClr val="0C607E"/>
                </a:solidFill>
                <a:latin typeface="Arial Black" panose="020B0A04020102020204" pitchFamily="34" charset="0"/>
              </a:rPr>
            </a:br>
            <a:br>
              <a:rPr lang="ru-RU" sz="2800" dirty="0">
                <a:solidFill>
                  <a:srgbClr val="0C607E"/>
                </a:solidFill>
                <a:latin typeface="Arial Black" panose="020B0A04020102020204" pitchFamily="34" charset="0"/>
              </a:rPr>
            </a:br>
            <a:r>
              <a:rPr lang="ru-RU" sz="2800" dirty="0">
                <a:solidFill>
                  <a:srgbClr val="0C607E"/>
                </a:solidFill>
                <a:latin typeface="Arial Black" panose="020B0A04020102020204" pitchFamily="34" charset="0"/>
              </a:rPr>
              <a:t>2. Рост  потребности населения на участие в подобных мероприятиях</a:t>
            </a:r>
            <a:br>
              <a:rPr lang="ru-RU" sz="2400" dirty="0">
                <a:solidFill>
                  <a:schemeClr val="accent2">
                    <a:lumMod val="50000"/>
                  </a:schemeClr>
                </a:solidFill>
                <a:latin typeface="Arial Black" panose="020B0A04020102020204" pitchFamily="34" charset="0"/>
              </a:rPr>
            </a:br>
            <a:br>
              <a:rPr lang="ru-RU" sz="2400" dirty="0">
                <a:solidFill>
                  <a:schemeClr val="accent2">
                    <a:lumMod val="50000"/>
                  </a:schemeClr>
                </a:solidFill>
              </a:rPr>
            </a:br>
            <a:endParaRPr lang="ru-RU" sz="2400" b="1" dirty="0">
              <a:solidFill>
                <a:schemeClr val="accent2">
                  <a:lumMod val="50000"/>
                </a:schemeClr>
              </a:solidFill>
              <a:latin typeface="Arial Black" panose="020B0A04020102020204" pitchFamily="34" charset="0"/>
            </a:endParaRP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DB0D5F2E-3D81-4C16-BA39-D9776C496BA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58304" y="360374"/>
            <a:ext cx="7919336" cy="461471"/>
          </a:xfrm>
        </p:spPr>
        <p:txBody>
          <a:bodyPr>
            <a:normAutofit/>
          </a:bodyPr>
          <a:lstStyle/>
          <a:p>
            <a:r>
              <a:rPr lang="ru-RU" b="1" dirty="0">
                <a:solidFill>
                  <a:schemeClr val="accent1">
                    <a:lumMod val="50000"/>
                  </a:schemeClr>
                </a:solidFill>
                <a:latin typeface="Arial Black" panose="020B0A04020102020204" pitchFamily="34" charset="0"/>
              </a:rPr>
              <a:t>Конкурс «Лучшие муниципальные практики  2023» </a:t>
            </a:r>
          </a:p>
        </p:txBody>
      </p:sp>
      <p:sp>
        <p:nvSpPr>
          <p:cNvPr id="4" name="Подзаголовок 2">
            <a:extLst>
              <a:ext uri="{FF2B5EF4-FFF2-40B4-BE49-F238E27FC236}">
                <a16:creationId xmlns:a16="http://schemas.microsoft.com/office/drawing/2014/main" id="{F177A7DC-93A6-4341-8576-9A9B2EB7107D}"/>
              </a:ext>
            </a:extLst>
          </p:cNvPr>
          <p:cNvSpPr txBox="1">
            <a:spLocks/>
          </p:cNvSpPr>
          <p:nvPr/>
        </p:nvSpPr>
        <p:spPr>
          <a:xfrm>
            <a:off x="1507067" y="3978147"/>
            <a:ext cx="7766936" cy="1096899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800" kern="12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 dirty="0"/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AF86386E-D28E-4453-90D0-1FDCDA5044D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541" y="5602712"/>
            <a:ext cx="1297526" cy="1035777"/>
          </a:xfrm>
          <a:prstGeom prst="rect">
            <a:avLst/>
          </a:prstGeom>
        </p:spPr>
      </p:pic>
      <p:sp>
        <p:nvSpPr>
          <p:cNvPr id="8" name="Заголовок 1">
            <a:extLst>
              <a:ext uri="{FF2B5EF4-FFF2-40B4-BE49-F238E27FC236}">
                <a16:creationId xmlns:a16="http://schemas.microsoft.com/office/drawing/2014/main" id="{B263F253-AB03-408B-A50D-5AA00BF32FEA}"/>
              </a:ext>
            </a:extLst>
          </p:cNvPr>
          <p:cNvSpPr txBox="1">
            <a:spLocks/>
          </p:cNvSpPr>
          <p:nvPr/>
        </p:nvSpPr>
        <p:spPr>
          <a:xfrm>
            <a:off x="703122" y="1396151"/>
            <a:ext cx="9155340" cy="1646302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r" defTabSz="457200" rtl="0" eaLnBrk="1" latinLnBrk="0" hangingPunct="1">
              <a:spcBef>
                <a:spcPct val="0"/>
              </a:spcBef>
              <a:buNone/>
              <a:defRPr sz="54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endParaRPr lang="ru-RU" b="1" dirty="0">
              <a:solidFill>
                <a:schemeClr val="accent2">
                  <a:lumMod val="75000"/>
                </a:schemeClr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2206519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EFA9039-0276-4B39-B80D-146FD984E7B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590875" y="2815433"/>
            <a:ext cx="5301842" cy="2325427"/>
          </a:xfrm>
        </p:spPr>
        <p:txBody>
          <a:bodyPr/>
          <a:lstStyle/>
          <a:p>
            <a:pPr algn="ctr"/>
            <a:r>
              <a:rPr lang="ru-RU" sz="2000" b="1" dirty="0">
                <a:solidFill>
                  <a:srgbClr val="002F8E"/>
                </a:solidFill>
                <a:latin typeface="Arial Black" panose="020B0A04020102020204" pitchFamily="34" charset="0"/>
              </a:rPr>
              <a:t>Пискунова Наталия </a:t>
            </a:r>
            <a:r>
              <a:rPr lang="ru-RU" sz="2000" b="1" dirty="0" err="1">
                <a:solidFill>
                  <a:srgbClr val="002F8E"/>
                </a:solidFill>
                <a:latin typeface="Arial Black" panose="020B0A04020102020204" pitchFamily="34" charset="0"/>
              </a:rPr>
              <a:t>Алевтиновна</a:t>
            </a:r>
            <a:r>
              <a:rPr lang="ru-RU" sz="2000" b="1" dirty="0">
                <a:solidFill>
                  <a:srgbClr val="002F8E"/>
                </a:solidFill>
                <a:latin typeface="Arial Black" panose="020B0A04020102020204" pitchFamily="34" charset="0"/>
              </a:rPr>
              <a:t>, инструктор-методист физкультурно-спортивной организации МАУ «КСК» НГО, о</a:t>
            </a:r>
            <a:r>
              <a:rPr lang="ru-RU" sz="2000" dirty="0">
                <a:solidFill>
                  <a:srgbClr val="002F8E"/>
                </a:solidFill>
                <a:latin typeface="Arial Black" panose="020B0A04020102020204" pitchFamily="34" charset="0"/>
              </a:rPr>
              <a:t>бразование — высшее, </a:t>
            </a:r>
            <a:r>
              <a:rPr lang="ru-RU" sz="2000" dirty="0" err="1">
                <a:solidFill>
                  <a:srgbClr val="002F8E"/>
                </a:solidFill>
                <a:latin typeface="Arial Black" panose="020B0A04020102020204" pitchFamily="34" charset="0"/>
              </a:rPr>
              <a:t>УрГПУ</a:t>
            </a:r>
            <a:r>
              <a:rPr lang="ru-RU" sz="2000" dirty="0">
                <a:solidFill>
                  <a:srgbClr val="002F8E"/>
                </a:solidFill>
                <a:latin typeface="Arial Black" panose="020B0A04020102020204" pitchFamily="34" charset="0"/>
              </a:rPr>
              <a:t>, институт МХО, награждена благодарственными письмами Главы НГО за проведение городских мероприятий в 2019-2023 </a:t>
            </a:r>
            <a:r>
              <a:rPr lang="ru-RU" sz="2000" dirty="0" err="1">
                <a:solidFill>
                  <a:srgbClr val="002F8E"/>
                </a:solidFill>
                <a:latin typeface="Arial Black" panose="020B0A04020102020204" pitchFamily="34" charset="0"/>
              </a:rPr>
              <a:t>г.г</a:t>
            </a:r>
            <a:r>
              <a:rPr lang="ru-RU" sz="2000" dirty="0">
                <a:solidFill>
                  <a:srgbClr val="002F8E"/>
                </a:solidFill>
                <a:latin typeface="Arial Black" panose="020B0A04020102020204" pitchFamily="34" charset="0"/>
              </a:rPr>
              <a:t>.</a:t>
            </a:r>
            <a:endParaRPr lang="ru-RU" sz="2400" b="1" dirty="0">
              <a:solidFill>
                <a:srgbClr val="002F8E"/>
              </a:solidFill>
              <a:latin typeface="Arial Black" panose="020B0A04020102020204" pitchFamily="34" charset="0"/>
            </a:endParaRP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DB0D5F2E-3D81-4C16-BA39-D9776C496BA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94003" y="219511"/>
            <a:ext cx="7919336" cy="461471"/>
          </a:xfrm>
        </p:spPr>
        <p:txBody>
          <a:bodyPr>
            <a:normAutofit/>
          </a:bodyPr>
          <a:lstStyle/>
          <a:p>
            <a:r>
              <a:rPr lang="ru-RU" b="1" dirty="0">
                <a:solidFill>
                  <a:schemeClr val="accent1">
                    <a:lumMod val="50000"/>
                  </a:schemeClr>
                </a:solidFill>
                <a:latin typeface="Arial Black" panose="020B0A04020102020204" pitchFamily="34" charset="0"/>
              </a:rPr>
              <a:t>Конкурс «Лучшие муниципальные практики  2023» </a:t>
            </a:r>
          </a:p>
        </p:txBody>
      </p:sp>
      <p:sp>
        <p:nvSpPr>
          <p:cNvPr id="4" name="Подзаголовок 2">
            <a:extLst>
              <a:ext uri="{FF2B5EF4-FFF2-40B4-BE49-F238E27FC236}">
                <a16:creationId xmlns:a16="http://schemas.microsoft.com/office/drawing/2014/main" id="{F177A7DC-93A6-4341-8576-9A9B2EB7107D}"/>
              </a:ext>
            </a:extLst>
          </p:cNvPr>
          <p:cNvSpPr txBox="1">
            <a:spLocks/>
          </p:cNvSpPr>
          <p:nvPr/>
        </p:nvSpPr>
        <p:spPr>
          <a:xfrm>
            <a:off x="1507067" y="3978147"/>
            <a:ext cx="7766936" cy="1096899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800" kern="12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 dirty="0"/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AF86386E-D28E-4453-90D0-1FDCDA5044D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541" y="5602712"/>
            <a:ext cx="1297526" cy="1035777"/>
          </a:xfrm>
          <a:prstGeom prst="rect">
            <a:avLst/>
          </a:prstGeom>
        </p:spPr>
      </p:pic>
      <p:sp>
        <p:nvSpPr>
          <p:cNvPr id="8" name="Заголовок 1">
            <a:extLst>
              <a:ext uri="{FF2B5EF4-FFF2-40B4-BE49-F238E27FC236}">
                <a16:creationId xmlns:a16="http://schemas.microsoft.com/office/drawing/2014/main" id="{B263F253-AB03-408B-A50D-5AA00BF32FEA}"/>
              </a:ext>
            </a:extLst>
          </p:cNvPr>
          <p:cNvSpPr txBox="1">
            <a:spLocks/>
          </p:cNvSpPr>
          <p:nvPr/>
        </p:nvSpPr>
        <p:spPr>
          <a:xfrm>
            <a:off x="703122" y="1396151"/>
            <a:ext cx="9155340" cy="1646302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r" defTabSz="457200" rtl="0" eaLnBrk="1" latinLnBrk="0" hangingPunct="1">
              <a:spcBef>
                <a:spcPct val="0"/>
              </a:spcBef>
              <a:buNone/>
              <a:defRPr sz="54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endParaRPr lang="ru-RU" b="1" dirty="0">
              <a:solidFill>
                <a:schemeClr val="accent2">
                  <a:lumMod val="75000"/>
                </a:schemeClr>
              </a:solidFill>
              <a:latin typeface="Arial Black" panose="020B0A04020102020204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F7B77E3-831D-4E1A-92DE-13346A11CE55}"/>
              </a:ext>
            </a:extLst>
          </p:cNvPr>
          <p:cNvSpPr txBox="1"/>
          <p:nvPr/>
        </p:nvSpPr>
        <p:spPr>
          <a:xfrm>
            <a:off x="3338818" y="874199"/>
            <a:ext cx="442938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>
                <a:solidFill>
                  <a:srgbClr val="C00000"/>
                </a:solidFill>
                <a:latin typeface="Arial Black" panose="020B0A04020102020204" pitchFamily="34" charset="0"/>
              </a:rPr>
              <a:t>ОРГАНИЗАТОР:</a:t>
            </a:r>
          </a:p>
        </p:txBody>
      </p:sp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4A0D43A3-0E26-4183-8005-26360481E80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0626" y="1834910"/>
            <a:ext cx="3407484" cy="35913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11818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EFA9039-0276-4B39-B80D-146FD984E7B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556620" y="2652834"/>
            <a:ext cx="5301842" cy="2325427"/>
          </a:xfrm>
        </p:spPr>
        <p:txBody>
          <a:bodyPr/>
          <a:lstStyle/>
          <a:p>
            <a:pPr algn="ctr"/>
            <a:r>
              <a:rPr lang="ru-RU" sz="2000" b="1" dirty="0">
                <a:solidFill>
                  <a:srgbClr val="002F8E"/>
                </a:solidFill>
                <a:latin typeface="Arial Black" panose="020B0A04020102020204" pitchFamily="34" charset="0"/>
              </a:rPr>
              <a:t>Драчёва Татьяна Николаевна – специалист по связям с общественностью МАУ «КСК» НГО, о</a:t>
            </a:r>
            <a:r>
              <a:rPr lang="ru-RU" sz="2000" dirty="0">
                <a:solidFill>
                  <a:srgbClr val="002F8E"/>
                </a:solidFill>
                <a:latin typeface="Arial Black" panose="020B0A04020102020204" pitchFamily="34" charset="0"/>
              </a:rPr>
              <a:t>бразование — высшее, </a:t>
            </a:r>
            <a:r>
              <a:rPr lang="ru-RU" sz="2000" dirty="0" err="1">
                <a:solidFill>
                  <a:srgbClr val="002F8E"/>
                </a:solidFill>
                <a:latin typeface="Arial Black" panose="020B0A04020102020204" pitchFamily="34" charset="0"/>
              </a:rPr>
              <a:t>УрГУПС</a:t>
            </a:r>
            <a:r>
              <a:rPr lang="ru-RU" sz="2000" dirty="0">
                <a:solidFill>
                  <a:srgbClr val="002F8E"/>
                </a:solidFill>
                <a:latin typeface="Arial Black" panose="020B0A04020102020204" pitchFamily="34" charset="0"/>
              </a:rPr>
              <a:t>, факультет экономики и управления, награждена благодарственным письмом Главы НГО за проведение городского мероприятия в 2023 г.</a:t>
            </a:r>
            <a:endParaRPr lang="ru-RU" sz="2400" b="1" dirty="0">
              <a:solidFill>
                <a:srgbClr val="002F8E"/>
              </a:solidFill>
              <a:latin typeface="Arial Black" panose="020B0A04020102020204" pitchFamily="34" charset="0"/>
            </a:endParaRP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DB0D5F2E-3D81-4C16-BA39-D9776C496BA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94003" y="219511"/>
            <a:ext cx="7919336" cy="461471"/>
          </a:xfrm>
        </p:spPr>
        <p:txBody>
          <a:bodyPr>
            <a:normAutofit/>
          </a:bodyPr>
          <a:lstStyle/>
          <a:p>
            <a:r>
              <a:rPr lang="ru-RU" b="1" dirty="0">
                <a:solidFill>
                  <a:schemeClr val="accent1">
                    <a:lumMod val="50000"/>
                  </a:schemeClr>
                </a:solidFill>
                <a:latin typeface="Arial Black" panose="020B0A04020102020204" pitchFamily="34" charset="0"/>
              </a:rPr>
              <a:t>Конкурс «Лучшие муниципальные практики  2023» </a:t>
            </a:r>
          </a:p>
        </p:txBody>
      </p:sp>
      <p:sp>
        <p:nvSpPr>
          <p:cNvPr id="4" name="Подзаголовок 2">
            <a:extLst>
              <a:ext uri="{FF2B5EF4-FFF2-40B4-BE49-F238E27FC236}">
                <a16:creationId xmlns:a16="http://schemas.microsoft.com/office/drawing/2014/main" id="{F177A7DC-93A6-4341-8576-9A9B2EB7107D}"/>
              </a:ext>
            </a:extLst>
          </p:cNvPr>
          <p:cNvSpPr txBox="1">
            <a:spLocks/>
          </p:cNvSpPr>
          <p:nvPr/>
        </p:nvSpPr>
        <p:spPr>
          <a:xfrm>
            <a:off x="1507067" y="3978147"/>
            <a:ext cx="7766936" cy="1096899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800" kern="12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 dirty="0"/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AF86386E-D28E-4453-90D0-1FDCDA5044D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541" y="5602712"/>
            <a:ext cx="1297526" cy="1035777"/>
          </a:xfrm>
          <a:prstGeom prst="rect">
            <a:avLst/>
          </a:prstGeom>
        </p:spPr>
      </p:pic>
      <p:sp>
        <p:nvSpPr>
          <p:cNvPr id="8" name="Заголовок 1">
            <a:extLst>
              <a:ext uri="{FF2B5EF4-FFF2-40B4-BE49-F238E27FC236}">
                <a16:creationId xmlns:a16="http://schemas.microsoft.com/office/drawing/2014/main" id="{B263F253-AB03-408B-A50D-5AA00BF32FEA}"/>
              </a:ext>
            </a:extLst>
          </p:cNvPr>
          <p:cNvSpPr txBox="1">
            <a:spLocks/>
          </p:cNvSpPr>
          <p:nvPr/>
        </p:nvSpPr>
        <p:spPr>
          <a:xfrm>
            <a:off x="703122" y="1396151"/>
            <a:ext cx="9155340" cy="1646302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r" defTabSz="457200" rtl="0" eaLnBrk="1" latinLnBrk="0" hangingPunct="1">
              <a:spcBef>
                <a:spcPct val="0"/>
              </a:spcBef>
              <a:buNone/>
              <a:defRPr sz="54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endParaRPr lang="ru-RU" b="1" dirty="0">
              <a:solidFill>
                <a:schemeClr val="accent2">
                  <a:lumMod val="75000"/>
                </a:schemeClr>
              </a:solidFill>
              <a:latin typeface="Arial Black" panose="020B0A04020102020204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F7B77E3-831D-4E1A-92DE-13346A11CE55}"/>
              </a:ext>
            </a:extLst>
          </p:cNvPr>
          <p:cNvSpPr txBox="1"/>
          <p:nvPr/>
        </p:nvSpPr>
        <p:spPr>
          <a:xfrm>
            <a:off x="3338818" y="874199"/>
            <a:ext cx="442938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>
                <a:solidFill>
                  <a:srgbClr val="C00000"/>
                </a:solidFill>
                <a:latin typeface="Arial Black" panose="020B0A04020102020204" pitchFamily="34" charset="0"/>
              </a:rPr>
              <a:t>ОРГАНИЗАТОР:</a:t>
            </a: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7AF2A5A6-2DF8-4E75-A7BA-3FF59C23A92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8701" y="1998314"/>
            <a:ext cx="3174737" cy="31321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442306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EFA9039-0276-4B39-B80D-146FD984E7B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07067" y="3159869"/>
            <a:ext cx="8203036" cy="2325427"/>
          </a:xfrm>
        </p:spPr>
        <p:txBody>
          <a:bodyPr/>
          <a:lstStyle/>
          <a:p>
            <a:pPr algn="l"/>
            <a:r>
              <a:rPr lang="ru-RU" sz="2400" b="1" dirty="0">
                <a:solidFill>
                  <a:srgbClr val="002F8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ПРОВЕДЕНИЕ ИНТЕЛЛЕКТУАЛЬНЫХ ИГР ДЛЯ РАЗНЫХ ВОЗРАСТНЫХ КАТЕГОРИЙ НАСЕЛЕНИЯ НГО;</a:t>
            </a:r>
            <a:br>
              <a:rPr lang="ru-RU" sz="2400" b="1" dirty="0">
                <a:solidFill>
                  <a:srgbClr val="002F8E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400" b="1" dirty="0">
                <a:solidFill>
                  <a:srgbClr val="002F8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ПРИВЛЕЧЕНИЕ БОЛЬШЕГО КОЛИЧЕСТВА ГРАЖДАН К КУЛЬТУРНО-ПОЗНАВАТЕЛЬНОМУ ДОСУГУ;</a:t>
            </a:r>
            <a:br>
              <a:rPr lang="ru-RU" sz="2400" b="1" dirty="0">
                <a:solidFill>
                  <a:srgbClr val="002F8E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400" b="1" dirty="0">
                <a:solidFill>
                  <a:srgbClr val="002F8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РАСШИРЕНИЕ ТЕМ ИНТЕЛЛЕКТУАЛЬНЫХ ИГР О ДОСТИЖЕНИЯХ НАШЕЙ СТРАНЫ;</a:t>
            </a:r>
            <a:br>
              <a:rPr lang="ru-RU" sz="2400" b="1" dirty="0">
                <a:solidFill>
                  <a:srgbClr val="002F8E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400" b="1" dirty="0">
                <a:solidFill>
                  <a:srgbClr val="002F8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УВЕЛИЧЕНИЕ ПРОВЕДЕНИЯ КОЛИЧЕСТВА ИГР ДЛЯ НАСЕЛЕНИЯ ГОРОДА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DB0D5F2E-3D81-4C16-BA39-D9776C496BA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94003" y="219511"/>
            <a:ext cx="7919336" cy="461471"/>
          </a:xfrm>
        </p:spPr>
        <p:txBody>
          <a:bodyPr>
            <a:normAutofit/>
          </a:bodyPr>
          <a:lstStyle/>
          <a:p>
            <a:r>
              <a:rPr lang="ru-RU" b="1" dirty="0">
                <a:solidFill>
                  <a:schemeClr val="accent1">
                    <a:lumMod val="50000"/>
                  </a:schemeClr>
                </a:solidFill>
                <a:latin typeface="Arial Black" panose="020B0A04020102020204" pitchFamily="34" charset="0"/>
              </a:rPr>
              <a:t>Конкурс «Лучшие муниципальные практики  2023» </a:t>
            </a:r>
          </a:p>
        </p:txBody>
      </p:sp>
      <p:sp>
        <p:nvSpPr>
          <p:cNvPr id="4" name="Подзаголовок 2">
            <a:extLst>
              <a:ext uri="{FF2B5EF4-FFF2-40B4-BE49-F238E27FC236}">
                <a16:creationId xmlns:a16="http://schemas.microsoft.com/office/drawing/2014/main" id="{F177A7DC-93A6-4341-8576-9A9B2EB7107D}"/>
              </a:ext>
            </a:extLst>
          </p:cNvPr>
          <p:cNvSpPr txBox="1">
            <a:spLocks/>
          </p:cNvSpPr>
          <p:nvPr/>
        </p:nvSpPr>
        <p:spPr>
          <a:xfrm>
            <a:off x="1507067" y="3978147"/>
            <a:ext cx="7766936" cy="1096899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800" kern="12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 dirty="0"/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AF86386E-D28E-4453-90D0-1FDCDA5044D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541" y="5602712"/>
            <a:ext cx="1297526" cy="1035777"/>
          </a:xfrm>
          <a:prstGeom prst="rect">
            <a:avLst/>
          </a:prstGeom>
        </p:spPr>
      </p:pic>
      <p:sp>
        <p:nvSpPr>
          <p:cNvPr id="8" name="Заголовок 1">
            <a:extLst>
              <a:ext uri="{FF2B5EF4-FFF2-40B4-BE49-F238E27FC236}">
                <a16:creationId xmlns:a16="http://schemas.microsoft.com/office/drawing/2014/main" id="{B263F253-AB03-408B-A50D-5AA00BF32FEA}"/>
              </a:ext>
            </a:extLst>
          </p:cNvPr>
          <p:cNvSpPr txBox="1">
            <a:spLocks/>
          </p:cNvSpPr>
          <p:nvPr/>
        </p:nvSpPr>
        <p:spPr>
          <a:xfrm>
            <a:off x="703122" y="1396151"/>
            <a:ext cx="9155340" cy="1646302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r" defTabSz="457200" rtl="0" eaLnBrk="1" latinLnBrk="0" hangingPunct="1">
              <a:spcBef>
                <a:spcPct val="0"/>
              </a:spcBef>
              <a:buNone/>
              <a:defRPr sz="54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endParaRPr lang="ru-RU" b="1" dirty="0">
              <a:solidFill>
                <a:schemeClr val="accent2">
                  <a:lumMod val="75000"/>
                </a:schemeClr>
              </a:solidFill>
              <a:latin typeface="Arial Black" panose="020B0A04020102020204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F7B77E3-831D-4E1A-92DE-13346A11CE55}"/>
              </a:ext>
            </a:extLst>
          </p:cNvPr>
          <p:cNvSpPr txBox="1"/>
          <p:nvPr/>
        </p:nvSpPr>
        <p:spPr>
          <a:xfrm>
            <a:off x="1837189" y="872790"/>
            <a:ext cx="644274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>
                <a:solidFill>
                  <a:srgbClr val="C00000"/>
                </a:solidFill>
                <a:latin typeface="Arial Black" panose="020B0A04020102020204" pitchFamily="34" charset="0"/>
              </a:rPr>
              <a:t>РАЗВИТИЕ ПРАКТИТКИ:</a:t>
            </a:r>
          </a:p>
        </p:txBody>
      </p:sp>
    </p:spTree>
    <p:extLst>
      <p:ext uri="{BB962C8B-B14F-4D97-AF65-F5344CB8AC3E}">
        <p14:creationId xmlns:p14="http://schemas.microsoft.com/office/powerpoint/2010/main" val="1833442604"/>
      </p:ext>
    </p:extLst>
  </p:cSld>
  <p:clrMapOvr>
    <a:masterClrMapping/>
  </p:clrMapOvr>
</p:sld>
</file>

<file path=ppt/theme/theme1.xml><?xml version="1.0" encoding="utf-8"?>
<a:theme xmlns:a="http://schemas.openxmlformats.org/drawingml/2006/main" name="Аспект">
  <a:themeElements>
    <a:clrScheme name="Аспект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5FCBEF"/>
      </a:accent1>
      <a:accent2>
        <a:srgbClr val="2E83C3"/>
      </a:accent2>
      <a:accent3>
        <a:srgbClr val="42D0A2"/>
      </a:accent3>
      <a:accent4>
        <a:srgbClr val="2E946B"/>
      </a:accent4>
      <a:accent5>
        <a:srgbClr val="42B051"/>
      </a:accent5>
      <a:accent6>
        <a:srgbClr val="96D141"/>
      </a:accent6>
      <a:hlink>
        <a:srgbClr val="3FCDE7"/>
      </a:hlink>
      <a:folHlink>
        <a:srgbClr val="A9D3E1"/>
      </a:folHlink>
    </a:clrScheme>
    <a:fontScheme name="Аспект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0B5AB586-D108-4FC1-8368-649FE654B894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259</TotalTime>
  <Words>242</Words>
  <Application>Microsoft Office PowerPoint</Application>
  <PresentationFormat>Широкоэкранный</PresentationFormat>
  <Paragraphs>30</Paragraphs>
  <Slides>10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6" baseType="lpstr">
      <vt:lpstr>Arial</vt:lpstr>
      <vt:lpstr>Arial Black</vt:lpstr>
      <vt:lpstr>Calibri</vt:lpstr>
      <vt:lpstr>Trebuchet MS</vt:lpstr>
      <vt:lpstr>Wingdings 3</vt:lpstr>
      <vt:lpstr>Аспект</vt:lpstr>
      <vt:lpstr>Новоуральский городской округ</vt:lpstr>
      <vt:lpstr>«НАША СТРАНА»</vt:lpstr>
      <vt:lpstr>Направлена на организацию культурно-познавательного досуга граждан НГО</vt:lpstr>
      <vt:lpstr>ЦЕЛЬ: Привлечение граждан НГО к проведению культурно-познавательного досуга. Предоставление возможности участникам проверить свои знания, а так же проверить свою эрудицию, смекалку, сообразительность. Привить чувство патриотизма, любовь и уважение к своей стране. </vt:lpstr>
      <vt:lpstr>ЗАДАЧИ: - пробудить интерес к истокам жизни Российского государства; - воспитывать уважение к славному прошлому нашей страны, чувство ответственности, гражданственности и патриотизма; -развивать умение работать в команде; - развивать логическое мышление, память; - показать достижения Российского государства. </vt:lpstr>
      <vt:lpstr>РЕЗУЛЬТАТЫ:  1. Привлечено 620 человек:  - 220 человек от 15 до 18 лет;  - 280 человек старшего поколения от 50 лет   2. Рост  потребности населения на участие в подобных мероприятиях  </vt:lpstr>
      <vt:lpstr>Пискунова Наталия Алевтиновна, инструктор-методист физкультурно-спортивной организации МАУ «КСК» НГО, образование — высшее, УрГПУ, институт МХО, награждена благодарственными письмами Главы НГО за проведение городских мероприятий в 2019-2023 г.г.</vt:lpstr>
      <vt:lpstr>Драчёва Татьяна Николаевна – специалист по связям с общественностью МАУ «КСК» НГО, образование — высшее, УрГУПС, факультет экономики и управления, награждена благодарственным письмом Главы НГО за проведение городского мероприятия в 2023 г.</vt:lpstr>
      <vt:lpstr>- ПРОВЕДЕНИЕ ИНТЕЛЛЕКТУАЛЬНЫХ ИГР ДЛЯ РАЗНЫХ ВОЗРАСТНЫХ КАТЕГОРИЙ НАСЕЛЕНИЯ НГО; - ПРИВЛЕЧЕНИЕ БОЛЬШЕГО КОЛИЧЕСТВА ГРАЖДАН К КУЛЬТУРНО-ПОЗНАВАТЕЛЬНОМУ ДОСУГУ; - РАСШИРЕНИЕ ТЕМ ИНТЕЛЛЕКТУАЛЬНЫХ ИГР О ДОСТИЖЕНИЯХ НАШЕЙ СТРАНЫ; - УВЕЛИЧЕНИЕ ПРОВЕДЕНИЯ КОЛИЧЕСТВА ИГР ДЛЯ НАСЕЛЕНИЯ ГОРОДА</vt:lpstr>
      <vt:lpstr>Спасибо  за внимание!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Серия интеллектуальных игр НАША СТРАНА»</dc:title>
  <dc:creator>Марина</dc:creator>
  <cp:lastModifiedBy>Натали</cp:lastModifiedBy>
  <cp:revision>20</cp:revision>
  <dcterms:created xsi:type="dcterms:W3CDTF">2023-08-04T09:13:37Z</dcterms:created>
  <dcterms:modified xsi:type="dcterms:W3CDTF">2023-08-24T06:05:44Z</dcterms:modified>
</cp:coreProperties>
</file>