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5" r:id="rId4"/>
    <p:sldId id="258" r:id="rId5"/>
    <p:sldId id="259" r:id="rId6"/>
    <p:sldId id="261" r:id="rId7"/>
    <p:sldId id="263" r:id="rId8"/>
    <p:sldId id="267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E5A25-9E35-4695-B10B-37E824D7944D}" type="doc">
      <dgm:prSet loTypeId="urn:microsoft.com/office/officeart/2005/8/layout/matrix1" loCatId="matrix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B658FE5-2B67-4119-A157-3BB84FBE8973}">
      <dgm:prSet phldrT="[Текст]" custT="1"/>
      <dgm:spPr/>
      <dgm:t>
        <a:bodyPr/>
        <a:lstStyle/>
        <a:p>
          <a:r>
            <a:rPr lang="ru-RU" sz="1100" b="1" dirty="0" smtClean="0">
              <a:latin typeface="Cambria" panose="02040503050406030204" pitchFamily="18" charset="0"/>
            </a:rPr>
            <a:t>800 воспитанников</a:t>
          </a:r>
          <a:endParaRPr lang="ru-RU" sz="1100" b="1" dirty="0">
            <a:latin typeface="Cambria" panose="02040503050406030204" pitchFamily="18" charset="0"/>
          </a:endParaRPr>
        </a:p>
      </dgm:t>
    </dgm:pt>
    <dgm:pt modelId="{30A4B852-F016-4E05-AB85-BAECCB4F84BF}" type="parTrans" cxnId="{574CA11F-C1F5-481D-B46C-D26462B9EE07}">
      <dgm:prSet/>
      <dgm:spPr/>
      <dgm:t>
        <a:bodyPr/>
        <a:lstStyle/>
        <a:p>
          <a:endParaRPr lang="ru-RU"/>
        </a:p>
      </dgm:t>
    </dgm:pt>
    <dgm:pt modelId="{A90FA5B3-7AB7-4F5E-8CB9-F23D70A4CAD3}" type="sibTrans" cxnId="{574CA11F-C1F5-481D-B46C-D26462B9EE07}">
      <dgm:prSet/>
      <dgm:spPr/>
      <dgm:t>
        <a:bodyPr/>
        <a:lstStyle/>
        <a:p>
          <a:endParaRPr lang="ru-RU"/>
        </a:p>
      </dgm:t>
    </dgm:pt>
    <dgm:pt modelId="{3649D6A8-0E51-4E78-8A6E-E11E5EE709FA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latin typeface="Cambria" panose="020405030504060302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latin typeface="Cambria" panose="020405030504060302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Cambria" panose="02040503050406030204" pitchFamily="18" charset="0"/>
            </a:rPr>
            <a:t>г</a:t>
          </a:r>
          <a:r>
            <a:rPr lang="ru-RU" sz="1400" b="1" kern="1200" dirty="0" smtClean="0">
              <a:latin typeface="Cambria" panose="02040503050406030204" pitchFamily="18" charset="0"/>
            </a:rPr>
            <a:t>. Глазов  </a:t>
          </a:r>
        </a:p>
        <a:p>
          <a:endParaRPr lang="ru-RU" sz="1400" dirty="0"/>
        </a:p>
      </dgm:t>
    </dgm:pt>
    <dgm:pt modelId="{7D85C4CC-F557-4478-AB6B-7935F80F2109}" type="parTrans" cxnId="{32D48835-3D80-4753-84BF-B22A7545222C}">
      <dgm:prSet/>
      <dgm:spPr/>
      <dgm:t>
        <a:bodyPr/>
        <a:lstStyle/>
        <a:p>
          <a:endParaRPr lang="ru-RU"/>
        </a:p>
      </dgm:t>
    </dgm:pt>
    <dgm:pt modelId="{59204AAC-427E-4E2F-A73E-5B57A71E42E4}" type="sibTrans" cxnId="{32D48835-3D80-4753-84BF-B22A7545222C}">
      <dgm:prSet/>
      <dgm:spPr/>
      <dgm:t>
        <a:bodyPr/>
        <a:lstStyle/>
        <a:p>
          <a:endParaRPr lang="ru-RU"/>
        </a:p>
      </dgm:t>
    </dgm:pt>
    <dgm:pt modelId="{310D3F1E-3783-4C5A-A3EA-15969CD8F2D9}">
      <dgm:prSet phldrT="[Текст]" custT="1"/>
      <dgm:spPr/>
      <dgm:t>
        <a:bodyPr/>
        <a:lstStyle/>
        <a:p>
          <a:r>
            <a:rPr lang="ru-RU" sz="1800" b="1" kern="1200" dirty="0" smtClean="0">
              <a:latin typeface="Cambria" panose="02040503050406030204" pitchFamily="18" charset="0"/>
            </a:rPr>
            <a:t> </a:t>
          </a:r>
          <a:r>
            <a:rPr lang="ru-RU" sz="1400" b="1" kern="1200" dirty="0" smtClean="0">
              <a:latin typeface="Cambria" panose="02040503050406030204" pitchFamily="18" charset="0"/>
            </a:rPr>
            <a:t>МКУ </a:t>
          </a:r>
        </a:p>
        <a:p>
          <a:r>
            <a:rPr lang="ru-RU" sz="1400" b="1" kern="1200" dirty="0" smtClean="0">
              <a:latin typeface="Cambria" panose="02040503050406030204" pitchFamily="18" charset="0"/>
            </a:rPr>
            <a:t>«Детский дом г. Глазова»</a:t>
          </a:r>
          <a:endParaRPr lang="ru-RU" sz="1400" dirty="0"/>
        </a:p>
      </dgm:t>
    </dgm:pt>
    <dgm:pt modelId="{5A0B8EF2-D9E4-4AB9-A935-40197A3631CE}" type="parTrans" cxnId="{7DBAC6CA-D8C2-4446-B7AA-BD7A2F36491C}">
      <dgm:prSet/>
      <dgm:spPr/>
      <dgm:t>
        <a:bodyPr/>
        <a:lstStyle/>
        <a:p>
          <a:endParaRPr lang="ru-RU"/>
        </a:p>
      </dgm:t>
    </dgm:pt>
    <dgm:pt modelId="{0F16E634-BD6A-4CF5-8757-CFA518CFA07D}" type="sibTrans" cxnId="{7DBAC6CA-D8C2-4446-B7AA-BD7A2F36491C}">
      <dgm:prSet/>
      <dgm:spPr/>
      <dgm:t>
        <a:bodyPr/>
        <a:lstStyle/>
        <a:p>
          <a:endParaRPr lang="ru-RU"/>
        </a:p>
      </dgm:t>
    </dgm:pt>
    <dgm:pt modelId="{48BA409E-5563-423E-97F0-FBC6C31899A2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Cambria" panose="02040503050406030204" pitchFamily="18" charset="0"/>
            </a:rPr>
            <a:t>33 детских сада</a:t>
          </a:r>
        </a:p>
        <a:p>
          <a:endParaRPr lang="ru-RU" dirty="0"/>
        </a:p>
      </dgm:t>
    </dgm:pt>
    <dgm:pt modelId="{05CD7AA2-767C-46A9-86C0-B2CDB328D97A}" type="parTrans" cxnId="{5A7AA7C5-4E30-47A5-A0A6-A7BFC932D028}">
      <dgm:prSet/>
      <dgm:spPr/>
      <dgm:t>
        <a:bodyPr/>
        <a:lstStyle/>
        <a:p>
          <a:endParaRPr lang="ru-RU"/>
        </a:p>
      </dgm:t>
    </dgm:pt>
    <dgm:pt modelId="{7E2AF014-3303-491F-8E81-488846861F7C}" type="sibTrans" cxnId="{5A7AA7C5-4E30-47A5-A0A6-A7BFC932D028}">
      <dgm:prSet/>
      <dgm:spPr/>
      <dgm:t>
        <a:bodyPr/>
        <a:lstStyle/>
        <a:p>
          <a:endParaRPr lang="ru-RU"/>
        </a:p>
      </dgm:t>
    </dgm:pt>
    <dgm:pt modelId="{6555E69B-01BC-4C80-AB1C-F9240C219008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err="1" smtClean="0">
              <a:latin typeface="Cambria" panose="02040503050406030204" pitchFamily="18" charset="0"/>
            </a:rPr>
            <a:t>Глазовский</a:t>
          </a:r>
          <a:r>
            <a:rPr lang="ru-RU" sz="1400" b="1" kern="1200" dirty="0" smtClean="0">
              <a:latin typeface="Cambria" panose="02040503050406030204" pitchFamily="18" charset="0"/>
            </a:rPr>
            <a:t> район</a:t>
          </a:r>
        </a:p>
        <a:p>
          <a:endParaRPr lang="ru-RU" dirty="0"/>
        </a:p>
      </dgm:t>
    </dgm:pt>
    <dgm:pt modelId="{382F2134-495C-412B-998F-2767D409AD86}" type="sibTrans" cxnId="{B81B7440-CEE9-4DB7-AE39-4F0357AF19C1}">
      <dgm:prSet/>
      <dgm:spPr/>
      <dgm:t>
        <a:bodyPr/>
        <a:lstStyle/>
        <a:p>
          <a:endParaRPr lang="ru-RU"/>
        </a:p>
      </dgm:t>
    </dgm:pt>
    <dgm:pt modelId="{7B422C3E-F787-4211-ACAD-E554BC296769}" type="parTrans" cxnId="{B81B7440-CEE9-4DB7-AE39-4F0357AF19C1}">
      <dgm:prSet/>
      <dgm:spPr/>
      <dgm:t>
        <a:bodyPr/>
        <a:lstStyle/>
        <a:p>
          <a:endParaRPr lang="ru-RU"/>
        </a:p>
      </dgm:t>
    </dgm:pt>
    <dgm:pt modelId="{23B1E86C-001B-4B42-9CDC-3D5A70A3E4FF}" type="pres">
      <dgm:prSet presAssocID="{579E5A25-9E35-4695-B10B-37E824D7944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67B440-6D68-4A0A-9ED5-1CA010142023}" type="pres">
      <dgm:prSet presAssocID="{579E5A25-9E35-4695-B10B-37E824D7944D}" presName="matrix" presStyleCnt="0"/>
      <dgm:spPr/>
    </dgm:pt>
    <dgm:pt modelId="{ACEDA733-32C9-4672-AE90-5B9BA0D2E47D}" type="pres">
      <dgm:prSet presAssocID="{579E5A25-9E35-4695-B10B-37E824D7944D}" presName="tile1" presStyleLbl="node1" presStyleIdx="0" presStyleCnt="4" custLinFactNeighborX="-2627" custLinFactNeighborY="-846"/>
      <dgm:spPr/>
      <dgm:t>
        <a:bodyPr/>
        <a:lstStyle/>
        <a:p>
          <a:endParaRPr lang="ru-RU"/>
        </a:p>
      </dgm:t>
    </dgm:pt>
    <dgm:pt modelId="{F82ED21D-2593-4A3D-B111-622395497F1F}" type="pres">
      <dgm:prSet presAssocID="{579E5A25-9E35-4695-B10B-37E824D794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6C8F5-DE9E-4ECF-83C5-C1D66ABE3660}" type="pres">
      <dgm:prSet presAssocID="{579E5A25-9E35-4695-B10B-37E824D7944D}" presName="tile2" presStyleLbl="node1" presStyleIdx="1" presStyleCnt="4" custLinFactNeighborX="-2456" custLinFactNeighborY="-846"/>
      <dgm:spPr/>
      <dgm:t>
        <a:bodyPr/>
        <a:lstStyle/>
        <a:p>
          <a:endParaRPr lang="ru-RU"/>
        </a:p>
      </dgm:t>
    </dgm:pt>
    <dgm:pt modelId="{7C981F6A-1EC8-40C6-8DF8-C52B23307A62}" type="pres">
      <dgm:prSet presAssocID="{579E5A25-9E35-4695-B10B-37E824D794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BF57D-B6E9-47BF-B254-8A8B763DA538}" type="pres">
      <dgm:prSet presAssocID="{579E5A25-9E35-4695-B10B-37E824D7944D}" presName="tile3" presStyleLbl="node1" presStyleIdx="2" presStyleCnt="4"/>
      <dgm:spPr/>
      <dgm:t>
        <a:bodyPr/>
        <a:lstStyle/>
        <a:p>
          <a:endParaRPr lang="ru-RU"/>
        </a:p>
      </dgm:t>
    </dgm:pt>
    <dgm:pt modelId="{C07694A3-650F-4A94-BE3E-E6622A270549}" type="pres">
      <dgm:prSet presAssocID="{579E5A25-9E35-4695-B10B-37E824D794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AA21E-A086-4518-ADCE-F17E69166C4D}" type="pres">
      <dgm:prSet presAssocID="{579E5A25-9E35-4695-B10B-37E824D7944D}" presName="tile4" presStyleLbl="node1" presStyleIdx="3" presStyleCnt="4"/>
      <dgm:spPr/>
      <dgm:t>
        <a:bodyPr/>
        <a:lstStyle/>
        <a:p>
          <a:endParaRPr lang="ru-RU"/>
        </a:p>
      </dgm:t>
    </dgm:pt>
    <dgm:pt modelId="{B5F79D73-64DE-497D-AB55-0ED1D737A264}" type="pres">
      <dgm:prSet presAssocID="{579E5A25-9E35-4695-B10B-37E824D794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59B4F-A067-4CF1-B967-141BE1EF28C1}" type="pres">
      <dgm:prSet presAssocID="{579E5A25-9E35-4695-B10B-37E824D7944D}" presName="centerTile" presStyleLbl="fgShp" presStyleIdx="0" presStyleCnt="1" custLinFactNeighborX="-5103" custLinFactNeighborY="80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E82BE-9BA6-4B70-BF0E-E25961D62747}" type="presOf" srcId="{3649D6A8-0E51-4E78-8A6E-E11E5EE709FA}" destId="{F82ED21D-2593-4A3D-B111-622395497F1F}" srcOrd="1" destOrd="0" presId="urn:microsoft.com/office/officeart/2005/8/layout/matrix1"/>
    <dgm:cxn modelId="{DDC58281-6A62-475E-B0C7-41106A4459A6}" type="presOf" srcId="{579E5A25-9E35-4695-B10B-37E824D7944D}" destId="{23B1E86C-001B-4B42-9CDC-3D5A70A3E4FF}" srcOrd="0" destOrd="0" presId="urn:microsoft.com/office/officeart/2005/8/layout/matrix1"/>
    <dgm:cxn modelId="{7DBAC6CA-D8C2-4446-B7AA-BD7A2F36491C}" srcId="{6B658FE5-2B67-4119-A157-3BB84FBE8973}" destId="{310D3F1E-3783-4C5A-A3EA-15969CD8F2D9}" srcOrd="1" destOrd="0" parTransId="{5A0B8EF2-D9E4-4AB9-A935-40197A3631CE}" sibTransId="{0F16E634-BD6A-4CF5-8757-CFA518CFA07D}"/>
    <dgm:cxn modelId="{574CA11F-C1F5-481D-B46C-D26462B9EE07}" srcId="{579E5A25-9E35-4695-B10B-37E824D7944D}" destId="{6B658FE5-2B67-4119-A157-3BB84FBE8973}" srcOrd="0" destOrd="0" parTransId="{30A4B852-F016-4E05-AB85-BAECCB4F84BF}" sibTransId="{A90FA5B3-7AB7-4F5E-8CB9-F23D70A4CAD3}"/>
    <dgm:cxn modelId="{A82D318A-326D-4195-B307-6FA77792BB42}" type="presOf" srcId="{310D3F1E-3783-4C5A-A3EA-15969CD8F2D9}" destId="{7C981F6A-1EC8-40C6-8DF8-C52B23307A62}" srcOrd="1" destOrd="0" presId="urn:microsoft.com/office/officeart/2005/8/layout/matrix1"/>
    <dgm:cxn modelId="{01A6D958-C39E-4E1F-8598-B15E2EC453FC}" type="presOf" srcId="{48BA409E-5563-423E-97F0-FBC6C31899A2}" destId="{BB2BF57D-B6E9-47BF-B254-8A8B763DA538}" srcOrd="0" destOrd="0" presId="urn:microsoft.com/office/officeart/2005/8/layout/matrix1"/>
    <dgm:cxn modelId="{3F20C90E-6AEA-48D6-8991-497FC238ADB6}" type="presOf" srcId="{48BA409E-5563-423E-97F0-FBC6C31899A2}" destId="{C07694A3-650F-4A94-BE3E-E6622A270549}" srcOrd="1" destOrd="0" presId="urn:microsoft.com/office/officeart/2005/8/layout/matrix1"/>
    <dgm:cxn modelId="{2D68020D-E7DD-4148-BC7A-DA4DB2DEADBD}" type="presOf" srcId="{6B658FE5-2B67-4119-A157-3BB84FBE8973}" destId="{78E59B4F-A067-4CF1-B967-141BE1EF28C1}" srcOrd="0" destOrd="0" presId="urn:microsoft.com/office/officeart/2005/8/layout/matrix1"/>
    <dgm:cxn modelId="{4A6D21F3-9EB8-4D7A-92E6-5CC1B102138C}" type="presOf" srcId="{3649D6A8-0E51-4E78-8A6E-E11E5EE709FA}" destId="{ACEDA733-32C9-4672-AE90-5B9BA0D2E47D}" srcOrd="0" destOrd="0" presId="urn:microsoft.com/office/officeart/2005/8/layout/matrix1"/>
    <dgm:cxn modelId="{B81B7440-CEE9-4DB7-AE39-4F0357AF19C1}" srcId="{6B658FE5-2B67-4119-A157-3BB84FBE8973}" destId="{6555E69B-01BC-4C80-AB1C-F9240C219008}" srcOrd="3" destOrd="0" parTransId="{7B422C3E-F787-4211-ACAD-E554BC296769}" sibTransId="{382F2134-495C-412B-998F-2767D409AD86}"/>
    <dgm:cxn modelId="{A9C5E8B6-2B4F-4FBE-B82B-8EAEF72CB63D}" type="presOf" srcId="{6555E69B-01BC-4C80-AB1C-F9240C219008}" destId="{B5F79D73-64DE-497D-AB55-0ED1D737A264}" srcOrd="1" destOrd="0" presId="urn:microsoft.com/office/officeart/2005/8/layout/matrix1"/>
    <dgm:cxn modelId="{32D48835-3D80-4753-84BF-B22A7545222C}" srcId="{6B658FE5-2B67-4119-A157-3BB84FBE8973}" destId="{3649D6A8-0E51-4E78-8A6E-E11E5EE709FA}" srcOrd="0" destOrd="0" parTransId="{7D85C4CC-F557-4478-AB6B-7935F80F2109}" sibTransId="{59204AAC-427E-4E2F-A73E-5B57A71E42E4}"/>
    <dgm:cxn modelId="{5A7AA7C5-4E30-47A5-A0A6-A7BFC932D028}" srcId="{6B658FE5-2B67-4119-A157-3BB84FBE8973}" destId="{48BA409E-5563-423E-97F0-FBC6C31899A2}" srcOrd="2" destOrd="0" parTransId="{05CD7AA2-767C-46A9-86C0-B2CDB328D97A}" sibTransId="{7E2AF014-3303-491F-8E81-488846861F7C}"/>
    <dgm:cxn modelId="{C5DBCD74-58FB-4954-8494-8C4094BD92A5}" type="presOf" srcId="{6555E69B-01BC-4C80-AB1C-F9240C219008}" destId="{CCFAA21E-A086-4518-ADCE-F17E69166C4D}" srcOrd="0" destOrd="0" presId="urn:microsoft.com/office/officeart/2005/8/layout/matrix1"/>
    <dgm:cxn modelId="{723A8B4C-90A1-4913-B9D3-A40ECAF3C19D}" type="presOf" srcId="{310D3F1E-3783-4C5A-A3EA-15969CD8F2D9}" destId="{3936C8F5-DE9E-4ECF-83C5-C1D66ABE3660}" srcOrd="0" destOrd="0" presId="urn:microsoft.com/office/officeart/2005/8/layout/matrix1"/>
    <dgm:cxn modelId="{C1861DE5-788B-44C4-AA46-5BC7088566F1}" type="presParOf" srcId="{23B1E86C-001B-4B42-9CDC-3D5A70A3E4FF}" destId="{8967B440-6D68-4A0A-9ED5-1CA010142023}" srcOrd="0" destOrd="0" presId="urn:microsoft.com/office/officeart/2005/8/layout/matrix1"/>
    <dgm:cxn modelId="{72C5AF96-24A0-4B20-A2E9-7336619CBA46}" type="presParOf" srcId="{8967B440-6D68-4A0A-9ED5-1CA010142023}" destId="{ACEDA733-32C9-4672-AE90-5B9BA0D2E47D}" srcOrd="0" destOrd="0" presId="urn:microsoft.com/office/officeart/2005/8/layout/matrix1"/>
    <dgm:cxn modelId="{4B498CAC-30CF-43C9-805F-D888AFF02EB3}" type="presParOf" srcId="{8967B440-6D68-4A0A-9ED5-1CA010142023}" destId="{F82ED21D-2593-4A3D-B111-622395497F1F}" srcOrd="1" destOrd="0" presId="urn:microsoft.com/office/officeart/2005/8/layout/matrix1"/>
    <dgm:cxn modelId="{49A11C26-3A2A-4C34-A0A9-BD0838C3F810}" type="presParOf" srcId="{8967B440-6D68-4A0A-9ED5-1CA010142023}" destId="{3936C8F5-DE9E-4ECF-83C5-C1D66ABE3660}" srcOrd="2" destOrd="0" presId="urn:microsoft.com/office/officeart/2005/8/layout/matrix1"/>
    <dgm:cxn modelId="{7D81FB5E-33DC-4A22-B203-BF8E2BE68B81}" type="presParOf" srcId="{8967B440-6D68-4A0A-9ED5-1CA010142023}" destId="{7C981F6A-1EC8-40C6-8DF8-C52B23307A62}" srcOrd="3" destOrd="0" presId="urn:microsoft.com/office/officeart/2005/8/layout/matrix1"/>
    <dgm:cxn modelId="{031760B2-05B6-4627-89DD-7A80BE5F3789}" type="presParOf" srcId="{8967B440-6D68-4A0A-9ED5-1CA010142023}" destId="{BB2BF57D-B6E9-47BF-B254-8A8B763DA538}" srcOrd="4" destOrd="0" presId="urn:microsoft.com/office/officeart/2005/8/layout/matrix1"/>
    <dgm:cxn modelId="{19C68964-2207-48D0-85C2-C59709C54C4E}" type="presParOf" srcId="{8967B440-6D68-4A0A-9ED5-1CA010142023}" destId="{C07694A3-650F-4A94-BE3E-E6622A270549}" srcOrd="5" destOrd="0" presId="urn:microsoft.com/office/officeart/2005/8/layout/matrix1"/>
    <dgm:cxn modelId="{EF488E83-4D4E-4654-8575-C04037D5F59E}" type="presParOf" srcId="{8967B440-6D68-4A0A-9ED5-1CA010142023}" destId="{CCFAA21E-A086-4518-ADCE-F17E69166C4D}" srcOrd="6" destOrd="0" presId="urn:microsoft.com/office/officeart/2005/8/layout/matrix1"/>
    <dgm:cxn modelId="{B080C319-6EDF-4B3F-B491-8FE6A6FB7A6A}" type="presParOf" srcId="{8967B440-6D68-4A0A-9ED5-1CA010142023}" destId="{B5F79D73-64DE-497D-AB55-0ED1D737A264}" srcOrd="7" destOrd="0" presId="urn:microsoft.com/office/officeart/2005/8/layout/matrix1"/>
    <dgm:cxn modelId="{BBEA6B8C-8952-4684-8F6C-C11FC00A1E61}" type="presParOf" srcId="{23B1E86C-001B-4B42-9CDC-3D5A70A3E4FF}" destId="{78E59B4F-A067-4CF1-B967-141BE1EF28C1}" srcOrd="1" destOrd="0" presId="urn:microsoft.com/office/officeart/2005/8/layout/matrix1"/>
  </dgm:cxnLst>
  <dgm:bg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EDA733-32C9-4672-AE90-5B9BA0D2E47D}">
      <dsp:nvSpPr>
        <dsp:cNvPr id="0" name=""/>
        <dsp:cNvSpPr/>
      </dsp:nvSpPr>
      <dsp:spPr>
        <a:xfrm rot="16200000">
          <a:off x="107234" y="-107234"/>
          <a:ext cx="1188132" cy="1402601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latin typeface="Cambria" panose="020405030504060302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latin typeface="Cambria" panose="020405030504060302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Cambria" panose="02040503050406030204" pitchFamily="18" charset="0"/>
            </a:rPr>
            <a:t>г</a:t>
          </a:r>
          <a:r>
            <a:rPr lang="ru-RU" sz="1400" b="1" kern="1200" dirty="0" smtClean="0">
              <a:latin typeface="Cambria" panose="02040503050406030204" pitchFamily="18" charset="0"/>
            </a:rPr>
            <a:t>. Глазов  </a:t>
          </a:r>
        </a:p>
        <a:p>
          <a:pPr>
            <a:spcBef>
              <a:spcPct val="0"/>
            </a:spcBef>
          </a:pPr>
          <a:endParaRPr lang="ru-RU" sz="1400" dirty="0"/>
        </a:p>
      </dsp:txBody>
      <dsp:txXfrm rot="16200000">
        <a:off x="255750" y="-255750"/>
        <a:ext cx="891099" cy="1402601"/>
      </dsp:txXfrm>
    </dsp:sp>
    <dsp:sp modelId="{3936C8F5-DE9E-4ECF-83C5-C1D66ABE3660}">
      <dsp:nvSpPr>
        <dsp:cNvPr id="0" name=""/>
        <dsp:cNvSpPr/>
      </dsp:nvSpPr>
      <dsp:spPr>
        <a:xfrm>
          <a:off x="1368153" y="0"/>
          <a:ext cx="1402601" cy="1188132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 </a:t>
          </a:r>
          <a:r>
            <a:rPr lang="ru-RU" sz="1400" b="1" kern="1200" dirty="0" smtClean="0">
              <a:latin typeface="Cambria" panose="02040503050406030204" pitchFamily="18" charset="0"/>
            </a:rPr>
            <a:t>МКУ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mbria" panose="02040503050406030204" pitchFamily="18" charset="0"/>
            </a:rPr>
            <a:t>«Детский дом г. Глазова»</a:t>
          </a:r>
          <a:endParaRPr lang="ru-RU" sz="1400" dirty="0"/>
        </a:p>
      </dsp:txBody>
      <dsp:txXfrm>
        <a:off x="1368153" y="0"/>
        <a:ext cx="1402601" cy="891099"/>
      </dsp:txXfrm>
    </dsp:sp>
    <dsp:sp modelId="{BB2BF57D-B6E9-47BF-B254-8A8B763DA538}">
      <dsp:nvSpPr>
        <dsp:cNvPr id="0" name=""/>
        <dsp:cNvSpPr/>
      </dsp:nvSpPr>
      <dsp:spPr>
        <a:xfrm rot="10800000">
          <a:off x="0" y="1188132"/>
          <a:ext cx="1402601" cy="1188132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Cambria" panose="02040503050406030204" pitchFamily="18" charset="0"/>
            </a:rPr>
            <a:t>33 детских сада</a:t>
          </a:r>
        </a:p>
        <a:p>
          <a:pPr>
            <a:spcBef>
              <a:spcPct val="0"/>
            </a:spcBef>
          </a:pPr>
          <a:endParaRPr lang="ru-RU" dirty="0"/>
        </a:p>
      </dsp:txBody>
      <dsp:txXfrm rot="10800000">
        <a:off x="0" y="1485164"/>
        <a:ext cx="1402601" cy="891099"/>
      </dsp:txXfrm>
    </dsp:sp>
    <dsp:sp modelId="{CCFAA21E-A086-4518-ADCE-F17E69166C4D}">
      <dsp:nvSpPr>
        <dsp:cNvPr id="0" name=""/>
        <dsp:cNvSpPr/>
      </dsp:nvSpPr>
      <dsp:spPr>
        <a:xfrm rot="5400000">
          <a:off x="1509835" y="1080897"/>
          <a:ext cx="1188132" cy="1402601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err="1" smtClean="0">
              <a:latin typeface="Cambria" panose="02040503050406030204" pitchFamily="18" charset="0"/>
            </a:rPr>
            <a:t>Глазовский</a:t>
          </a:r>
          <a:r>
            <a:rPr lang="ru-RU" sz="1400" b="1" kern="1200" dirty="0" smtClean="0">
              <a:latin typeface="Cambria" panose="02040503050406030204" pitchFamily="18" charset="0"/>
            </a:rPr>
            <a:t> район</a:t>
          </a:r>
        </a:p>
        <a:p>
          <a:pPr>
            <a:spcBef>
              <a:spcPct val="0"/>
            </a:spcBef>
          </a:pPr>
          <a:endParaRPr lang="ru-RU" dirty="0"/>
        </a:p>
      </dsp:txBody>
      <dsp:txXfrm rot="5400000">
        <a:off x="1658351" y="1229413"/>
        <a:ext cx="891099" cy="1402601"/>
      </dsp:txXfrm>
    </dsp:sp>
    <dsp:sp modelId="{78E59B4F-A067-4CF1-B967-141BE1EF28C1}">
      <dsp:nvSpPr>
        <dsp:cNvPr id="0" name=""/>
        <dsp:cNvSpPr/>
      </dsp:nvSpPr>
      <dsp:spPr>
        <a:xfrm>
          <a:off x="938875" y="895899"/>
          <a:ext cx="841560" cy="594066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anose="02040503050406030204" pitchFamily="18" charset="0"/>
            </a:rPr>
            <a:t>800 воспитанников</a:t>
          </a:r>
          <a:endParaRPr lang="ru-RU" sz="1100" b="1" kern="1200" dirty="0">
            <a:latin typeface="Cambria" panose="02040503050406030204" pitchFamily="18" charset="0"/>
          </a:endParaRPr>
        </a:p>
      </dsp:txBody>
      <dsp:txXfrm>
        <a:off x="938875" y="895899"/>
        <a:ext cx="841560" cy="594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2.wdp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691680" y="202114"/>
            <a:ext cx="5904656" cy="335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ЛИДЕРЫ ПРАКТИКИ</a:t>
            </a:r>
          </a:p>
          <a:p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395536" y="188640"/>
            <a:ext cx="1224136" cy="65005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4362" y="0"/>
            <a:ext cx="819638" cy="6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1916832"/>
            <a:ext cx="3494314" cy="3200399"/>
          </a:xfrm>
          <a:prstGeom prst="rect">
            <a:avLst/>
          </a:prstGeom>
          <a:blipFill>
            <a:blip r:embed="rId4" cstate="print"/>
            <a:srcRect/>
            <a:stretch>
              <a:fillRect l="-38342" t="-24285" r="-27904" b="-11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853026"/>
            <a:ext cx="4348030" cy="2908110"/>
          </a:xfrm>
          <a:prstGeom prst="rect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301208"/>
            <a:ext cx="4968552" cy="961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Шерман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Л.И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.-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начальник Управления дошкольного образования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Администрации г. Глазов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Арасланова А.М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. –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заведующий детской дачей «Искра»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861048"/>
            <a:ext cx="496855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Специалисты: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Кожевникова Е.А.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 старший воспитатель</a:t>
            </a:r>
          </a:p>
          <a:p>
            <a:r>
              <a:rPr lang="ru-RU" sz="16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Шешукова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З.В. , Назарова Л.Н.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-  музыкальные руководители</a:t>
            </a:r>
          </a:p>
          <a:p>
            <a:r>
              <a:rPr lang="ru-RU" sz="16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Коровкина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О.И.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 инструктор по физической культуре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Мороз С.И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 – инструктор по изо деятельности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95736" y="0"/>
            <a:ext cx="5050939" cy="724032"/>
            <a:chOff x="0" y="-572977"/>
            <a:chExt cx="2972447" cy="15419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Прямоугольник с одним скругленным углом 11"/>
            <p:cNvSpPr/>
            <p:nvPr/>
          </p:nvSpPr>
          <p:spPr>
            <a:xfrm rot="16200000">
              <a:off x="826899" y="-1169783"/>
              <a:ext cx="1311850" cy="2965648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6799" y="-572977"/>
              <a:ext cx="2965648" cy="11459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kern="1200" dirty="0" smtClean="0">
                <a:latin typeface="Cambria" panose="020405030504060302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kern="1200" dirty="0" smtClean="0">
                <a:latin typeface="Cambria" panose="020405030504060302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ЛИДЕРЫ ПРАКТИКИ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4050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3284980"/>
              </p:ext>
            </p:extLst>
          </p:nvPr>
        </p:nvGraphicFramePr>
        <p:xfrm>
          <a:off x="251520" y="1988840"/>
          <a:ext cx="8669967" cy="4786549"/>
        </p:xfrm>
        <a:graphic>
          <a:graphicData uri="http://schemas.openxmlformats.org/drawingml/2006/table">
            <a:tbl>
              <a:tblPr/>
              <a:tblGrid>
                <a:gridCol w="649655"/>
                <a:gridCol w="6011925"/>
                <a:gridCol w="2008387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6001" marR="36001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Наименование, оборудование</a:t>
                      </a:r>
                    </a:p>
                  </a:txBody>
                  <a:tcPr marL="36001" marR="36001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 проекта,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тыс. руб.</a:t>
                      </a:r>
                    </a:p>
                  </a:txBody>
                  <a:tcPr marL="36001" marR="36001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mbria" pitchFamily="18" charset="0"/>
                        </a:rPr>
                        <a:t>Карусель</a:t>
                      </a:r>
                      <a:endParaRPr lang="ru-RU" sz="1400" b="1" dirty="0" smtClean="0">
                        <a:latin typeface="Cambria" pitchFamily="18" charset="0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32 300,00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руб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2.</a:t>
                      </a: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Платформа на пружинах</a:t>
                      </a:r>
                      <a:endParaRPr kumimoji="0" lang="en-US" sz="1400" b="1" i="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20 878, 00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3.</a:t>
                      </a: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Качели  на цепочке двойные</a:t>
                      </a:r>
                      <a:endParaRPr kumimoji="0" lang="ru-RU" sz="1400" b="1" i="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24 990,00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руб</a:t>
                      </a:r>
                      <a:endParaRPr lang="ru-RU" sz="1400" b="0" dirty="0" smtClean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4.</a:t>
                      </a: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latin typeface="Cambria" pitchFamily="18" charset="0"/>
                        </a:rPr>
                        <a:t>Кресло</a:t>
                      </a:r>
                      <a:r>
                        <a:rPr lang="ru-RU" sz="1400" b="1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Cambria" pitchFamily="18" charset="0"/>
                        </a:rPr>
                        <a:t>– балансир «Цирк»</a:t>
                      </a:r>
                      <a:endParaRPr lang="ru-RU" sz="1400" b="1" dirty="0" smtClean="0">
                        <a:latin typeface="Cambria" pitchFamily="18" charset="0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17 425,00 </a:t>
                      </a:r>
                      <a:r>
                        <a:rPr lang="ru-RU" sz="1400" dirty="0" err="1" smtClean="0">
                          <a:latin typeface="Cambria" pitchFamily="18" charset="0"/>
                        </a:rPr>
                        <a:t>руб</a:t>
                      </a:r>
                      <a:endParaRPr lang="ru-RU" sz="1400" dirty="0" smtClean="0">
                        <a:latin typeface="Cambria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5.</a:t>
                      </a: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Cambria" pitchFamily="18" charset="0"/>
                        </a:rPr>
                        <a:t>Карусель</a:t>
                      </a:r>
                      <a:endParaRPr lang="ru-RU" sz="1400" b="1" dirty="0" smtClean="0">
                        <a:latin typeface="Cambria" pitchFamily="18" charset="0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17 160,00 </a:t>
                      </a:r>
                      <a:r>
                        <a:rPr lang="ru-RU" sz="1400" dirty="0" err="1" smtClean="0">
                          <a:latin typeface="Cambria" pitchFamily="18" charset="0"/>
                        </a:rPr>
                        <a:t>руб</a:t>
                      </a:r>
                      <a:endParaRPr lang="ru-RU" sz="1400" dirty="0" smtClean="0">
                        <a:latin typeface="Cambria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6.</a:t>
                      </a: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Cambria" pitchFamily="18" charset="0"/>
                        </a:rPr>
                        <a:t>Карусель</a:t>
                      </a:r>
                      <a:endParaRPr lang="ru-RU" sz="1400" b="1" baseline="0" dirty="0" smtClean="0">
                        <a:latin typeface="Cambria" pitchFamily="18" charset="0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28 965,00 </a:t>
                      </a:r>
                      <a:r>
                        <a:rPr lang="ru-RU" sz="1400" dirty="0" err="1" smtClean="0">
                          <a:latin typeface="Cambria" pitchFamily="18" charset="0"/>
                        </a:rPr>
                        <a:t>руб</a:t>
                      </a:r>
                      <a:endParaRPr lang="ru-RU" sz="1400" dirty="0" smtClean="0">
                        <a:latin typeface="Cambria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8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7.</a:t>
                      </a:r>
                      <a:endParaRPr lang="ru-RU" sz="1200" b="1" dirty="0"/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mbria" pitchFamily="18" charset="0"/>
                        </a:rPr>
                        <a:t>Детский домик  «Елка»</a:t>
                      </a:r>
                      <a:endParaRPr lang="ru-RU" sz="1400" b="1" dirty="0" smtClean="0">
                        <a:latin typeface="Cambria" pitchFamily="18" charset="0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36 410,00 </a:t>
                      </a:r>
                      <a:r>
                        <a:rPr lang="ru-RU" sz="1400" dirty="0" err="1" smtClean="0">
                          <a:latin typeface="Cambria" pitchFamily="18" charset="0"/>
                        </a:rPr>
                        <a:t>руб</a:t>
                      </a:r>
                      <a:endParaRPr lang="ru-RU" sz="1400" dirty="0" smtClean="0">
                        <a:latin typeface="Cambria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9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8.</a:t>
                      </a:r>
                      <a:endParaRPr lang="ru-RU" sz="1200" b="1" dirty="0"/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mbria" pitchFamily="18" charset="0"/>
                        </a:rPr>
                        <a:t>Скамья парковая  - 2 шт.</a:t>
                      </a:r>
                      <a:endParaRPr lang="ru-RU" sz="1400" b="1" dirty="0" smtClean="0">
                        <a:latin typeface="Cambria" pitchFamily="18" charset="0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11 500,00 </a:t>
                      </a:r>
                      <a:r>
                        <a:rPr lang="ru-RU" sz="1400" dirty="0" err="1" smtClean="0">
                          <a:latin typeface="Cambria" pitchFamily="18" charset="0"/>
                        </a:rPr>
                        <a:t>руб</a:t>
                      </a:r>
                      <a:endParaRPr lang="ru-RU" sz="1400" dirty="0" smtClean="0">
                        <a:latin typeface="Cambria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98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latin typeface="Cambria" pitchFamily="18" charset="0"/>
                        </a:rPr>
                        <a:t>Травмобезопасное</a:t>
                      </a:r>
                      <a:r>
                        <a:rPr lang="ru-RU" sz="1400" b="1" baseline="0" dirty="0" smtClean="0">
                          <a:latin typeface="Cambria" pitchFamily="18" charset="0"/>
                        </a:rPr>
                        <a:t> покрытие 84 м2</a:t>
                      </a:r>
                      <a:endParaRPr lang="ru-RU" sz="1400" b="1" dirty="0" smtClean="0">
                        <a:latin typeface="Cambria" pitchFamily="18" charset="0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105 000,00 </a:t>
                      </a:r>
                      <a:r>
                        <a:rPr lang="ru-RU" sz="1400" dirty="0" err="1" smtClean="0">
                          <a:latin typeface="Cambria" pitchFamily="18" charset="0"/>
                        </a:rPr>
                        <a:t>руб</a:t>
                      </a:r>
                      <a:endParaRPr lang="ru-RU" sz="1400" dirty="0" smtClean="0">
                        <a:latin typeface="Cambria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98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latin typeface="Cambria" pitchFamily="18" charset="0"/>
                        </a:rPr>
                        <a:t>Восстановление  основания  площадки 84 м2</a:t>
                      </a:r>
                      <a:endParaRPr lang="ru-RU" sz="1400" b="1" dirty="0" smtClean="0">
                        <a:latin typeface="Cambria" pitchFamily="18" charset="0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23 100,00 </a:t>
                      </a:r>
                      <a:r>
                        <a:rPr lang="ru-RU" sz="1400" dirty="0" err="1" smtClean="0">
                          <a:latin typeface="Cambria" pitchFamily="18" charset="0"/>
                        </a:rPr>
                        <a:t>руб</a:t>
                      </a:r>
                      <a:endParaRPr lang="ru-RU" sz="1400" dirty="0" smtClean="0">
                        <a:latin typeface="Cambria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98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latin typeface="Cambria" pitchFamily="18" charset="0"/>
                        </a:rPr>
                        <a:t>Поставка  и монтаж оборудования</a:t>
                      </a:r>
                      <a:endParaRPr lang="ru-RU" sz="1400" b="1" dirty="0" smtClean="0">
                        <a:latin typeface="Cambria" pitchFamily="18" charset="0"/>
                      </a:endParaRP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62 765,00 </a:t>
                      </a:r>
                      <a:r>
                        <a:rPr lang="ru-RU" sz="1400" dirty="0" err="1" smtClean="0">
                          <a:latin typeface="Cambria" pitchFamily="18" charset="0"/>
                        </a:rPr>
                        <a:t>руб</a:t>
                      </a:r>
                      <a:endParaRPr lang="ru-RU" sz="1400" dirty="0" smtClean="0">
                        <a:latin typeface="Cambria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Всего:</a:t>
                      </a:r>
                    </a:p>
                  </a:txBody>
                  <a:tcPr marL="91442" marR="91442" marT="40982" marB="40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380 693,00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руб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853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548680"/>
            <a:ext cx="8964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mbria" panose="02040503050406030204" pitchFamily="18" charset="0"/>
              </a:rPr>
              <a:t>Дополнительное финансирование  формируется из </a:t>
            </a:r>
            <a:r>
              <a:rPr lang="ru-RU" sz="1400" dirty="0">
                <a:latin typeface="Cambria" panose="02040503050406030204" pitchFamily="18" charset="0"/>
              </a:rPr>
              <a:t>участия </a:t>
            </a:r>
            <a:r>
              <a:rPr lang="ru-RU" sz="1400" dirty="0" smtClean="0">
                <a:latin typeface="Cambria" panose="02040503050406030204" pitchFamily="18" charset="0"/>
              </a:rPr>
              <a:t> в городских благотворительных  программах:</a:t>
            </a:r>
          </a:p>
          <a:p>
            <a:pPr algn="ctr"/>
            <a:r>
              <a:rPr lang="ru-RU" sz="1400" dirty="0" smtClean="0">
                <a:latin typeface="Cambria" panose="02040503050406030204" pitchFamily="18" charset="0"/>
              </a:rPr>
              <a:t> «Внедрение </a:t>
            </a:r>
            <a:r>
              <a:rPr lang="ru-RU" sz="1400" dirty="0">
                <a:latin typeface="Cambria" panose="02040503050406030204" pitchFamily="18" charset="0"/>
              </a:rPr>
              <a:t>ИКТ – условие повышения качества дошкольного образования</a:t>
            </a:r>
            <a:r>
              <a:rPr lang="ru-RU" sz="1400" dirty="0" smtClean="0">
                <a:latin typeface="Cambria" panose="02040503050406030204" pitchFamily="18" charset="0"/>
              </a:rPr>
              <a:t>» ОА «ЧМЗ»,</a:t>
            </a:r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</a:rPr>
              <a:t>Здоровые дети – здоровое будущее</a:t>
            </a:r>
            <a:r>
              <a:rPr lang="ru-RU" sz="1400" dirty="0" smtClean="0">
                <a:latin typeface="Cambria" panose="02040503050406030204" pitchFamily="18" charset="0"/>
              </a:rPr>
              <a:t>!»</a:t>
            </a:r>
            <a:r>
              <a:rPr lang="ru-RU" sz="1400" dirty="0">
                <a:latin typeface="Cambria" panose="02040503050406030204" pitchFamily="18" charset="0"/>
              </a:rPr>
              <a:t> АО ЛВЗ </a:t>
            </a:r>
            <a:r>
              <a:rPr lang="ru-RU" sz="1400" dirty="0" smtClean="0">
                <a:latin typeface="Cambria" panose="02040503050406030204" pitchFamily="18" charset="0"/>
              </a:rPr>
              <a:t>г. Глазова, спонсорской </a:t>
            </a:r>
            <a:r>
              <a:rPr lang="ru-RU" sz="1400" dirty="0">
                <a:latin typeface="Cambria" panose="02040503050406030204" pitchFamily="18" charset="0"/>
              </a:rPr>
              <a:t>помощи.</a:t>
            </a:r>
          </a:p>
          <a:p>
            <a:pPr algn="ctr"/>
            <a:r>
              <a:rPr lang="ru-RU" sz="1400" dirty="0" err="1" smtClean="0">
                <a:latin typeface="Cambria" panose="02040503050406030204" pitchFamily="18" charset="0"/>
              </a:rPr>
              <a:t>Софинансирование</a:t>
            </a:r>
            <a:r>
              <a:rPr lang="ru-RU" sz="1400" dirty="0" smtClean="0">
                <a:latin typeface="Cambria" panose="02040503050406030204" pitchFamily="18" charset="0"/>
              </a:rPr>
              <a:t>  из Республиканского бюджета</a:t>
            </a:r>
            <a:r>
              <a:rPr lang="ru-RU" sz="1400" dirty="0">
                <a:latin typeface="Cambria" panose="02040503050406030204" pitchFamily="18" charset="0"/>
              </a:rPr>
              <a:t>. </a:t>
            </a:r>
            <a:endParaRPr lang="ru-RU" sz="1400" dirty="0" smtClean="0">
              <a:latin typeface="Cambria" panose="02040503050406030204" pitchFamily="18" charset="0"/>
            </a:endParaRPr>
          </a:p>
          <a:p>
            <a:pPr algn="ctr"/>
            <a:endParaRPr lang="ru-RU" sz="14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400" b="1" dirty="0" smtClean="0">
                <a:latin typeface="Cambria" panose="02040503050406030204" pitchFamily="18" charset="0"/>
              </a:rPr>
              <a:t>Бюджет </a:t>
            </a:r>
            <a:r>
              <a:rPr lang="ru-RU" sz="1400" b="1" dirty="0">
                <a:latin typeface="Cambria" panose="02040503050406030204" pitchFamily="18" charset="0"/>
              </a:rPr>
              <a:t>проекта составляет </a:t>
            </a:r>
            <a:r>
              <a:rPr lang="ru-RU" sz="1400" b="1" dirty="0" smtClean="0">
                <a:latin typeface="Cambria" panose="02040503050406030204" pitchFamily="18" charset="0"/>
              </a:rPr>
              <a:t>380 693 руб</a:t>
            </a:r>
            <a:r>
              <a:rPr lang="ru-RU" sz="1400" dirty="0">
                <a:latin typeface="Cambria" panose="02040503050406030204" pitchFamily="18" charset="0"/>
              </a:rPr>
              <a:t>.</a:t>
            </a:r>
          </a:p>
          <a:p>
            <a:pPr algn="ctr"/>
            <a:endParaRPr lang="ru-RU" sz="2000" dirty="0">
              <a:latin typeface="Cambria" panose="020405030504060302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47664" y="63831"/>
            <a:ext cx="6120680" cy="510657"/>
            <a:chOff x="2965648" y="1527943"/>
            <a:chExt cx="2965648" cy="152794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Прямоугольник с одним скругленным углом 5"/>
            <p:cNvSpPr/>
            <p:nvPr/>
          </p:nvSpPr>
          <p:spPr>
            <a:xfrm rot="5400000">
              <a:off x="3684500" y="809091"/>
              <a:ext cx="1527943" cy="2965648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2965648" y="1909928"/>
              <a:ext cx="2965648" cy="11459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ПЕРСПЕКТИВЫ  РАЗВИТИЯ ДЕТСКОЙ ДАЧИ «ИСКРА»</a:t>
              </a:r>
            </a:p>
            <a:p>
              <a:pPr>
                <a:spcBef>
                  <a:spcPct val="0"/>
                </a:spcBef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8817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hc-progress.ru/wp-content/uploads/2012/07/Glazov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7931"/>
            <a:ext cx="884185" cy="101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70189" y="72791"/>
            <a:ext cx="5904656" cy="335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latin typeface="Cambria" panose="02040503050406030204" pitchFamily="18" charset="0"/>
              </a:rPr>
              <a:t>МУНИЦИПАЛЬНОЕ ОБРАЗОВАНИЕ «ГОРОД ГЛАЗОВ» </a:t>
            </a:r>
          </a:p>
          <a:p>
            <a:pPr marL="0" indent="0" algn="ctr">
              <a:buNone/>
            </a:pPr>
            <a:r>
              <a:rPr lang="ru-RU" sz="1200" b="1" dirty="0" smtClean="0">
                <a:latin typeface="Cambria" panose="02040503050406030204" pitchFamily="18" charset="0"/>
              </a:rPr>
              <a:t>УПРАВЛЕНИЕ ДОШКОЛЬНОГО ОБРАЗОВАНИЯ</a:t>
            </a:r>
          </a:p>
          <a:p>
            <a:pPr marL="0" indent="0" algn="ctr">
              <a:buNone/>
            </a:pPr>
            <a:r>
              <a:rPr lang="ru-RU" sz="1200" b="1" dirty="0" smtClean="0">
                <a:latin typeface="Cambria" panose="02040503050406030204" pitchFamily="18" charset="0"/>
              </a:rPr>
              <a:t> АДМИНИСТРАЦИИ ГОРОД ГЛАЗОВ</a:t>
            </a:r>
          </a:p>
          <a:p>
            <a:endParaRPr lang="ru-RU" sz="1600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672351" cy="133174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«Организация  отдыха и развития воспитанников старшего дошкольного возраста в летний период на территории  детской дачи «Искра»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374845" y="107931"/>
            <a:ext cx="1368152" cy="825163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420888"/>
            <a:ext cx="3240360" cy="22322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4509120"/>
            <a:ext cx="3888432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2492896"/>
            <a:ext cx="3240360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420888"/>
            <a:ext cx="3006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Формирование позитивного имиджа дачи через развитие профессиональной компетентности педагогических работников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564904"/>
            <a:ext cx="3222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Cambria" panose="02040503050406030204" pitchFamily="18" charset="0"/>
              </a:rPr>
              <a:t>Создание условий для организации отдыха и развития воспитанников старшего дошкольного возраста в течении </a:t>
            </a:r>
            <a:endParaRPr lang="ru-RU" b="1" dirty="0" smtClean="0">
              <a:latin typeface="Cambria" panose="02040503050406030204" pitchFamily="18" charset="0"/>
            </a:endParaRPr>
          </a:p>
          <a:p>
            <a:pPr lvl="0" algn="ctr"/>
            <a:r>
              <a:rPr lang="ru-RU" b="1" dirty="0" smtClean="0">
                <a:latin typeface="Cambria" panose="02040503050406030204" pitchFamily="18" charset="0"/>
              </a:rPr>
              <a:t>3 </a:t>
            </a:r>
            <a:r>
              <a:rPr lang="ru-RU" b="1" dirty="0" smtClean="0">
                <a:latin typeface="Cambria" panose="02040503050406030204" pitchFamily="18" charset="0"/>
              </a:rPr>
              <a:t>– </a:t>
            </a:r>
            <a:r>
              <a:rPr lang="ru-RU" b="1" dirty="0" err="1" smtClean="0">
                <a:latin typeface="Cambria" panose="02040503050406030204" pitchFamily="18" charset="0"/>
              </a:rPr>
              <a:t>х</a:t>
            </a:r>
            <a:r>
              <a:rPr lang="ru-RU" b="1" dirty="0" smtClean="0">
                <a:latin typeface="Cambria" panose="02040503050406030204" pitchFamily="18" charset="0"/>
              </a:rPr>
              <a:t>  смен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4509120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Разработка социально- значимых проектов  по организации образовательного процесса с воспитанниками,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в том числе  проекта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«Парк  детской мечты»</a:t>
            </a:r>
            <a:endParaRPr lang="ru-RU" b="1" dirty="0" smtClean="0">
              <a:latin typeface="Cambria" panose="020405030504060302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9872" y="3645024"/>
            <a:ext cx="2232248" cy="792088"/>
            <a:chOff x="4902021" y="0"/>
            <a:chExt cx="2289854" cy="95410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902021" y="0"/>
              <a:ext cx="2289854" cy="954106"/>
            </a:xfrm>
            <a:prstGeom prst="roundRect">
              <a:avLst/>
            </a:prstGeom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948597" y="46576"/>
              <a:ext cx="2196702" cy="860954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Cambria" panose="02040503050406030204" pitchFamily="18" charset="0"/>
                </a:rPr>
                <a:t>ЗАДАЧИ</a:t>
              </a:r>
              <a:endParaRPr lang="ru-RU" sz="2800" b="1" kern="12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4050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99" y="233490"/>
            <a:ext cx="819638" cy="6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1" y="1116495"/>
            <a:ext cx="2631273" cy="1740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9" y="2963539"/>
            <a:ext cx="2688206" cy="1939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47364" y="3623074"/>
            <a:ext cx="3477573" cy="1288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Расположена  дача  в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живописном  лесном массиве,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в 7 км от промышленной зоны города.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Детская дача «Искра»   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единственная в 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Удмуртской республике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одна из немногих в 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России.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11761" y="1420572"/>
            <a:ext cx="3819070" cy="1259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Детская дача создана 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в 1957 году по </a:t>
            </a:r>
            <a:endParaRPr lang="ru-RU" sz="1400" b="1" dirty="0" smtClean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инициативе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АО «Чепецкий механический завод»,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одного  из крупнейших предприятий уральского региона, производителя  продукции мирового уровня, </a:t>
            </a:r>
            <a:endParaRPr lang="ru-RU" sz="1400" b="1" dirty="0" smtClean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для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отдыха детей работников промышленного производства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9" r="29983" b="1524"/>
          <a:stretch/>
        </p:blipFill>
        <p:spPr bwMode="auto">
          <a:xfrm>
            <a:off x="-984" y="4952861"/>
            <a:ext cx="2665421" cy="1813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2627784" y="5229200"/>
            <a:ext cx="3603047" cy="1380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основый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лес, свежий воздух, неповторимый мир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окружающей  природы  удмуртского 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края, все это и много другое делает отдых юных </a:t>
            </a:r>
            <a:r>
              <a:rPr lang="ru-RU" sz="14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глазовчан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незабываемым…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24937" y="4047092"/>
            <a:ext cx="2984513" cy="2364216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24936" y="1375183"/>
            <a:ext cx="2984513" cy="2592288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342026" y="155060"/>
            <a:ext cx="7190414" cy="648071"/>
            <a:chOff x="2961095" y="0"/>
            <a:chExt cx="2970201" cy="15361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Прямоугольник с одним скругленным углом 14"/>
            <p:cNvSpPr/>
            <p:nvPr/>
          </p:nvSpPr>
          <p:spPr>
            <a:xfrm>
              <a:off x="2961095" y="8223"/>
              <a:ext cx="2965648" cy="1527944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2965648" y="0"/>
              <a:ext cx="2965648" cy="11459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СОЗДАНИЕ  УСЛОВИЙ ДЛЯ ОРГАНИЗАЦИИ ОТДЫХА И РАЗВИТИЯ ВОСПИТАНИКОВ СТАРШЕГО ДОШКОЛЬНОГО ВОЗРАСТА</a:t>
              </a:r>
              <a:r>
                <a:rPr lang="ru-RU" sz="14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 </a:t>
              </a:r>
              <a:r>
                <a:rPr lang="ru-RU" sz="14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 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3978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81806" y="980728"/>
            <a:ext cx="3600400" cy="16414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latin typeface="Cambria" panose="02040503050406030204" pitchFamily="18" charset="0"/>
                <a:cs typeface="Arial" pitchFamily="34" charset="0"/>
              </a:rPr>
              <a:t> Загородная  детская  дача «Искра» функционирует ежегодно в летний период</a:t>
            </a:r>
            <a:r>
              <a:rPr lang="ru-RU" sz="1400" b="1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Cambria" panose="02040503050406030204" pitchFamily="18" charset="0"/>
                <a:cs typeface="Arial" pitchFamily="34" charset="0"/>
              </a:rPr>
              <a:t>  в течение  трёх смен.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latin typeface="Cambria" panose="02040503050406030204" pitchFamily="18" charset="0"/>
                <a:cs typeface="Arial" pitchFamily="34" charset="0"/>
              </a:rPr>
              <a:t> Продолжительность  каждой смены – 18 дней. 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latin typeface="Cambria" panose="02040503050406030204" pitchFamily="18" charset="0"/>
                <a:cs typeface="Arial" pitchFamily="34" charset="0"/>
              </a:rPr>
              <a:t>Режим работы – круглосуточный</a:t>
            </a:r>
            <a:r>
              <a:rPr lang="ru-RU" sz="1400" dirty="0" smtClean="0">
                <a:latin typeface="Cambria" panose="02040503050406030204" pitchFamily="18" charset="0"/>
                <a:cs typeface="Arial" pitchFamily="34" charset="0"/>
              </a:rPr>
              <a:t>.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9652" y="6317397"/>
            <a:ext cx="630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61 ГОД ДЕТСКАЯ  ДАЧА  ДАРИТ СВОЕ ТЕПЛО И УЮТ ВОСПИТАННИКАМ   МНОГИХ ПОКОЛЕНИЙ. ..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34257" cy="66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252157117"/>
              </p:ext>
            </p:extLst>
          </p:nvPr>
        </p:nvGraphicFramePr>
        <p:xfrm>
          <a:off x="3419872" y="2701625"/>
          <a:ext cx="280520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 rot="5400000">
            <a:off x="423486" y="770468"/>
            <a:ext cx="2320069" cy="2952623"/>
          </a:xfrm>
          <a:prstGeom prst="roundRect">
            <a:avLst/>
          </a:prstGeom>
          <a:blipFill>
            <a:blip r:embed="rId8" cstate="print"/>
            <a:srcRect/>
            <a:stretch>
              <a:fillRect l="-12718" t="-22446" r="-8670" b="-38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 rot="5400000">
            <a:off x="386367" y="3513018"/>
            <a:ext cx="2493859" cy="3189919"/>
          </a:xfrm>
          <a:prstGeom prst="roundRect">
            <a:avLst/>
          </a:prstGeom>
          <a:blipFill>
            <a:blip r:embed="rId9" cstate="print"/>
            <a:srcRect/>
            <a:stretch>
              <a:fillRect l="-42954" t="-12489" r="-17154" b="-288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31767" y="1227115"/>
            <a:ext cx="2736304" cy="2096892"/>
          </a:xfrm>
          <a:prstGeom prst="roundRect">
            <a:avLst/>
          </a:prstGeom>
          <a:blipFill>
            <a:blip r:embed="rId10" cstate="print"/>
            <a:srcRect/>
            <a:stretch>
              <a:fillRect t="-4298" b="-53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75445" y="3823538"/>
            <a:ext cx="2742389" cy="2493859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992503" y="3121887"/>
            <a:ext cx="1656184" cy="848327"/>
            <a:chOff x="-1952713" y="1192932"/>
            <a:chExt cx="841560" cy="5940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1952713" y="1192932"/>
              <a:ext cx="841560" cy="594066"/>
            </a:xfrm>
            <a:prstGeom prst="roundRect">
              <a:avLst/>
            </a:prstGeom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-1908823" y="1246543"/>
              <a:ext cx="783560" cy="53606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2018  год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13768" y="3068960"/>
            <a:ext cx="1425983" cy="872080"/>
            <a:chOff x="-1952713" y="1192932"/>
            <a:chExt cx="841560" cy="5940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1952713" y="1192932"/>
              <a:ext cx="841560" cy="594066"/>
            </a:xfrm>
            <a:prstGeom prst="roundRect">
              <a:avLst/>
            </a:prstGeom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-1952713" y="1271049"/>
              <a:ext cx="783560" cy="493760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1957 год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342026" y="155060"/>
            <a:ext cx="7190414" cy="648071"/>
            <a:chOff x="2961095" y="0"/>
            <a:chExt cx="2970201" cy="15361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Прямоугольник с одним скругленным углом 28"/>
            <p:cNvSpPr/>
            <p:nvPr/>
          </p:nvSpPr>
          <p:spPr>
            <a:xfrm>
              <a:off x="2961095" y="8223"/>
              <a:ext cx="2965648" cy="1527944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2965648" y="0"/>
              <a:ext cx="2965648" cy="11459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СОЗДАНИЕ  УСЛОВИЙ ДЛЯ ОРГАНИЗАЦИИ ОТДЫХА И РАЗВИТИЯ ВОСПИТАНИКОВ СТАРШЕГО ДОШКОЛЬНОГО ВОЗРАСТА</a:t>
              </a:r>
              <a:r>
                <a:rPr lang="ru-RU" sz="14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 </a:t>
              </a:r>
              <a:r>
                <a:rPr lang="ru-RU" sz="14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 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8895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45527" y="1029632"/>
            <a:ext cx="3679817" cy="172867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latin typeface="Cambria" panose="02040503050406030204" pitchFamily="18" charset="0"/>
                <a:cs typeface="Arial" pitchFamily="34" charset="0"/>
              </a:rPr>
              <a:t>На территории </a:t>
            </a:r>
            <a:r>
              <a:rPr lang="ru-RU" sz="1400" b="1" dirty="0" smtClean="0">
                <a:latin typeface="Cambria" panose="02040503050406030204" pitchFamily="18" charset="0"/>
                <a:cs typeface="Arial" pitchFamily="34" charset="0"/>
              </a:rPr>
              <a:t>детской дачи имеется  медицинский блок, включающий: кабинет приема врача и медицинской  сестры,  4 изолятора, массажный кабинет.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latin typeface="Cambria" panose="02040503050406030204" pitchFamily="18" charset="0"/>
                <a:cs typeface="Arial" pitchFamily="34" charset="0"/>
              </a:rPr>
              <a:t>График работы медицинского кабинета: круглосуточно.</a:t>
            </a:r>
            <a:endParaRPr lang="ru-RU" sz="1400" b="1" dirty="0"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9" name="Picture 2" descr="F:\лена\Для фильма\DSCN1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603" y="1052734"/>
            <a:ext cx="2566187" cy="181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2627784" y="5373216"/>
            <a:ext cx="41909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Cambria" panose="02040503050406030204" pitchFamily="18" charset="0"/>
              </a:rPr>
              <a:t>Функционирует банно-прачечный  </a:t>
            </a:r>
            <a:r>
              <a:rPr lang="ru-RU" sz="1400" b="1" dirty="0" smtClean="0">
                <a:latin typeface="Cambria" panose="02040503050406030204" pitchFamily="18" charset="0"/>
              </a:rPr>
              <a:t>комплекс, благодаря которому воспитанники в течении смены  могут принимать водные процедуры  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91" t="3434" r="14860" b="10821"/>
          <a:stretch/>
        </p:blipFill>
        <p:spPr bwMode="auto">
          <a:xfrm>
            <a:off x="92999" y="5048552"/>
            <a:ext cx="2520279" cy="175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5097" y="5056394"/>
            <a:ext cx="2366455" cy="177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37" t="35665" r="31259" b="11954"/>
          <a:stretch/>
        </p:blipFill>
        <p:spPr bwMode="auto">
          <a:xfrm>
            <a:off x="6646363" y="3036029"/>
            <a:ext cx="2363051" cy="172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591304" y="3051798"/>
            <a:ext cx="4055059" cy="12884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ctr" defTabSz="800100"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Cambria" panose="02040503050406030204" pitchFamily="18" charset="0"/>
              </a:rPr>
              <a:t>Питание воспитанников осуществляется в столовой. </a:t>
            </a:r>
            <a:r>
              <a:rPr lang="ru-RU" sz="1400" b="1" dirty="0">
                <a:latin typeface="Cambria" panose="02040503050406030204" pitchFamily="18" charset="0"/>
              </a:rPr>
              <a:t>Столовая оборудована всеми необходимыми цехами, рассчитана на 240 посадочных </a:t>
            </a:r>
            <a:r>
              <a:rPr lang="ru-RU" sz="1400" b="1" dirty="0" smtClean="0">
                <a:latin typeface="Cambria" panose="02040503050406030204" pitchFamily="18" charset="0"/>
              </a:rPr>
              <a:t>мест.</a:t>
            </a:r>
          </a:p>
          <a:p>
            <a:pPr lvl="0" algn="ctr" defTabSz="800100"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Cambria" panose="02040503050406030204" pitchFamily="18" charset="0"/>
              </a:rPr>
              <a:t> Питание </a:t>
            </a:r>
            <a:r>
              <a:rPr lang="ru-RU" sz="1400" b="1" dirty="0">
                <a:latin typeface="Cambria" panose="02040503050406030204" pitchFamily="18" charset="0"/>
              </a:rPr>
              <a:t>пятиразовое</a:t>
            </a:r>
            <a:r>
              <a:rPr lang="ru-RU" sz="1400" b="1" dirty="0" smtClean="0">
                <a:latin typeface="Cambria" panose="02040503050406030204" pitchFamily="18" charset="0"/>
              </a:rPr>
              <a:t>.</a:t>
            </a:r>
          </a:p>
          <a:p>
            <a:pPr lvl="0" algn="ctr" defTabSz="800100"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Cambria" panose="02040503050406030204" pitchFamily="18" charset="0"/>
              </a:rPr>
              <a:t> </a:t>
            </a:r>
            <a:r>
              <a:rPr lang="ru-RU" sz="1400" b="1" dirty="0">
                <a:latin typeface="Cambria" panose="02040503050406030204" pitchFamily="18" charset="0"/>
              </a:rPr>
              <a:t>Продукты поставляются централизованно согласно 20-дневному меню. </a:t>
            </a:r>
          </a:p>
          <a:p>
            <a:pPr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latin typeface="Cambria" panose="02040503050406030204" pitchFamily="18" charset="0"/>
              </a:rPr>
              <a:t> </a:t>
            </a:r>
          </a:p>
          <a:p>
            <a:pPr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latin typeface="Cambria" panose="02040503050406030204" pitchFamily="18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294" y="155060"/>
            <a:ext cx="668118" cy="60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16200000">
            <a:off x="6838684" y="1020181"/>
            <a:ext cx="1986271" cy="1702177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342026" y="155060"/>
            <a:ext cx="7190414" cy="648071"/>
            <a:chOff x="2961095" y="0"/>
            <a:chExt cx="2970201" cy="15361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Прямоугольник с одним скругленным углом 18"/>
            <p:cNvSpPr/>
            <p:nvPr/>
          </p:nvSpPr>
          <p:spPr>
            <a:xfrm>
              <a:off x="2961095" y="8223"/>
              <a:ext cx="2965648" cy="1527944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965648" y="0"/>
              <a:ext cx="2965648" cy="11459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СОЗДАНИЕ  УСЛОВИЙ ДЛЯ ОРГАНИЗАЦИИ ОТДЫХА И РАЗВИТИЯ ВОСПИТАНИКОВ СТАРШЕГО ДОШКОЛЬНОГО ВОЗРАСТА</a:t>
              </a:r>
              <a:r>
                <a:rPr lang="ru-RU" sz="14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 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169165" y="3050336"/>
            <a:ext cx="2535019" cy="1938889"/>
          </a:xfrm>
          <a:prstGeom prst="roundRect">
            <a:avLst/>
          </a:prstGeom>
          <a:blipFill>
            <a:blip r:embed="rId8" cstate="print"/>
            <a:srcRect/>
            <a:stretch>
              <a:fillRect l="-10923" r="-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87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62655" y="764704"/>
            <a:ext cx="477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Рекреационные  зоны, оборудованные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на территории детской дачи: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37019" y="1411036"/>
            <a:ext cx="4868072" cy="1691492"/>
            <a:chOff x="-848277" y="-311363"/>
            <a:chExt cx="8265096" cy="1691492"/>
          </a:xfrm>
          <a:noFill/>
          <a:scene3d>
            <a:camera prst="orthographicFront"/>
            <a:lightRig rig="flat" dir="t"/>
          </a:scene3d>
        </p:grpSpPr>
        <p:sp>
          <p:nvSpPr>
            <p:cNvPr id="11" name="Пятиугольник 10"/>
            <p:cNvSpPr/>
            <p:nvPr/>
          </p:nvSpPr>
          <p:spPr>
            <a:xfrm rot="10800000">
              <a:off x="442799" y="1728"/>
              <a:ext cx="6974020" cy="984793"/>
            </a:xfrm>
            <a:prstGeom prst="homePlat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ятиугольник 4"/>
            <p:cNvSpPr/>
            <p:nvPr/>
          </p:nvSpPr>
          <p:spPr>
            <a:xfrm>
              <a:off x="-848277" y="-311363"/>
              <a:ext cx="7900972" cy="16914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4267" tIns="64770" rIns="120904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Площадки спорта: 4 спортивно - игровых комплекса: «Лимпопо», «Городок», «Атлет», «</a:t>
              </a:r>
              <a:r>
                <a:rPr lang="ru-RU" sz="1400" b="1" kern="12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Комби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»; батут, бассейн; площадка для спортивных игр (100 кв. м.).</a:t>
              </a:r>
              <a:endParaRPr lang="ru-RU" sz="1400" b="1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262654" y="3153847"/>
            <a:ext cx="5038480" cy="1074899"/>
            <a:chOff x="-214651" y="1190384"/>
            <a:chExt cx="8131856" cy="1074899"/>
          </a:xfrm>
          <a:scene3d>
            <a:camera prst="orthographicFront"/>
            <a:lightRig rig="flat" dir="t"/>
          </a:scene3d>
        </p:grpSpPr>
        <p:sp>
          <p:nvSpPr>
            <p:cNvPr id="14" name="Пятиугольник 13"/>
            <p:cNvSpPr/>
            <p:nvPr/>
          </p:nvSpPr>
          <p:spPr>
            <a:xfrm rot="10800000">
              <a:off x="442799" y="1483974"/>
              <a:ext cx="7474406" cy="781307"/>
            </a:xfrm>
            <a:prstGeom prst="homePlate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80000"/>
                <a:hueOff val="72970"/>
                <a:satOff val="-477"/>
                <a:lumOff val="81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ятиугольник 4"/>
            <p:cNvSpPr/>
            <p:nvPr/>
          </p:nvSpPr>
          <p:spPr>
            <a:xfrm>
              <a:off x="-214651" y="1190384"/>
              <a:ext cx="7297836" cy="10748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4267" tIns="64770" rIns="120904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Мини-площадки для познавательного развития воспитанников  с  экологическими пространствами , пролегающими по экологической тропе (200 кв. м.).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364243" y="4448772"/>
            <a:ext cx="4704877" cy="1167241"/>
            <a:chOff x="963064" y="2376802"/>
            <a:chExt cx="4704877" cy="1167241"/>
          </a:xfrm>
          <a:scene3d>
            <a:camera prst="orthographicFront"/>
            <a:lightRig rig="flat" dir="t"/>
          </a:scene3d>
        </p:grpSpPr>
        <p:sp>
          <p:nvSpPr>
            <p:cNvPr id="17" name="Пятиугольник 16"/>
            <p:cNvSpPr/>
            <p:nvPr/>
          </p:nvSpPr>
          <p:spPr>
            <a:xfrm rot="10800000">
              <a:off x="1564638" y="2559250"/>
              <a:ext cx="4055064" cy="984793"/>
            </a:xfrm>
            <a:prstGeom prst="homePlate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80000"/>
                <a:hueOff val="145939"/>
                <a:satOff val="-954"/>
                <a:lumOff val="163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ятиугольник 4"/>
            <p:cNvSpPr/>
            <p:nvPr/>
          </p:nvSpPr>
          <p:spPr>
            <a:xfrm>
              <a:off x="963064" y="2376802"/>
              <a:ext cx="4704877" cy="9847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4267" tIns="72390" rIns="135128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Площадки для  развлекательных мероприятий  с качелями, качалками, балансирами, каруселями; </a:t>
              </a:r>
            </a:p>
            <a:p>
              <a:pPr lvl="0" algn="ctr" defTabSz="8445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коктейль – бар (100 кв. м.).</a:t>
              </a:r>
              <a:endParaRPr lang="ru-RU" sz="1400" b="1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00213" y="5684565"/>
            <a:ext cx="7194160" cy="1069487"/>
            <a:chOff x="197832" y="3838013"/>
            <a:chExt cx="7194160" cy="1069487"/>
          </a:xfrm>
          <a:scene3d>
            <a:camera prst="orthographicFront"/>
            <a:lightRig rig="flat" dir="t"/>
          </a:scene3d>
        </p:grpSpPr>
        <p:sp>
          <p:nvSpPr>
            <p:cNvPr id="20" name="Пятиугольник 19"/>
            <p:cNvSpPr/>
            <p:nvPr/>
          </p:nvSpPr>
          <p:spPr>
            <a:xfrm rot="10800000">
              <a:off x="467626" y="3838013"/>
              <a:ext cx="6924366" cy="984793"/>
            </a:xfrm>
            <a:prstGeom prst="homePlate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ятиугольник 4"/>
            <p:cNvSpPr/>
            <p:nvPr/>
          </p:nvSpPr>
          <p:spPr>
            <a:xfrm>
              <a:off x="197832" y="3922707"/>
              <a:ext cx="4402353" cy="9847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4267" tIns="72390" rIns="135128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Площадка  для музыкальных занятий и развлечений  </a:t>
              </a:r>
            </a:p>
            <a:p>
              <a:pPr lvl="0" algn="ctr" defTabSz="8445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(300 кв. м.)</a:t>
              </a:r>
              <a:endParaRPr lang="ru-RU" sz="1400" b="1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3404" b="8510"/>
          <a:stretch>
            <a:fillRect/>
          </a:stretch>
        </p:blipFill>
        <p:spPr bwMode="auto">
          <a:xfrm>
            <a:off x="260289" y="3081499"/>
            <a:ext cx="2261133" cy="170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1342026" y="116633"/>
            <a:ext cx="7190414" cy="648071"/>
            <a:chOff x="2961095" y="0"/>
            <a:chExt cx="2970201" cy="15361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Прямоугольник с одним скругленным углом 25"/>
            <p:cNvSpPr/>
            <p:nvPr/>
          </p:nvSpPr>
          <p:spPr>
            <a:xfrm>
              <a:off x="2961095" y="8223"/>
              <a:ext cx="2965648" cy="1527944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965648" y="0"/>
              <a:ext cx="2965648" cy="11459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СОЗДАНИЕ  УСЛОВИЙ ДЛЯ ОРГАНИЗАЦИИ ОТДЫХА И РАЗВИТИЯ ВОСПИТАНИКОВ СТАРШЕГО ДОШКОЛЬНОГО ВОЗРАСТА</a:t>
              </a:r>
              <a:r>
                <a:rPr lang="ru-RU" sz="14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 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79162" y="842510"/>
            <a:ext cx="1921051" cy="2120942"/>
          </a:xfrm>
          <a:prstGeom prst="roundRect">
            <a:avLst/>
          </a:prstGeom>
          <a:blipFill>
            <a:blip r:embed="rId4" cstate="print"/>
            <a:srcRect/>
            <a:stretch>
              <a:fillRect l="-10184" t="2" r="-8215" b="-278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02566" y="842510"/>
            <a:ext cx="2089913" cy="2206876"/>
          </a:xfrm>
          <a:prstGeom prst="roundRect">
            <a:avLst/>
          </a:prstGeom>
          <a:blipFill>
            <a:blip r:embed="rId5" cstate="print"/>
            <a:srcRect/>
            <a:stretch>
              <a:fillRect l="-15894" t="-1" b="-170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84378" y="3153847"/>
            <a:ext cx="2294003" cy="1715313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84377" y="4941169"/>
            <a:ext cx="2294003" cy="1838252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42" y="33192"/>
            <a:ext cx="806265" cy="7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 descr="F:\лена\Для фильма\IMG_5016 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43" y="4869160"/>
            <a:ext cx="2284080" cy="18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34835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013176"/>
            <a:ext cx="38164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Cambria" panose="02040503050406030204" pitchFamily="18" charset="0"/>
              </a:rPr>
              <a:t>Создание системы социально - личностного </a:t>
            </a:r>
            <a:r>
              <a:rPr lang="ru-RU" sz="1400" b="1" dirty="0">
                <a:latin typeface="Cambria" panose="02040503050406030204" pitchFamily="18" charset="0"/>
              </a:rPr>
              <a:t>развития воспитанников </a:t>
            </a:r>
            <a:r>
              <a:rPr lang="ru-RU" sz="1400" b="1" dirty="0" smtClean="0">
                <a:latin typeface="Cambria" panose="02040503050406030204" pitchFamily="18" charset="0"/>
              </a:rPr>
              <a:t>позволяет  успешно пройти </a:t>
            </a:r>
            <a:r>
              <a:rPr lang="ru-RU" sz="1400" b="1" dirty="0">
                <a:latin typeface="Cambria" panose="02040503050406030204" pitchFamily="18" charset="0"/>
              </a:rPr>
              <a:t>процесс адаптации к новым </a:t>
            </a:r>
            <a:r>
              <a:rPr lang="ru-RU" sz="1400" b="1" dirty="0" smtClean="0">
                <a:latin typeface="Cambria" panose="02040503050406030204" pitchFamily="18" charset="0"/>
              </a:rPr>
              <a:t>условиям, разнообразить </a:t>
            </a:r>
            <a:r>
              <a:rPr lang="ru-RU" sz="1400" b="1" dirty="0">
                <a:latin typeface="Cambria" panose="02040503050406030204" pitchFamily="18" charset="0"/>
              </a:rPr>
              <a:t>совместную и самостоятельную </a:t>
            </a:r>
            <a:r>
              <a:rPr lang="ru-RU" sz="1400" b="1" dirty="0" smtClean="0">
                <a:latin typeface="Cambria" panose="02040503050406030204" pitchFamily="18" charset="0"/>
              </a:rPr>
              <a:t>деятельность воспитанников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7793965"/>
              </p:ext>
            </p:extLst>
          </p:nvPr>
        </p:nvGraphicFramePr>
        <p:xfrm>
          <a:off x="179512" y="1196752"/>
          <a:ext cx="3960441" cy="3744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0147"/>
                <a:gridCol w="1320147"/>
                <a:gridCol w="1320147"/>
              </a:tblGrid>
              <a:tr h="8662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Степени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Обычные условия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Условия проектной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6706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Лёгкая степень адаптации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55 %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59 %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6706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Средняя степень адаптации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38 %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45 %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6706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Тяжёлая степень адаптации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4,5 %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2,5 %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8662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Очень тяжёлая степень адаптации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2,5 %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1,5 %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634220"/>
            <a:ext cx="4004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mbria" panose="02040503050406030204" pitchFamily="18" charset="0"/>
              </a:rPr>
              <a:t>Степени </a:t>
            </a:r>
            <a:r>
              <a:rPr lang="ru-RU" sz="1400" b="1" dirty="0">
                <a:latin typeface="Cambria" panose="02040503050406030204" pitchFamily="18" charset="0"/>
              </a:rPr>
              <a:t>адаптационного </a:t>
            </a:r>
            <a:r>
              <a:rPr lang="ru-RU" sz="1400" b="1" dirty="0" smtClean="0">
                <a:latin typeface="Cambria" panose="02040503050406030204" pitchFamily="18" charset="0"/>
              </a:rPr>
              <a:t>периода воспитанников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5074" y="644053"/>
            <a:ext cx="4085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Cambria" panose="02040503050406030204" pitchFamily="18" charset="0"/>
                <a:ea typeface="Times New Roman" pitchFamily="18" charset="0"/>
                <a:cs typeface="Arial" pitchFamily="34" charset="0"/>
              </a:rPr>
              <a:t>Эффективность оздоровления </a:t>
            </a:r>
            <a:r>
              <a:rPr lang="ru-RU" sz="1400" b="1" dirty="0" smtClean="0">
                <a:latin typeface="Cambria" panose="02040503050406030204" pitchFamily="18" charset="0"/>
                <a:ea typeface="Times New Roman" pitchFamily="18" charset="0"/>
                <a:cs typeface="Arial" pitchFamily="34" charset="0"/>
              </a:rPr>
              <a:t>детей</a:t>
            </a:r>
            <a:endParaRPr lang="ru-RU" sz="1400" b="1" dirty="0">
              <a:latin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9341931"/>
              </p:ext>
            </p:extLst>
          </p:nvPr>
        </p:nvGraphicFramePr>
        <p:xfrm>
          <a:off x="4572000" y="1196752"/>
          <a:ext cx="4218792" cy="374441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44515"/>
                <a:gridCol w="847175"/>
                <a:gridCol w="847175"/>
                <a:gridCol w="879927"/>
              </a:tblGrid>
              <a:tr h="461922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56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Количество детей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854 человек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968 человек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1000  человек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9272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Количество детей с выраженным оздоровительным эффектом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87 %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90 %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93%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232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Количество детей со слабым оздоровительным эффектом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5,0 %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2,5 %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0,2%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9272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Количество детей с отсутствием оздоровительного эффекта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8 0 %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7,5 %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6,8%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419796" y="5013176"/>
            <a:ext cx="44960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Cambria" panose="02040503050406030204" pitchFamily="18" charset="0"/>
              </a:rPr>
              <a:t>Индекс </a:t>
            </a:r>
            <a:r>
              <a:rPr lang="ru-RU" sz="1400" b="1" dirty="0">
                <a:latin typeface="Cambria" panose="02040503050406030204" pitchFamily="18" charset="0"/>
              </a:rPr>
              <a:t>здоровья детей составляет </a:t>
            </a:r>
            <a:r>
              <a:rPr lang="ru-RU" sz="1400" b="1" dirty="0" smtClean="0">
                <a:latin typeface="Cambria" panose="02040503050406030204" pitchFamily="18" charset="0"/>
              </a:rPr>
              <a:t>93 % благодаря качественно организованному образовательному  </a:t>
            </a:r>
            <a:r>
              <a:rPr lang="ru-RU" sz="1400" b="1" dirty="0">
                <a:latin typeface="Cambria" panose="02040503050406030204" pitchFamily="18" charset="0"/>
              </a:rPr>
              <a:t>процессу, </a:t>
            </a:r>
            <a:r>
              <a:rPr lang="ru-RU" sz="1400" b="1" dirty="0" smtClean="0">
                <a:latin typeface="Cambria" panose="02040503050406030204" pitchFamily="18" charset="0"/>
              </a:rPr>
              <a:t> профессиональной компетентности педагогических и медицинских работников, </a:t>
            </a:r>
            <a:r>
              <a:rPr lang="ru-RU" sz="1400" b="1" dirty="0">
                <a:latin typeface="Cambria" panose="02040503050406030204" pitchFamily="18" charset="0"/>
              </a:rPr>
              <a:t>систематичной, целенаправленной работе с детьми и тесному взаимодействию с воспитателями, узкими </a:t>
            </a:r>
            <a:r>
              <a:rPr lang="ru-RU" sz="1400" b="1" dirty="0" smtClean="0">
                <a:latin typeface="Cambria" panose="02040503050406030204" pitchFamily="18" charset="0"/>
              </a:rPr>
              <a:t>специалистами.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92"/>
            <a:ext cx="806265" cy="7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475656" y="0"/>
            <a:ext cx="6120680" cy="510657"/>
            <a:chOff x="2965648" y="1527943"/>
            <a:chExt cx="2965648" cy="152794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Прямоугольник с одним скругленным углом 17"/>
            <p:cNvSpPr/>
            <p:nvPr/>
          </p:nvSpPr>
          <p:spPr>
            <a:xfrm rot="5400000">
              <a:off x="3684500" y="809091"/>
              <a:ext cx="1527943" cy="2965648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965648" y="1909929"/>
              <a:ext cx="2965648" cy="11459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РЕАЛИЗАЦИЯ  СОДЕРЖАНИЯ ПРОГРАММЫ НА ОСНОВЕ РАЗРАБОТАННОГО МЕТОДИЧЕСКОГО ОСНАЩЕНИЯ </a:t>
              </a:r>
            </a:p>
            <a:p>
              <a:pPr>
                <a:spcBef>
                  <a:spcPct val="0"/>
                </a:spcBef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151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547664" y="162936"/>
            <a:ext cx="6120680" cy="510657"/>
            <a:chOff x="2965648" y="1527943"/>
            <a:chExt cx="2965648" cy="152794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Прямоугольник с одним скругленным углом 26"/>
            <p:cNvSpPr/>
            <p:nvPr/>
          </p:nvSpPr>
          <p:spPr>
            <a:xfrm rot="5400000">
              <a:off x="3684500" y="809091"/>
              <a:ext cx="1527943" cy="2965648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2965648" y="1909929"/>
              <a:ext cx="2965648" cy="11459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РЕАЛИЗАЦИЯ  СОДЕРЖАНИЯ ПРОГРАММЫ НА ОСНОВЕ РАЗРАБОТАННОГО МЕТОДИЧЕСКОГО ОСНАЩЕНИЯ </a:t>
              </a:r>
            </a:p>
            <a:p>
              <a:pPr>
                <a:spcBef>
                  <a:spcPct val="0"/>
                </a:spcBef>
              </a:pPr>
              <a:endParaRPr lang="ru-RU" dirty="0"/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35" y="52509"/>
            <a:ext cx="806265" cy="7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23627" y="846382"/>
            <a:ext cx="3240360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Физкультурно-оздоровительный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проект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«ЛЕТО ЗДОРОВЬЯ»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Проект направлен на создание условий  для физического  развития  дошкольников и приобщение их к здоровому образу жизни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47763" y="3068960"/>
            <a:ext cx="403244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Познавательно- речевой проект</a:t>
            </a:r>
          </a:p>
          <a:p>
            <a:pPr lvl="0" algn="ctr"/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«ЛЕТНИЙ МУЗЕЙ ПОД </a:t>
            </a:r>
          </a:p>
          <a:p>
            <a:pPr lvl="0" algn="ctr"/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ОТКРЫТЫМ НЕБОМ»</a:t>
            </a:r>
          </a:p>
          <a:p>
            <a:pPr lvl="0"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Проект направлен на  создание  </a:t>
            </a:r>
          </a:p>
          <a:p>
            <a:pPr lvl="0"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условий для познавательно – речевого, художественно-эстетического развития воспитанников с целью  формирования  ценностно – смыслового восприятия</a:t>
            </a:r>
          </a:p>
          <a:p>
            <a:pPr lvl="0"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мира природы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63987" y="846382"/>
            <a:ext cx="3204357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Практико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– ориентированный</a:t>
            </a:r>
          </a:p>
          <a:p>
            <a:pPr lvl="0"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проект  вариативным результатом</a:t>
            </a:r>
          </a:p>
          <a:p>
            <a:pPr lvl="0" algn="ctr"/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«КАРУСЕЛЬ»</a:t>
            </a:r>
          </a:p>
          <a:p>
            <a:pPr lvl="0"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Проект направлен на создание  условий для социально – личностного развития старших дошкольников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526988" y="2713873"/>
            <a:ext cx="2090023" cy="489248"/>
            <a:chOff x="1965141" y="2592290"/>
            <a:chExt cx="2090023" cy="4892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965141" y="2592290"/>
              <a:ext cx="2090023" cy="489248"/>
            </a:xfrm>
            <a:prstGeom prst="roundRect">
              <a:avLst/>
            </a:prstGeom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989024" y="2616173"/>
              <a:ext cx="2042257" cy="4414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Cambria" panose="02040503050406030204" pitchFamily="18" charset="0"/>
                </a:rPr>
                <a:t>ПРОЕКТЫ</a:t>
              </a:r>
              <a:endParaRPr lang="ru-RU" sz="2800" b="1" kern="1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51520" y="4889106"/>
            <a:ext cx="3299351" cy="1889990"/>
          </a:xfrm>
          <a:prstGeom prst="roundRect">
            <a:avLst/>
          </a:prstGeom>
          <a:blipFill>
            <a:blip r:embed="rId3" cstate="print"/>
            <a:srcRect/>
            <a:stretch>
              <a:fillRect b="-142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6096" y="4869160"/>
            <a:ext cx="3425221" cy="1889990"/>
          </a:xfrm>
          <a:prstGeom prst="roundRect">
            <a:avLst/>
          </a:prstGeom>
          <a:blipFill>
            <a:blip r:embed="rId4" cstate="print"/>
            <a:srcRect/>
            <a:stretch>
              <a:fillRect b="-142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60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5016049" cy="3762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Организация рекреационной зоны для досуга и отдыха:</a:t>
            </a: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 - спортивный </a:t>
            </a:r>
            <a:r>
              <a:rPr lang="ru-RU" b="1" dirty="0">
                <a:latin typeface="Cambria" panose="02040503050406030204" pitchFamily="18" charset="0"/>
              </a:rPr>
              <a:t>комплекс "Лесная Тропа";</a:t>
            </a: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- мини-площадка </a:t>
            </a:r>
            <a:r>
              <a:rPr lang="ru-RU" b="1" dirty="0">
                <a:latin typeface="Cambria" panose="02040503050406030204" pitchFamily="18" charset="0"/>
              </a:rPr>
              <a:t>для рекреационно-развлекательных мероприятий  с качелями, качалками, балансирами, каруселями «ветерок</a:t>
            </a:r>
            <a:r>
              <a:rPr lang="ru-RU" b="1" dirty="0" smtClean="0">
                <a:latin typeface="Cambria" panose="02040503050406030204" pitchFamily="18" charset="0"/>
              </a:rPr>
              <a:t>».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188640"/>
            <a:ext cx="8496944" cy="864096"/>
            <a:chOff x="2895868" y="1527945"/>
            <a:chExt cx="3035428" cy="27457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Прямоугольник с одним скругленным углом 7"/>
            <p:cNvSpPr/>
            <p:nvPr/>
          </p:nvSpPr>
          <p:spPr>
            <a:xfrm rot="5400000">
              <a:off x="3269540" y="1565856"/>
              <a:ext cx="2288083" cy="2212261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895868" y="1909927"/>
              <a:ext cx="3035428" cy="23637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ПЕРСПЕКТИВЫ  РАЗВИТИЯ ДЕТСКОЙ ДАЧИ «ИСКРА</a:t>
              </a:r>
              <a:r>
                <a:rPr lang="ru-RU" sz="16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СОЗДАНИЕ  ЦЕНТРА ОТДЫХА И РАЗВИТИЯ  ДЕТЕЙ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1200" dirty="0" smtClean="0">
                  <a:solidFill>
                    <a:schemeClr val="tx2"/>
                  </a:solidFill>
                  <a:latin typeface="Cambria" panose="02040503050406030204" pitchFamily="18" charset="0"/>
                </a:rPr>
                <a:t>«ПАРК ДЕТСКОЙ МЕЧТЫ»</a:t>
              </a:r>
              <a:endParaRPr lang="ru-RU" sz="1600" b="1" kern="1200" dirty="0" smtClean="0">
                <a:solidFill>
                  <a:schemeClr val="tx2"/>
                </a:solidFill>
                <a:latin typeface="Cambria" panose="02040503050406030204" pitchFamily="18" charset="0"/>
              </a:endParaRPr>
            </a:p>
            <a:p>
              <a:pPr>
                <a:spcBef>
                  <a:spcPct val="0"/>
                </a:spcBef>
              </a:pPr>
              <a:endParaRPr lang="ru-RU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326212" cy="2488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899592" y="4725144"/>
            <a:ext cx="2090023" cy="513490"/>
            <a:chOff x="2469197" y="2775885"/>
            <a:chExt cx="2090023" cy="5134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469197" y="2775885"/>
              <a:ext cx="2090023" cy="489248"/>
            </a:xfrm>
            <a:prstGeom prst="roundRect">
              <a:avLst/>
            </a:prstGeom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469197" y="2847893"/>
              <a:ext cx="2042257" cy="4414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Cambria" panose="02040503050406030204" pitchFamily="18" charset="0"/>
                </a:rPr>
                <a:t>НАСТОЯЩЕЕ</a:t>
              </a:r>
              <a:endParaRPr lang="ru-RU" b="1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228184" y="5085184"/>
            <a:ext cx="2090023" cy="489248"/>
            <a:chOff x="1965141" y="2592290"/>
            <a:chExt cx="2090023" cy="4892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965141" y="2592290"/>
              <a:ext cx="2090023" cy="489248"/>
            </a:xfrm>
            <a:prstGeom prst="roundRect">
              <a:avLst/>
            </a:prstGeom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989024" y="2616173"/>
              <a:ext cx="2042257" cy="44148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Cambria" panose="02040503050406030204" pitchFamily="18" charset="0"/>
                </a:rPr>
                <a:t>БУДУЩЕЕ</a:t>
              </a:r>
              <a:endParaRPr lang="ru-RU" b="1" kern="1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052" y="154818"/>
            <a:ext cx="806265" cy="7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3570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975</Words>
  <Application>Microsoft Office PowerPoint</Application>
  <PresentationFormat>Экран (4:3)</PresentationFormat>
  <Paragraphs>183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Слайд 1</vt:lpstr>
      <vt:lpstr>«Организация  отдыха и развития воспитанников старшего дошкольного возраста в летний период на территории  детской дачи «Искра»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 отдыха и развития воспитанников старшего дошкольного возраста в летний период на территории  детской дачи «Искра» </dc:title>
  <dc:creator>User</dc:creator>
  <cp:lastModifiedBy>dosh05</cp:lastModifiedBy>
  <cp:revision>63</cp:revision>
  <dcterms:created xsi:type="dcterms:W3CDTF">2018-07-03T07:39:23Z</dcterms:created>
  <dcterms:modified xsi:type="dcterms:W3CDTF">2018-07-06T09:44:35Z</dcterms:modified>
</cp:coreProperties>
</file>