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401" r:id="rId2"/>
    <p:sldId id="477" r:id="rId3"/>
    <p:sldId id="510" r:id="rId4"/>
    <p:sldId id="518" r:id="rId5"/>
    <p:sldId id="511" r:id="rId6"/>
    <p:sldId id="512" r:id="rId7"/>
    <p:sldId id="517" r:id="rId8"/>
    <p:sldId id="519" r:id="rId9"/>
    <p:sldId id="513" r:id="rId10"/>
    <p:sldId id="514" r:id="rId11"/>
    <p:sldId id="515" r:id="rId12"/>
    <p:sldId id="516" r:id="rId13"/>
    <p:sldId id="524" r:id="rId14"/>
    <p:sldId id="520" r:id="rId15"/>
    <p:sldId id="521" r:id="rId16"/>
    <p:sldId id="522" r:id="rId17"/>
    <p:sldId id="523" r:id="rId18"/>
    <p:sldId id="509" r:id="rId19"/>
    <p:sldId id="418" r:id="rId20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EEBFFE4-7392-49E7-A91B-9F383D08C786}">
          <p14:sldIdLst>
            <p14:sldId id="401"/>
            <p14:sldId id="477"/>
            <p14:sldId id="510"/>
            <p14:sldId id="518"/>
            <p14:sldId id="511"/>
            <p14:sldId id="512"/>
            <p14:sldId id="517"/>
            <p14:sldId id="519"/>
            <p14:sldId id="513"/>
            <p14:sldId id="514"/>
            <p14:sldId id="515"/>
            <p14:sldId id="516"/>
            <p14:sldId id="524"/>
            <p14:sldId id="520"/>
            <p14:sldId id="521"/>
            <p14:sldId id="522"/>
            <p14:sldId id="523"/>
            <p14:sldId id="509"/>
            <p14:sldId id="41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74"/>
    <a:srgbClr val="004AAC"/>
    <a:srgbClr val="0033CC"/>
    <a:srgbClr val="0000FF"/>
    <a:srgbClr val="629FCC"/>
    <a:srgbClr val="6BA4CF"/>
    <a:srgbClr val="5294C6"/>
    <a:srgbClr val="3399FF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330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-1062" y="-300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4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5429"/>
          </a:xfrm>
          <a:prstGeom prst="rect">
            <a:avLst/>
          </a:prstGeom>
        </p:spPr>
        <p:txBody>
          <a:bodyPr vert="horz" lIns="90844" tIns="45421" rIns="90844" bIns="4542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9"/>
          </a:xfrm>
          <a:prstGeom prst="rect">
            <a:avLst/>
          </a:prstGeom>
        </p:spPr>
        <p:txBody>
          <a:bodyPr vert="horz" lIns="90844" tIns="45421" rIns="90844" bIns="45421" rtlCol="0"/>
          <a:lstStyle>
            <a:lvl1pPr algn="r">
              <a:defRPr sz="1200"/>
            </a:lvl1pPr>
          </a:lstStyle>
          <a:p>
            <a:fld id="{BB70FA0D-B672-4318-AC26-37E95B12AE87}" type="datetimeFigureOut">
              <a:rPr lang="ru-RU" smtClean="0"/>
              <a:pPr/>
              <a:t>11.07.2019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35075"/>
            <a:ext cx="5918200" cy="3328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44" tIns="45421" rIns="90844" bIns="4542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4"/>
            <a:ext cx="5438140" cy="3887986"/>
          </a:xfrm>
          <a:prstGeom prst="rect">
            <a:avLst/>
          </a:prstGeom>
        </p:spPr>
        <p:txBody>
          <a:bodyPr vert="horz" lIns="90844" tIns="45421" rIns="90844" bIns="4542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8825"/>
            <a:ext cx="2945659" cy="495428"/>
          </a:xfrm>
          <a:prstGeom prst="rect">
            <a:avLst/>
          </a:prstGeom>
        </p:spPr>
        <p:txBody>
          <a:bodyPr vert="horz" lIns="90844" tIns="45421" rIns="90844" bIns="4542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5"/>
            <a:ext cx="2945659" cy="495428"/>
          </a:xfrm>
          <a:prstGeom prst="rect">
            <a:avLst/>
          </a:prstGeom>
        </p:spPr>
        <p:txBody>
          <a:bodyPr vert="horz" lIns="90844" tIns="45421" rIns="90844" bIns="45421" rtlCol="0" anchor="b"/>
          <a:lstStyle>
            <a:lvl1pPr algn="r">
              <a:defRPr sz="1200"/>
            </a:lvl1pPr>
          </a:lstStyle>
          <a:p>
            <a:fld id="{AA245629-9C17-4265-8574-E7C2719422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83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Корпорация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380960" y="2214578"/>
            <a:ext cx="11144328" cy="615553"/>
          </a:xfrm>
        </p:spPr>
        <p:txBody>
          <a:bodyPr lIns="0" tIns="0" rIns="0" bIns="0">
            <a:spAutoFit/>
          </a:bodyPr>
          <a:lstStyle>
            <a:lvl1pPr>
              <a:buNone/>
              <a:defRPr sz="4000" b="1" baseline="0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Название доклада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380960" y="3794967"/>
            <a:ext cx="5334000" cy="369332"/>
          </a:xfrm>
        </p:spPr>
        <p:txBody>
          <a:bodyPr lIns="0" tIns="0" rIns="0" bIns="0">
            <a:spAutoFit/>
          </a:bodyPr>
          <a:lstStyle>
            <a:lvl1pPr>
              <a:buNone/>
              <a:defRPr sz="24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Докладчик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960" y="4357718"/>
            <a:ext cx="5334000" cy="369332"/>
          </a:xfrm>
        </p:spPr>
        <p:txBody>
          <a:bodyPr lIns="0" tIns="0" rIns="0" bIns="0">
            <a:spAutoFit/>
          </a:bodyPr>
          <a:lstStyle>
            <a:lvl1pPr>
              <a:buNone/>
              <a:defRPr sz="24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Дата доклада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213439" y="296094"/>
            <a:ext cx="2592288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4" y="227514"/>
            <a:ext cx="1840937" cy="1148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30" y="158934"/>
            <a:ext cx="1004867" cy="128593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978331" y="1531894"/>
            <a:ext cx="9213669" cy="215444"/>
          </a:xfrm>
          <a:prstGeom prst="rect">
            <a:avLst/>
          </a:prstGeom>
          <a:gradFill flip="none" rotWithShape="1">
            <a:gsLst>
              <a:gs pos="100000">
                <a:srgbClr val="5591CD"/>
              </a:gs>
              <a:gs pos="0">
                <a:srgbClr val="374F96"/>
              </a:gs>
            </a:gsLst>
            <a:lin ang="0" scaled="1"/>
            <a:tileRect/>
          </a:gradFill>
        </p:spPr>
        <p:txBody>
          <a:bodyPr wrap="square" lIns="36000" tIns="0" rIns="36000" bIns="0" rtlCol="0">
            <a:spAutoFit/>
          </a:bodyPr>
          <a:lstStyle/>
          <a:p>
            <a:pPr marL="87313" indent="0"/>
            <a:r>
              <a:rPr lang="ru-RU" sz="1400" b="1" dirty="0" smtClean="0">
                <a:solidFill>
                  <a:schemeClr val="bg1"/>
                </a:solidFill>
              </a:rPr>
              <a:t>ГОСУДАРСТВЕННАЯ КОРПОРАЦИЯ ПО АТОМНОЙ ЭНЕРГИИ «РОСАТОМ»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41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ВНИИЭФ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380960" y="2214578"/>
            <a:ext cx="11144328" cy="615553"/>
          </a:xfrm>
        </p:spPr>
        <p:txBody>
          <a:bodyPr lIns="0" tIns="0" rIns="0" bIns="0">
            <a:spAutoFit/>
          </a:bodyPr>
          <a:lstStyle>
            <a:lvl1pPr>
              <a:buNone/>
              <a:defRPr sz="4000" b="1" baseline="0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Название доклада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380960" y="3794967"/>
            <a:ext cx="5334000" cy="369332"/>
          </a:xfrm>
        </p:spPr>
        <p:txBody>
          <a:bodyPr lIns="0" tIns="0" rIns="0" bIns="0">
            <a:spAutoFit/>
          </a:bodyPr>
          <a:lstStyle>
            <a:lvl1pPr>
              <a:buNone/>
              <a:defRPr sz="24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Докладчик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960" y="4357718"/>
            <a:ext cx="5334000" cy="369332"/>
          </a:xfrm>
        </p:spPr>
        <p:txBody>
          <a:bodyPr lIns="0" tIns="0" rIns="0" bIns="0">
            <a:spAutoFit/>
          </a:bodyPr>
          <a:lstStyle>
            <a:lvl1pPr>
              <a:buNone/>
              <a:defRPr sz="24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Дата доклада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213439" y="296094"/>
            <a:ext cx="2592288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4" y="227514"/>
            <a:ext cx="1840937" cy="1148771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978331" y="1545372"/>
            <a:ext cx="9213669" cy="215444"/>
          </a:xfrm>
          <a:prstGeom prst="rect">
            <a:avLst/>
          </a:prstGeom>
          <a:gradFill flip="none" rotWithShape="1">
            <a:gsLst>
              <a:gs pos="100000">
                <a:srgbClr val="5591CD"/>
              </a:gs>
              <a:gs pos="0">
                <a:srgbClr val="374F96"/>
              </a:gs>
            </a:gsLst>
            <a:lin ang="0" scaled="1"/>
            <a:tileRect/>
          </a:gradFill>
        </p:spPr>
        <p:txBody>
          <a:bodyPr wrap="square" lIns="36000" tIns="0" rIns="36000" bIns="0" rtlCol="0">
            <a:spAutoFit/>
          </a:bodyPr>
          <a:lstStyle/>
          <a:p>
            <a:pPr marL="87313" indent="0"/>
            <a:r>
              <a:rPr lang="ru-RU" sz="1400" b="1" dirty="0" smtClean="0">
                <a:solidFill>
                  <a:schemeClr val="bg1"/>
                </a:solidFill>
              </a:rPr>
              <a:t>РОССИЙСКИЙ</a:t>
            </a:r>
            <a:r>
              <a:rPr lang="ru-RU" sz="1400" b="1" baseline="0" dirty="0" smtClean="0">
                <a:solidFill>
                  <a:schemeClr val="bg1"/>
                </a:solidFill>
              </a:rPr>
              <a:t> ФЕДЕРАЛЬНЫЙ ЯДЕРНЫЙ ЦЕНТР ВНИИЭФ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5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 эмблемой РОСАТОМ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1080299" y="6428779"/>
            <a:ext cx="108429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91128F2-2C4C-45A4-9EAB-65E193005EF4}" type="slidenum">
              <a:rPr lang="ru-RU" sz="2133" b="1" smtClean="0">
                <a:solidFill>
                  <a:srgbClr val="003274"/>
                </a:solidFill>
              </a:rPr>
              <a:pPr algn="r"/>
              <a:t>‹#›</a:t>
            </a:fld>
            <a:endParaRPr lang="ru-RU" sz="2133" b="1" dirty="0">
              <a:solidFill>
                <a:srgbClr val="003274"/>
              </a:solidFill>
            </a:endParaRPr>
          </a:p>
        </p:txBody>
      </p:sp>
      <p:sp>
        <p:nvSpPr>
          <p:cNvPr id="5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190459" y="221913"/>
            <a:ext cx="9810819" cy="400110"/>
          </a:xfrm>
        </p:spPr>
        <p:txBody>
          <a:bodyPr wrap="square">
            <a:spAutoFit/>
          </a:bodyPr>
          <a:lstStyle>
            <a:lvl1pPr algn="l">
              <a:defRPr sz="2000" b="1" kern="1200" baseline="0">
                <a:solidFill>
                  <a:srgbClr val="003274"/>
                </a:solidFill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10608501" y="68628"/>
            <a:ext cx="1440160" cy="76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8"/>
          <a:stretch/>
        </p:blipFill>
        <p:spPr>
          <a:xfrm>
            <a:off x="11354216" y="68628"/>
            <a:ext cx="694445" cy="70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60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 эмблемой ВНИИЭФ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1080299" y="6428779"/>
            <a:ext cx="108429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91128F2-2C4C-45A4-9EAB-65E193005EF4}" type="slidenum">
              <a:rPr lang="ru-RU" sz="2133" b="1" smtClean="0">
                <a:solidFill>
                  <a:srgbClr val="003274"/>
                </a:solidFill>
              </a:rPr>
              <a:pPr algn="r"/>
              <a:t>‹#›</a:t>
            </a:fld>
            <a:endParaRPr lang="ru-RU" sz="2133" b="1" dirty="0">
              <a:solidFill>
                <a:srgbClr val="003274"/>
              </a:solidFill>
            </a:endParaRPr>
          </a:p>
        </p:txBody>
      </p:sp>
      <p:sp>
        <p:nvSpPr>
          <p:cNvPr id="5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190459" y="221913"/>
            <a:ext cx="9810819" cy="400110"/>
          </a:xfrm>
        </p:spPr>
        <p:txBody>
          <a:bodyPr wrap="square">
            <a:spAutoFit/>
          </a:bodyPr>
          <a:lstStyle>
            <a:lvl1pPr algn="l">
              <a:defRPr sz="2000" b="1" kern="1200" baseline="0">
                <a:solidFill>
                  <a:srgbClr val="003274"/>
                </a:solidFill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10608501" y="68628"/>
            <a:ext cx="1440160" cy="76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81" y="23452"/>
            <a:ext cx="1274004" cy="7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93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устой слайд с эмблемой ВНИИЭФ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10608501" y="68628"/>
            <a:ext cx="1440160" cy="76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-69156" y="760719"/>
            <a:ext cx="12322116" cy="207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" y="6203852"/>
            <a:ext cx="12252961" cy="393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4216400" y="3667760"/>
            <a:ext cx="7975600" cy="3251201"/>
            <a:chOff x="6091902" y="3566160"/>
            <a:chExt cx="5852160" cy="2346078"/>
          </a:xfrm>
        </p:grpSpPr>
        <p:pic>
          <p:nvPicPr>
            <p:cNvPr id="16" name="Рисунок 1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30"/>
            <a:stretch/>
          </p:blipFill>
          <p:spPr>
            <a:xfrm flipH="1">
              <a:off x="6091902" y="3566160"/>
              <a:ext cx="5852160" cy="2346078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 userDrawn="1"/>
          </p:nvSpPr>
          <p:spPr>
            <a:xfrm>
              <a:off x="6126479" y="3596640"/>
              <a:ext cx="701041" cy="282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3" name="Прямоугольник 12"/>
          <p:cNvSpPr/>
          <p:nvPr userDrawn="1"/>
        </p:nvSpPr>
        <p:spPr>
          <a:xfrm>
            <a:off x="0" y="864973"/>
            <a:ext cx="12192000" cy="6028195"/>
          </a:xfrm>
          <a:prstGeom prst="rect">
            <a:avLst/>
          </a:prstGeom>
          <a:gradFill>
            <a:gsLst>
              <a:gs pos="100000">
                <a:schemeClr val="bg1"/>
              </a:gs>
              <a:gs pos="31000">
                <a:schemeClr val="bg1">
                  <a:alpha val="95000"/>
                </a:schemeClr>
              </a:gs>
              <a:gs pos="0">
                <a:schemeClr val="bg1">
                  <a:alpha val="68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1347805" y="213913"/>
            <a:ext cx="10844195" cy="416110"/>
          </a:xfrm>
        </p:spPr>
        <p:txBody>
          <a:bodyPr wrap="square">
            <a:spAutoFit/>
          </a:bodyPr>
          <a:lstStyle>
            <a:lvl1pPr algn="l">
              <a:defRPr sz="2000" b="0" kern="1200" baseline="0">
                <a:solidFill>
                  <a:srgbClr val="004099"/>
                </a:solidFill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1" y="31988"/>
            <a:ext cx="1274004" cy="794997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 userDrawn="1"/>
        </p:nvCxnSpPr>
        <p:spPr>
          <a:xfrm>
            <a:off x="-1" y="855763"/>
            <a:ext cx="12192001" cy="0"/>
          </a:xfrm>
          <a:prstGeom prst="line">
            <a:avLst/>
          </a:prstGeom>
          <a:ln w="41275"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13234">
                  <a:schemeClr val="accent6">
                    <a:lumMod val="20000"/>
                    <a:lumOff val="80000"/>
                  </a:schemeClr>
                </a:gs>
                <a:gs pos="26000">
                  <a:schemeClr val="bg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1599333" y="6425979"/>
            <a:ext cx="5164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fld id="{77999D21-7E2B-4B5C-A370-4C07E6F9ABCF}" type="slidenum">
              <a:rPr lang="ru-RU" sz="1400" smtClean="0">
                <a:solidFill>
                  <a:srgbClr val="002060"/>
                </a:solidFill>
              </a:rPr>
              <a:pPr algn="ctr"/>
              <a:t>‹#›</a:t>
            </a:fld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21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E4C2D-95C9-485C-B17D-5F2DE3F2516C}" type="datetimeFigureOut">
              <a:rPr lang="ru-RU" smtClean="0">
                <a:solidFill>
                  <a:srgbClr val="414142">
                    <a:tint val="75000"/>
                  </a:srgbClr>
                </a:solidFill>
              </a:rPr>
              <a:pPr/>
              <a:t>11.07.2019</a:t>
            </a:fld>
            <a:endParaRPr lang="ru-RU">
              <a:solidFill>
                <a:srgbClr val="41414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41414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882B5-2C91-446B-AC86-BA41BF428938}" type="slidenum">
              <a:rPr lang="ru-RU" smtClean="0">
                <a:solidFill>
                  <a:srgbClr val="414142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414142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3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3" r:id="rId4"/>
    <p:sldLayoutId id="2147483656" r:id="rId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9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9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9.jpeg"/><Relationship Id="rId7" Type="http://schemas.microsoft.com/office/2007/relationships/hdphoto" Target="../media/hdphoto11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microsoft.com/office/2007/relationships/hdphoto" Target="../media/hdphoto10.wdp"/><Relationship Id="rId4" Type="http://schemas.openxmlformats.org/officeDocument/2006/relationships/image" Target="../media/image75.jpeg"/><Relationship Id="rId9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8.wdp"/><Relationship Id="rId17" Type="http://schemas.openxmlformats.org/officeDocument/2006/relationships/image" Target="../media/image24.jpe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image" Target="../media/image20.jpe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9.png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23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881742" y="2214578"/>
            <a:ext cx="11220453" cy="1057588"/>
          </a:xfrm>
        </p:spPr>
        <p:txBody>
          <a:bodyPr lIns="36000" tIns="36000" rIns="36000" bIns="36000"/>
          <a:lstStyle/>
          <a:p>
            <a:pPr marL="0" indent="0" algn="ctr"/>
            <a:r>
              <a:rPr lang="ru-RU" sz="3200" dirty="0" smtClean="0">
                <a:solidFill>
                  <a:srgbClr val="002060"/>
                </a:solidFill>
              </a:rPr>
              <a:t>Территориальные центры по работе с неработающими пенсионерами РФЯЦ-ВНИИЭФ.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t="4301" r="5072" b="81183"/>
          <a:stretch/>
        </p:blipFill>
        <p:spPr bwMode="auto">
          <a:xfrm>
            <a:off x="8707228" y="87465"/>
            <a:ext cx="2952153" cy="123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92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5514" y="221913"/>
            <a:ext cx="8335764" cy="400110"/>
          </a:xfrm>
        </p:spPr>
        <p:txBody>
          <a:bodyPr/>
          <a:lstStyle/>
          <a:p>
            <a:r>
              <a:rPr lang="ru-RU" dirty="0" smtClean="0"/>
              <a:t>Торжественное открытие Центра в ДК Авангард</a:t>
            </a:r>
            <a:endParaRPr lang="ru-RU" dirty="0"/>
          </a:p>
        </p:txBody>
      </p:sp>
      <p:pic>
        <p:nvPicPr>
          <p:cNvPr id="3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34" y="1125590"/>
            <a:ext cx="3762527" cy="2507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433" y="3827208"/>
            <a:ext cx="3762527" cy="2507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2" y="3827208"/>
            <a:ext cx="3762527" cy="2507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" y="1125590"/>
            <a:ext cx="3762527" cy="2507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676" y="1125590"/>
            <a:ext cx="3762527" cy="2507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675" y="3827208"/>
            <a:ext cx="3762527" cy="2507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1804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0" y="3755175"/>
            <a:ext cx="3810000" cy="2541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0" y="982905"/>
            <a:ext cx="3810000" cy="2539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5514" y="221913"/>
            <a:ext cx="8335764" cy="400110"/>
          </a:xfrm>
        </p:spPr>
        <p:txBody>
          <a:bodyPr/>
          <a:lstStyle/>
          <a:p>
            <a:r>
              <a:rPr lang="ru-RU" dirty="0" smtClean="0"/>
              <a:t>Торжественное открытие Центра в СК ВНИИЭФ</a:t>
            </a:r>
            <a:endParaRPr lang="ru-RU" dirty="0"/>
          </a:p>
        </p:txBody>
      </p:sp>
      <p:pic>
        <p:nvPicPr>
          <p:cNvPr id="3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5" y="3757080"/>
            <a:ext cx="3810000" cy="2539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550" y="981000"/>
            <a:ext cx="3810000" cy="2541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1" y="2330467"/>
            <a:ext cx="4476750" cy="2983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9465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5514" y="221913"/>
            <a:ext cx="8335764" cy="400110"/>
          </a:xfrm>
        </p:spPr>
        <p:txBody>
          <a:bodyPr/>
          <a:lstStyle/>
          <a:p>
            <a:r>
              <a:rPr lang="ru-RU" dirty="0" smtClean="0"/>
              <a:t>Торжественное открытие Центра в ТЦ «Апельсин»</a:t>
            </a:r>
            <a:endParaRPr lang="ru-RU" dirty="0"/>
          </a:p>
        </p:txBody>
      </p:sp>
      <p:pic>
        <p:nvPicPr>
          <p:cNvPr id="3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2" y="929776"/>
            <a:ext cx="4598628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27" y="929776"/>
            <a:ext cx="4598637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08" y="3512732"/>
            <a:ext cx="8672933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5028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852" y="221913"/>
            <a:ext cx="5106242" cy="400110"/>
          </a:xfrm>
        </p:spPr>
        <p:txBody>
          <a:bodyPr/>
          <a:lstStyle/>
          <a:p>
            <a:r>
              <a:rPr lang="ru-RU" dirty="0" smtClean="0"/>
              <a:t>Экскурсионная программа 2018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r="5871" b="7824"/>
          <a:stretch/>
        </p:blipFill>
        <p:spPr>
          <a:xfrm>
            <a:off x="152399" y="895086"/>
            <a:ext cx="4965826" cy="3276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2"/>
          <a:stretch/>
        </p:blipFill>
        <p:spPr>
          <a:xfrm>
            <a:off x="5296701" y="895086"/>
            <a:ext cx="6647498" cy="3276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547" y="4227934"/>
            <a:ext cx="2732052" cy="20490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645" y="4217773"/>
            <a:ext cx="3660326" cy="2059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5" y="4242485"/>
            <a:ext cx="3660800" cy="2059200"/>
          </a:xfrm>
          <a:prstGeom prst="rect">
            <a:avLst/>
          </a:prstGeom>
        </p:spPr>
      </p:pic>
      <p:pic>
        <p:nvPicPr>
          <p:cNvPr id="13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2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r="7330"/>
          <a:stretch/>
        </p:blipFill>
        <p:spPr>
          <a:xfrm>
            <a:off x="7297818" y="922917"/>
            <a:ext cx="4712219" cy="4222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7"/>
          <a:stretch/>
        </p:blipFill>
        <p:spPr>
          <a:xfrm>
            <a:off x="301960" y="2279177"/>
            <a:ext cx="6799565" cy="4038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7"/>
          <a:stretch/>
        </p:blipFill>
        <p:spPr>
          <a:xfrm>
            <a:off x="9653927" y="3980015"/>
            <a:ext cx="2127301" cy="26118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92" t="15431" r="4512" b="34055"/>
          <a:stretch/>
        </p:blipFill>
        <p:spPr>
          <a:xfrm>
            <a:off x="151832" y="922916"/>
            <a:ext cx="1981201" cy="2028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12798" y="1029991"/>
            <a:ext cx="57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с. Большое Болдино Нижегородская обл.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609852" y="221913"/>
            <a:ext cx="5106242" cy="400110"/>
          </a:xfrm>
        </p:spPr>
        <p:txBody>
          <a:bodyPr/>
          <a:lstStyle/>
          <a:p>
            <a:r>
              <a:rPr lang="ru-RU" dirty="0" smtClean="0"/>
              <a:t>Экскурсионная программа 2018</a:t>
            </a:r>
            <a:endParaRPr lang="ru-RU" dirty="0"/>
          </a:p>
        </p:txBody>
      </p:sp>
      <p:pic>
        <p:nvPicPr>
          <p:cNvPr id="14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0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2" t="4486" r="13746" b="20965"/>
          <a:stretch/>
        </p:blipFill>
        <p:spPr>
          <a:xfrm>
            <a:off x="723900" y="4084705"/>
            <a:ext cx="3190876" cy="2316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3525" r="3467" b="10448"/>
          <a:stretch/>
        </p:blipFill>
        <p:spPr>
          <a:xfrm>
            <a:off x="457200" y="910375"/>
            <a:ext cx="3733800" cy="303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283" y="4103755"/>
            <a:ext cx="3336655" cy="2231388"/>
          </a:xfrm>
          <a:prstGeom prst="rect">
            <a:avLst/>
          </a:prstGeom>
        </p:spPr>
      </p:pic>
      <p:pic>
        <p:nvPicPr>
          <p:cNvPr id="4098" name="Picture 2" descr="DSCN03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r="3708" b="4226"/>
          <a:stretch/>
        </p:blipFill>
        <p:spPr bwMode="auto">
          <a:xfrm>
            <a:off x="7010400" y="917643"/>
            <a:ext cx="5038726" cy="298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51" y="2115187"/>
            <a:ext cx="4608000" cy="32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609852" y="221913"/>
            <a:ext cx="5106242" cy="400110"/>
          </a:xfrm>
        </p:spPr>
        <p:txBody>
          <a:bodyPr/>
          <a:lstStyle/>
          <a:p>
            <a:r>
              <a:rPr lang="ru-RU" dirty="0" smtClean="0"/>
              <a:t>Экскурсионная программа 2018</a:t>
            </a:r>
            <a:endParaRPr lang="ru-RU" dirty="0"/>
          </a:p>
        </p:txBody>
      </p:sp>
      <p:pic>
        <p:nvPicPr>
          <p:cNvPr id="10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559" y="221913"/>
            <a:ext cx="9810819" cy="400110"/>
          </a:xfrm>
        </p:spPr>
        <p:txBody>
          <a:bodyPr/>
          <a:lstStyle/>
          <a:p>
            <a:r>
              <a:rPr lang="ru-RU" dirty="0" smtClean="0"/>
              <a:t>База отдыха «Родничок»</a:t>
            </a:r>
            <a:endParaRPr lang="ru-RU" dirty="0"/>
          </a:p>
        </p:txBody>
      </p:sp>
      <p:pic>
        <p:nvPicPr>
          <p:cNvPr id="3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1" b="22131"/>
          <a:stretch/>
        </p:blipFill>
        <p:spPr>
          <a:xfrm>
            <a:off x="2418563" y="952500"/>
            <a:ext cx="7392973" cy="2895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r="12805"/>
          <a:stretch/>
        </p:blipFill>
        <p:spPr>
          <a:xfrm>
            <a:off x="867814" y="3328927"/>
            <a:ext cx="4784456" cy="33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/>
          <a:stretch/>
        </p:blipFill>
        <p:spPr>
          <a:xfrm>
            <a:off x="6115050" y="3328927"/>
            <a:ext cx="5478202" cy="337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09852" y="221913"/>
            <a:ext cx="5106242" cy="400110"/>
          </a:xfrm>
        </p:spPr>
        <p:txBody>
          <a:bodyPr/>
          <a:lstStyle/>
          <a:p>
            <a:r>
              <a:rPr lang="ru-RU" dirty="0" smtClean="0"/>
              <a:t>Осенний праздник «Дары осени»</a:t>
            </a:r>
            <a:endParaRPr lang="ru-RU" dirty="0"/>
          </a:p>
        </p:txBody>
      </p:sp>
      <p:pic>
        <p:nvPicPr>
          <p:cNvPr id="5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6059" y="6482060"/>
            <a:ext cx="102247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Выставку «Дары осени» открывает заместитель директора РФЯЦ-ВНИИЭФ </a:t>
            </a:r>
            <a:r>
              <a:rPr lang="ru-RU" sz="1600" dirty="0" smtClean="0">
                <a:solidFill>
                  <a:srgbClr val="FF0000"/>
                </a:solidFill>
              </a:rPr>
              <a:t>Ю.М</a:t>
            </a:r>
            <a:r>
              <a:rPr lang="ru-RU" sz="1600" dirty="0">
                <a:solidFill>
                  <a:srgbClr val="FF0000"/>
                </a:solidFill>
              </a:rPr>
              <a:t>. Якимов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175" y="990025"/>
            <a:ext cx="3646431" cy="2734823"/>
          </a:xfrm>
          <a:prstGeom prst="rect">
            <a:avLst/>
          </a:prstGeom>
        </p:spPr>
      </p:pic>
      <p:pic>
        <p:nvPicPr>
          <p:cNvPr id="7172" name="Picture 4" descr="IMG_303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7"/>
          <a:stretch/>
        </p:blipFill>
        <p:spPr bwMode="auto">
          <a:xfrm>
            <a:off x="4486275" y="1013618"/>
            <a:ext cx="3622675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013618"/>
            <a:ext cx="3539124" cy="2654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3846764"/>
            <a:ext cx="3611700" cy="2407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50" y="3824354"/>
            <a:ext cx="3650356" cy="2433571"/>
          </a:xfrm>
          <a:prstGeom prst="rect">
            <a:avLst/>
          </a:prstGeom>
        </p:spPr>
      </p:pic>
      <p:pic>
        <p:nvPicPr>
          <p:cNvPr id="13" name="Picture 2" descr="IMG_307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61" y="3739355"/>
            <a:ext cx="3925967" cy="261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9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059" y="-67547"/>
            <a:ext cx="10210953" cy="954107"/>
          </a:xfrm>
        </p:spPr>
        <p:txBody>
          <a:bodyPr/>
          <a:lstStyle/>
          <a:p>
            <a:r>
              <a:rPr lang="ru-RU" sz="2800" dirty="0" smtClean="0"/>
              <a:t>Работа Совета ветеранов РФЯЦ-ВНИИЭФ и МОДВ АЭП</a:t>
            </a:r>
            <a:endParaRPr lang="ru-RU" sz="2800" dirty="0"/>
          </a:p>
        </p:txBody>
      </p:sp>
      <p:pic>
        <p:nvPicPr>
          <p:cNvPr id="1028" name="Picture 4" descr="D:\Тискова\Награды РФЯЦ-ВНИИЭФ\2017\РООДВ Зимин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031">
            <a:off x="1311137" y="3440460"/>
            <a:ext cx="1989374" cy="2736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о съездаНовая папка\DSCN03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12727" r="11059" b="18376"/>
          <a:stretch/>
        </p:blipFill>
        <p:spPr bwMode="auto">
          <a:xfrm rot="4823882">
            <a:off x="3523381" y="3870736"/>
            <a:ext cx="2705715" cy="1836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со съездаНовая папка\DSCN03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084"/>
          <a:stretch/>
        </p:blipFill>
        <p:spPr bwMode="auto">
          <a:xfrm>
            <a:off x="1052952" y="975759"/>
            <a:ext cx="4898610" cy="24587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со съездаНовая папка\DSCN03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32" y="1500368"/>
            <a:ext cx="4281044" cy="33336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244167" y="5053313"/>
            <a:ext cx="4339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274"/>
                </a:solidFill>
              </a:rPr>
              <a:t>Огнев В.А. – председатель МОДВ АЭП</a:t>
            </a:r>
            <a:endParaRPr lang="ru-RU" sz="1600" b="1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3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14525" y="2466274"/>
            <a:ext cx="8013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  <a:t>Спасибо за внимание!</a:t>
            </a:r>
            <a:endParaRPr lang="ru-RU" sz="4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26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795" y="221913"/>
            <a:ext cx="9810819" cy="400110"/>
          </a:xfrm>
        </p:spPr>
        <p:txBody>
          <a:bodyPr/>
          <a:lstStyle/>
          <a:p>
            <a:r>
              <a:rPr lang="ru-RU" dirty="0" smtClean="0"/>
              <a:t>         </a:t>
            </a:r>
            <a:endParaRPr lang="ru-RU" dirty="0"/>
          </a:p>
        </p:txBody>
      </p:sp>
      <p:pic>
        <p:nvPicPr>
          <p:cNvPr id="3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К съездуНовая папка\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8" b="17011"/>
          <a:stretch/>
        </p:blipFill>
        <p:spPr bwMode="auto">
          <a:xfrm>
            <a:off x="388506" y="1741331"/>
            <a:ext cx="7951483" cy="398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367" y="997900"/>
            <a:ext cx="2317816" cy="52319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1295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2229" y="61090"/>
            <a:ext cx="8499049" cy="734056"/>
          </a:xfrm>
        </p:spPr>
        <p:txBody>
          <a:bodyPr/>
          <a:lstStyle/>
          <a:p>
            <a:r>
              <a:rPr lang="ru-RU" dirty="0"/>
              <a:t>ПОЛОЖЕНИЕ о Центрах работы с неработающими пенсионерами (ветеранами) РФЯЦ-ВНИИЭФ</a:t>
            </a:r>
          </a:p>
        </p:txBody>
      </p:sp>
      <p:pic>
        <p:nvPicPr>
          <p:cNvPr id="3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 rot="21298729">
            <a:off x="3289587" y="1171235"/>
            <a:ext cx="8740032" cy="4093765"/>
            <a:chOff x="1976115" y="936278"/>
            <a:chExt cx="9669346" cy="5004387"/>
          </a:xfrm>
        </p:grpSpPr>
        <p:pic>
          <p:nvPicPr>
            <p:cNvPr id="8" name="Picture 2" descr="D:\СовВЕТЕРАНОВ\Положения о ОДВ\МР ОДВ Атом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A6D4F5"/>
                </a:clrFrom>
                <a:clrTo>
                  <a:srgbClr val="A6D4F5">
                    <a:alpha val="0"/>
                  </a:srgbClr>
                </a:clrTo>
              </a:clrChange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5300"/>
                      </a14:imgEffect>
                      <a14:imgEffect>
                        <a14:saturation sat="66000"/>
                      </a14:imgEffect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115" y="936278"/>
              <a:ext cx="3946554" cy="50043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ContrastingRightFacing"/>
              <a:lightRig rig="threePt" dir="t"/>
            </a:scene3d>
          </p:spPr>
        </p:pic>
        <p:pic>
          <p:nvPicPr>
            <p:cNvPr id="9" name="Picture 5" descr="D:\СовВЕТЕРАНОВ\Scan44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CDCDCD"/>
                </a:clrFrom>
                <a:clrTo>
                  <a:srgbClr val="CDCDCD">
                    <a:alpha val="0"/>
                  </a:srgbClr>
                </a:clrTo>
              </a:clrChange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l="11515" t="6802" r="6760" b="3857"/>
            <a:stretch/>
          </p:blipFill>
          <p:spPr bwMode="auto">
            <a:xfrm>
              <a:off x="4876709" y="1008286"/>
              <a:ext cx="3923928" cy="4836354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perspectiveContrastingRightFacing"/>
              <a:lightRig rig="threePt" dir="t"/>
            </a:scene3d>
          </p:spPr>
        </p:pic>
        <p:pic>
          <p:nvPicPr>
            <p:cNvPr id="10" name="Picture 4" descr="D:\СовВЕТЕРАНОВ\Scan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srgbClr val="4F81BD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4582" t="5357" r="13339" b="9380"/>
            <a:stretch/>
          </p:blipFill>
          <p:spPr bwMode="auto">
            <a:xfrm>
              <a:off x="7757029" y="1025231"/>
              <a:ext cx="3888432" cy="4879599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perspectiveContrastingRightFacing"/>
              <a:lightRig rig="threePt" dir="t"/>
            </a:scene3d>
          </p:spPr>
        </p:pic>
      </p:grpSp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8338836" y="4605268"/>
            <a:ext cx="3744416" cy="1800200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342900" lvl="8" indent="-342900">
              <a:buAutoNum type="arabicPeriod"/>
            </a:pPr>
            <a:r>
              <a:rPr lang="ru-RU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Общие положения</a:t>
            </a:r>
          </a:p>
          <a:p>
            <a:pPr marL="342900" lvl="8" indent="-342900">
              <a:buAutoNum type="arabicPeriod"/>
            </a:pPr>
            <a:r>
              <a:rPr lang="ru-RU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Цели, основные направления деятельности</a:t>
            </a:r>
          </a:p>
          <a:p>
            <a:pPr marL="342900" lvl="8" indent="-342900">
              <a:buAutoNum type="arabicPeriod"/>
            </a:pPr>
            <a:r>
              <a:rPr lang="ru-RU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Участники, их права и обязанности</a:t>
            </a:r>
          </a:p>
          <a:p>
            <a:pPr marL="342900" lvl="8" indent="-342900">
              <a:buAutoNum type="arabicPeriod"/>
            </a:pPr>
            <a:r>
              <a:rPr lang="ru-RU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Руководящие органы</a:t>
            </a:r>
          </a:p>
          <a:p>
            <a:pPr marL="342900" lvl="8" indent="-342900">
              <a:buAutoNum type="arabicPeriod"/>
            </a:pPr>
            <a:r>
              <a:rPr lang="ru-RU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Местные отделения</a:t>
            </a:r>
          </a:p>
          <a:p>
            <a:pPr marL="342900" lvl="8" indent="-342900">
              <a:buAutoNum type="arabicPeriod"/>
            </a:pPr>
            <a:r>
              <a:rPr lang="ru-RU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Реорганизация и ликвидация</a:t>
            </a:r>
          </a:p>
          <a:p>
            <a:pPr marL="342900" lvl="8" indent="-342900">
              <a:buAutoNum type="arabicPeriod"/>
            </a:pPr>
            <a:r>
              <a:rPr lang="ru-RU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Порядок внесения изменений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/>
          <a:stretch/>
        </p:blipFill>
        <p:spPr bwMode="auto">
          <a:xfrm>
            <a:off x="297397" y="1199058"/>
            <a:ext cx="3543083" cy="489824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684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1766" y="221913"/>
            <a:ext cx="8379512" cy="400110"/>
          </a:xfrm>
        </p:spPr>
        <p:txBody>
          <a:bodyPr/>
          <a:lstStyle/>
          <a:p>
            <a:r>
              <a:rPr lang="ru-RU" dirty="0" smtClean="0"/>
              <a:t>Руководители Центров РООДВ РФЯЦ-ВНИИЭФ 2014-2019 гг.</a:t>
            </a:r>
            <a:endParaRPr lang="ru-RU" dirty="0"/>
          </a:p>
        </p:txBody>
      </p:sp>
      <p:pic>
        <p:nvPicPr>
          <p:cNvPr id="3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5280822" y="1029310"/>
            <a:ext cx="1947984" cy="2209143"/>
            <a:chOff x="-72008" y="3353002"/>
            <a:chExt cx="2051720" cy="2507571"/>
          </a:xfrm>
        </p:grpSpPr>
        <p:pic>
          <p:nvPicPr>
            <p:cNvPr id="31" name="Picture 5" descr="H:\ОДВ РФЯЦ\2016 РО ОДВ\ФОТО\Аксенова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47" b="94225" l="3920" r="100000">
                          <a14:foregroundMark x1="23978" y1="61733" x2="23978" y2="61733"/>
                          <a14:foregroundMark x1="17473" y1="68293" x2="17473" y2="68293"/>
                          <a14:foregroundMark x1="27940" y1="70479" x2="27940" y2="70479"/>
                          <a14:foregroundMark x1="36989" y1="69498" x2="36989" y2="69498"/>
                          <a14:foregroundMark x1="56505" y1="71685" x2="57590" y2="72414"/>
                          <a14:foregroundMark x1="72060" y1="76787" x2="72060" y2="76787"/>
                          <a14:foregroundMark x1="77857" y1="72666" x2="77857" y2="72666"/>
                          <a14:foregroundMark x1="81109" y1="69022" x2="81109" y2="69022"/>
                          <a14:foregroundMark x1="81485" y1="63443" x2="81485" y2="63443"/>
                          <a14:foregroundMark x1="79650" y1="58817" x2="79650" y2="58817"/>
                          <a14:foregroundMark x1="80025" y1="56378" x2="80025" y2="56378"/>
                          <a14:foregroundMark x1="80025" y1="56378" x2="80025" y2="56378"/>
                          <a14:foregroundMark x1="78190" y1="62461" x2="78190" y2="62461"/>
                          <a14:foregroundMark x1="78565" y1="65125" x2="78565" y2="65125"/>
                          <a14:foregroundMark x1="76772" y1="64648" x2="76772" y2="64648"/>
                          <a14:foregroundMark x1="21059" y1="58088" x2="21059" y2="58088"/>
                          <a14:foregroundMark x1="24354" y1="66106" x2="24354" y2="66106"/>
                          <a14:foregroundMark x1="26522" y1="66358" x2="26522" y2="66358"/>
                          <a14:foregroundMark x1="28691" y1="68545" x2="28691" y2="68545"/>
                          <a14:foregroundMark x1="29024" y1="68769" x2="29024" y2="68769"/>
                          <a14:foregroundMark x1="32652" y1="71937" x2="32652" y2="71937"/>
                          <a14:foregroundMark x1="20434" y1="56434" x2="20434" y2="56434"/>
                          <a14:foregroundMark x1="21768" y1="55537" x2="21768" y2="55537"/>
                          <a14:foregroundMark x1="23103" y1="55537" x2="23103" y2="55537"/>
                          <a14:foregroundMark x1="23103" y1="59434" x2="23103" y2="59434"/>
                          <a14:foregroundMark x1="19975" y1="61228" x2="19975" y2="61228"/>
                          <a14:foregroundMark x1="24437" y1="64536" x2="24437" y2="64536"/>
                          <a14:foregroundMark x1="22227" y1="64228" x2="22227" y2="64228"/>
                          <a14:foregroundMark x1="50792" y1="84020" x2="50792" y2="84020"/>
                          <a14:foregroundMark x1="50792" y1="84020" x2="51668" y2="94225"/>
                          <a14:foregroundMark x1="74854" y1="66919" x2="74854" y2="66919"/>
                          <a14:foregroundMark x1="74854" y1="68713" x2="74854" y2="68713"/>
                          <a14:foregroundMark x1="72644" y1="71124" x2="72644" y2="71124"/>
                          <a14:foregroundMark x1="70851" y1="72021" x2="70851" y2="72021"/>
                          <a14:foregroundMark x1="69516" y1="72638" x2="69516" y2="72638"/>
                          <a14:foregroundMark x1="67723" y1="73227" x2="67723" y2="73227"/>
                          <a14:foregroundMark x1="65930" y1="73227" x2="65930" y2="73227"/>
                          <a14:foregroundMark x1="64595" y1="75021" x2="64595" y2="75021"/>
                          <a14:foregroundMark x1="77106" y1="54612" x2="77106" y2="54612"/>
                          <a14:foregroundMark x1="77982" y1="54612" x2="77982" y2="54612"/>
                          <a14:foregroundMark x1="79358" y1="61536" x2="79358" y2="61536"/>
                          <a14:foregroundMark x1="35613" y1="74432" x2="35613" y2="74432"/>
                          <a14:foregroundMark x1="36489" y1="74432" x2="36489" y2="74432"/>
                          <a14:foregroundMark x1="42285" y1="76227" x2="42285" y2="76227"/>
                          <a14:foregroundMark x1="43203" y1="75918" x2="43203" y2="75918"/>
                          <a14:foregroundMark x1="44537" y1="75918" x2="44537" y2="75918"/>
                          <a14:foregroundMark x1="45872" y1="75918" x2="45872" y2="75918"/>
                          <a14:foregroundMark x1="47665" y1="75918" x2="48999" y2="75918"/>
                          <a14:foregroundMark x1="49875" y1="75918" x2="49875" y2="75918"/>
                          <a14:foregroundMark x1="50792" y1="76227" x2="50792" y2="76227"/>
                          <a14:foregroundMark x1="52544" y1="76815" x2="53878" y2="76815"/>
                          <a14:foregroundMark x1="54796" y1="76815" x2="54796" y2="76815"/>
                          <a14:foregroundMark x1="55254" y1="76815" x2="55254" y2="76815"/>
                          <a14:foregroundMark x1="56130" y1="76815" x2="56130" y2="76815"/>
                          <a14:foregroundMark x1="57465" y1="77124" x2="57465" y2="77124"/>
                          <a14:foregroundMark x1="58382" y1="77124" x2="58382" y2="77124"/>
                          <a14:foregroundMark x1="59258" y1="77124" x2="59258" y2="77124"/>
                          <a14:foregroundMark x1="58382" y1="77432" x2="58382" y2="77432"/>
                          <a14:foregroundMark x1="57006" y1="77432" x2="57006" y2="77432"/>
                          <a14:foregroundMark x1="54337" y1="77712" x2="54337" y2="77712"/>
                          <a14:foregroundMark x1="52127" y1="78329" x2="52127" y2="78329"/>
                          <a14:foregroundMark x1="48540" y1="77712" x2="48540" y2="77712"/>
                          <a14:foregroundMark x1="43203" y1="77432" x2="43203" y2="77432"/>
                          <a14:foregroundMark x1="41410" y1="76535" x2="41410" y2="76535"/>
                          <a14:foregroundMark x1="37406" y1="75918" x2="37406" y2="75918"/>
                          <a14:foregroundMark x1="39616" y1="75329" x2="39616" y2="75329"/>
                          <a14:foregroundMark x1="38741" y1="75021" x2="38741" y2="75021"/>
                          <a14:foregroundMark x1="38741" y1="75021" x2="38741" y2="75021"/>
                          <a14:foregroundMark x1="38741" y1="74432" x2="38741" y2="74432"/>
                          <a14:foregroundMark x1="38741" y1="74432" x2="38741" y2="74432"/>
                          <a14:foregroundMark x1="38741" y1="74432" x2="38741" y2="74432"/>
                          <a14:foregroundMark x1="38741" y1="74432" x2="38741" y2="74432"/>
                          <a14:foregroundMark x1="39616" y1="76227" x2="39616" y2="76227"/>
                          <a14:foregroundMark x1="41410" y1="78918" x2="41410" y2="78918"/>
                          <a14:foregroundMark x1="61927" y1="76227" x2="61927" y2="76227"/>
                          <a14:foregroundMark x1="63261" y1="75918" x2="63261" y2="75918"/>
                          <a14:foregroundMark x1="40075" y1="76535" x2="40075" y2="76535"/>
                          <a14:foregroundMark x1="38741" y1="76535" x2="38741" y2="76535"/>
                          <a14:foregroundMark x1="25354" y1="69638" x2="25354" y2="69638"/>
                          <a14:foregroundMark x1="25771" y1="68124" x2="25771" y2="68124"/>
                          <a14:foregroundMark x1="37823" y1="79226" x2="37823" y2="79226"/>
                          <a14:foregroundMark x1="33361" y1="76815" x2="33361" y2="76815"/>
                          <a14:foregroundMark x1="31151" y1="74124" x2="31151" y2="74124"/>
                          <a14:foregroundMark x1="30692" y1="72638" x2="30692" y2="72638"/>
                          <a14:foregroundMark x1="27565" y1="72638" x2="27565" y2="72638"/>
                          <a14:foregroundMark x1="32027" y1="78638" x2="32027" y2="78638"/>
                          <a14:foregroundMark x1="33820" y1="78918" x2="33820" y2="78918"/>
                          <a14:foregroundMark x1="27565" y1="76535" x2="27565" y2="76535"/>
                          <a14:foregroundMark x1="27565" y1="75918" x2="27565" y2="75918"/>
                          <a14:foregroundMark x1="84696" y1="66330" x2="84696" y2="66330"/>
                          <a14:foregroundMark x1="83820" y1="64536" x2="83820" y2="64536"/>
                          <a14:foregroundMark x1="83820" y1="61536" x2="83820" y2="61536"/>
                          <a14:foregroundMark x1="84237" y1="59714" x2="84237" y2="59714"/>
                          <a14:foregroundMark x1="86489" y1="58537" x2="86489" y2="58537"/>
                          <a14:foregroundMark x1="87823" y1="58537" x2="87823" y2="58537"/>
                          <a14:foregroundMark x1="26689" y1="74432" x2="26689" y2="74432"/>
                          <a14:foregroundMark x1="22644" y1="72918" x2="22644" y2="72918"/>
                          <a14:foregroundMark x1="22227" y1="70535" x2="22227" y2="70535"/>
                          <a14:foregroundMark x1="21768" y1="68713" x2="21768" y2="68713"/>
                          <a14:foregroundMark x1="15513" y1="60331" x2="15513" y2="60331"/>
                          <a14:foregroundMark x1="18182" y1="63893" x2="18182" y2="63893"/>
                          <a14:foregroundMark x1="19114" y1="64521" x2="19114" y2="64521"/>
                          <a14:foregroundMark x1="19114" y1="69388" x2="19114" y2="69388"/>
                          <a14:foregroundMark x1="18182" y1="72057" x2="18182" y2="72057"/>
                          <a14:foregroundMark x1="80653" y1="67818" x2="80653" y2="67818"/>
                          <a14:foregroundMark x1="75758" y1="68132" x2="75758" y2="68132"/>
                          <a14:foregroundMark x1="73427" y1="72684" x2="73427" y2="72684"/>
                          <a14:foregroundMark x1="74825" y1="72684" x2="74825" y2="72684"/>
                          <a14:foregroundMark x1="71329" y1="72684" x2="71329" y2="72684"/>
                          <a14:foregroundMark x1="78089" y1="72684" x2="78089" y2="72684"/>
                          <a14:foregroundMark x1="80653" y1="71743" x2="80653" y2="71743"/>
                          <a14:foregroundMark x1="82984" y1="71743" x2="82984" y2="71743"/>
                          <a14:foregroundMark x1="83916" y1="72370" x2="83916" y2="72370"/>
                          <a14:foregroundMark x1="20047" y1="68132" x2="20047" y2="68132"/>
                          <a14:foregroundMark x1="19580" y1="59655" x2="19580" y2="59655"/>
                          <a14:foregroundMark x1="19580" y1="63265" x2="19580" y2="63265"/>
                          <a14:foregroundMark x1="19580" y1="65149" x2="19580" y2="65149"/>
                          <a14:foregroundMark x1="19580" y1="67818" x2="20513" y2="69859"/>
                          <a14:foregroundMark x1="21212" y1="71743" x2="21212" y2="71743"/>
                          <a14:foregroundMark x1="33800" y1="74411" x2="33800" y2="74411"/>
                          <a14:foregroundMark x1="31235" y1="70801" x2="31235" y2="70801"/>
                          <a14:foregroundMark x1="29371" y1="70487" x2="29371" y2="70487"/>
                          <a14:foregroundMark x1="27972" y1="70487" x2="27972" y2="70487"/>
                          <a14:foregroundMark x1="26573" y1="70487" x2="26573" y2="70487"/>
                          <a14:foregroundMark x1="25874" y1="70173" x2="25874" y2="70173"/>
                          <a14:foregroundMark x1="24476" y1="69388" x2="24476" y2="69388"/>
                          <a14:foregroundMark x1="23543" y1="68446" x2="23543" y2="68446"/>
                          <a14:foregroundMark x1="22611" y1="67190" x2="22611" y2="67190"/>
                          <a14:foregroundMark x1="22611" y1="66562" x2="22611" y2="66562"/>
                          <a14:foregroundMark x1="21678" y1="66091" x2="21678" y2="66091"/>
                          <a14:foregroundMark x1="30303" y1="73783" x2="30303" y2="73783"/>
                          <a14:foregroundMark x1="31235" y1="73783" x2="31235" y2="73783"/>
                          <a14:foregroundMark x1="18648" y1="57300" x2="18648" y2="57300"/>
                          <a14:foregroundMark x1="17716" y1="67190" x2="17716" y2="67190"/>
                          <a14:foregroundMark x1="17716" y1="66562" x2="17716" y2="66562"/>
                          <a14:foregroundMark x1="17716" y1="65777" x2="17716" y2="65777"/>
                          <a14:foregroundMark x1="17716" y1="64835" x2="17716" y2="64835"/>
                          <a14:foregroundMark x1="17249" y1="62794" x2="17249" y2="62794"/>
                          <a14:foregroundMark x1="16317" y1="61224" x2="16317" y2="61224"/>
                          <a14:foregroundMark x1="16317" y1="60911" x2="16317" y2="60911"/>
                          <a14:foregroundMark x1="16783" y1="63265" x2="17249" y2="65777"/>
                          <a14:foregroundMark x1="18648" y1="71429" x2="19114" y2="72998"/>
                          <a14:foregroundMark x1="19580" y1="72998" x2="19580" y2="72998"/>
                          <a14:foregroundMark x1="20513" y1="73469" x2="20513" y2="73469"/>
                          <a14:foregroundMark x1="22145" y1="74097" x2="24009" y2="74411"/>
                          <a14:foregroundMark x1="24942" y1="74411" x2="24942" y2="74411"/>
                          <a14:foregroundMark x1="25874" y1="74411" x2="27040" y2="74411"/>
                          <a14:foregroundMark x1="27972" y1="74411" x2="27972" y2="74411"/>
                          <a14:foregroundMark x1="29837" y1="74411" x2="27506" y2="74411"/>
                          <a14:foregroundMark x1="23543" y1="74097" x2="23543" y2="74097"/>
                          <a14:foregroundMark x1="19580" y1="73469" x2="19580" y2="73469"/>
                          <a14:foregroundMark x1="19114" y1="72998" x2="19114" y2="72998"/>
                          <a14:foregroundMark x1="17249" y1="72370" x2="17249" y2="72370"/>
                          <a14:foregroundMark x1="16317" y1="71429" x2="16317" y2="71429"/>
                          <a14:foregroundMark x1="16317" y1="69859" x2="15851" y2="69074"/>
                          <a14:foregroundMark x1="15851" y1="67818" x2="15851" y2="67818"/>
                          <a14:foregroundMark x1="15851" y1="65777" x2="15851" y2="65777"/>
                          <a14:foregroundMark x1="15851" y1="63893" x2="17249" y2="65463"/>
                          <a14:foregroundMark x1="78089" y1="74411" x2="78089" y2="74411"/>
                          <a14:foregroundMark x1="79720" y1="74097" x2="81585" y2="74097"/>
                          <a14:foregroundMark x1="82051" y1="73783" x2="83450" y2="73783"/>
                          <a14:foregroundMark x1="84149" y1="73783" x2="84149" y2="73783"/>
                          <a14:foregroundMark x1="75291" y1="73783" x2="75291" y2="73783"/>
                          <a14:foregroundMark x1="72261" y1="74097" x2="72261" y2="74097"/>
                          <a14:foregroundMark x1="70396" y1="73783" x2="68998" y2="74411"/>
                          <a14:foregroundMark x1="68531" y1="74411" x2="66434" y2="74725"/>
                          <a14:foregroundMark x1="65967" y1="74725" x2="65967" y2="74725"/>
                          <a14:foregroundMark x1="14685" y1="73783" x2="14685" y2="73783"/>
                          <a14:foregroundMark x1="16317" y1="73783" x2="16317" y2="73783"/>
                          <a14:foregroundMark x1="16783" y1="73783" x2="16783" y2="73783"/>
                          <a14:foregroundMark x1="17249" y1="74097" x2="18648" y2="74411"/>
                          <a14:foregroundMark x1="19114" y1="74411" x2="19114" y2="74411"/>
                          <a14:foregroundMark x1="19580" y1="74411" x2="19580" y2="74411"/>
                          <a14:foregroundMark x1="21678" y1="74411" x2="23077" y2="74725"/>
                          <a14:foregroundMark x1="23077" y1="74725" x2="23077" y2="74725"/>
                          <a14:foregroundMark x1="24009" y1="74725" x2="24009" y2="74725"/>
                          <a14:foregroundMark x1="25874" y1="74725" x2="26573" y2="75667"/>
                          <a14:foregroundMark x1="26573" y1="75353" x2="26573" y2="75353"/>
                          <a14:foregroundMark x1="26573" y1="75039" x2="20047" y2="74411"/>
                          <a14:foregroundMark x1="18648" y1="73783" x2="18648" y2="73783"/>
                          <a14:foregroundMark x1="18648" y1="73783" x2="18648" y2="73783"/>
                          <a14:foregroundMark x1="17716" y1="73783" x2="17716" y2="73783"/>
                          <a14:foregroundMark x1="17716" y1="74411" x2="17716" y2="74411"/>
                          <a14:foregroundMark x1="18648" y1="75039" x2="18648" y2="75039"/>
                          <a14:foregroundMark x1="20513" y1="75353" x2="20513" y2="75353"/>
                          <a14:foregroundMark x1="20979" y1="75353" x2="20979" y2="75353"/>
                          <a14:foregroundMark x1="21212" y1="75667" x2="21212" y2="75667"/>
                          <a14:foregroundMark x1="21678" y1="75981" x2="21678" y2="7598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6" t="8002" r="14860" b="26052"/>
            <a:stretch/>
          </p:blipFill>
          <p:spPr bwMode="auto">
            <a:xfrm>
              <a:off x="347633" y="3516659"/>
              <a:ext cx="1212437" cy="1741943"/>
            </a:xfrm>
            <a:prstGeom prst="ellipse">
              <a:avLst/>
            </a:prstGeom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-72008" y="5267510"/>
              <a:ext cx="2051720" cy="48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Аксенова </a:t>
              </a:r>
            </a:p>
            <a:p>
              <a:pPr algn="ctr"/>
              <a:r>
                <a:rPr lang="ru-RU" sz="11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Антонина Алексеевна</a:t>
              </a:r>
              <a:endPara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79512" y="3353002"/>
              <a:ext cx="1512168" cy="250757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ru-RU" dirty="0">
                <a:solidFill>
                  <a:srgbClr val="414142"/>
                </a:solidFill>
                <a:cs typeface="Arial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603538" y="3570181"/>
            <a:ext cx="1947984" cy="2209143"/>
            <a:chOff x="1800200" y="3356992"/>
            <a:chExt cx="2051720" cy="2507571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1800200" y="3735864"/>
              <a:ext cx="2051720" cy="1979230"/>
              <a:chOff x="1800200" y="3735864"/>
              <a:chExt cx="2051720" cy="1979230"/>
            </a:xfrm>
          </p:grpSpPr>
          <p:pic>
            <p:nvPicPr>
              <p:cNvPr id="28" name="Picture 2" descr="H:\ОДВ РФЯЦ\2016 РО ОДВ\ФОТО\39 Награждение ветеранов медалью «70 лет АО Росии» ЦКиД 18 12 2015\KOV_1252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350" b="52932" l="50669" r="75310">
                            <a14:foregroundMark x1="67162" y1="42725" x2="67162" y2="42725"/>
                            <a14:foregroundMark x1="73626" y1="39903" x2="73626" y2="39903"/>
                            <a14:foregroundMark x1="74096" y1="39755" x2="74096" y2="39755"/>
                            <a14:foregroundMark x1="73403" y1="39569" x2="73403" y2="39569"/>
                            <a14:foregroundMark x1="72561" y1="40275" x2="72561" y2="40275"/>
                            <a14:backgroundMark x1="60872" y1="9465" x2="60872" y2="9465"/>
                            <a14:backgroundMark x1="60748" y1="9465" x2="60748" y2="9465"/>
                            <a14:backgroundMark x1="40911" y1="8760" x2="40911" y2="8760"/>
                          </a14:backgroundRemoval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1" t="7886" r="25042" b="47497"/>
              <a:stretch/>
            </p:blipFill>
            <p:spPr bwMode="auto">
              <a:xfrm>
                <a:off x="2216384" y="3735864"/>
                <a:ext cx="1111162" cy="1440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800200" y="5284208"/>
                <a:ext cx="2051720" cy="430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dirty="0" err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Клочкова</a:t>
                </a:r>
                <a:r>
                  <a:rPr lang="ru-RU" sz="11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algn="ctr"/>
                <a:r>
                  <a:rPr lang="ru-RU" sz="11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Людмила Ивановна</a:t>
                </a:r>
                <a:endParaRPr lang="ru-RU" sz="11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Прямоугольник 25"/>
            <p:cNvSpPr/>
            <p:nvPr/>
          </p:nvSpPr>
          <p:spPr>
            <a:xfrm>
              <a:off x="2051720" y="3356992"/>
              <a:ext cx="1512168" cy="250757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ru-RU" dirty="0">
                <a:solidFill>
                  <a:srgbClr val="414142"/>
                </a:solidFill>
                <a:cs typeface="Arial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431546" y="1044425"/>
            <a:ext cx="1947984" cy="2209143"/>
            <a:chOff x="4680520" y="3356992"/>
            <a:chExt cx="2051720" cy="2507571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657" b="65890" l="47298" r="69243">
                          <a14:foregroundMark x1="56861" y1="57910" x2="56861" y2="57910"/>
                          <a14:foregroundMark x1="56532" y1="56886" x2="56532" y2="56886"/>
                          <a14:foregroundMark x1="56180" y1="56497" x2="56180" y2="56497"/>
                          <a14:foregroundMark x1="55780" y1="55473" x2="55780" y2="55473"/>
                          <a14:foregroundMark x1="55193" y1="53884" x2="55193" y2="53884"/>
                          <a14:foregroundMark x1="54182" y1="54131" x2="54182" y2="54131"/>
                          <a14:foregroundMark x1="53877" y1="54202" x2="53877" y2="54202"/>
                          <a14:foregroundMark x1="53853" y1="54025" x2="55028" y2="54379"/>
                          <a14:foregroundMark x1="57472" y1="54767" x2="58858" y2="55085"/>
                          <a14:foregroundMark x1="60902" y1="55720" x2="62218" y2="56215"/>
                          <a14:foregroundMark x1="63040" y1="57133" x2="64779" y2="57804"/>
                          <a14:foregroundMark x1="66494" y1="57133" x2="67152" y2="57592"/>
                          <a14:foregroundMark x1="69032" y1="55438" x2="69032" y2="55438"/>
                          <a14:foregroundMark x1="66823" y1="56250" x2="66541" y2="57592"/>
                          <a14:foregroundMark x1="66400" y1="58227" x2="66400" y2="58227"/>
                          <a14:foregroundMark x1="66212" y1="58581" x2="66212" y2="58581"/>
                          <a14:foregroundMark x1="67505" y1="57839" x2="67505" y2="57839"/>
                          <a14:foregroundMark x1="68233" y1="56886" x2="66212" y2="58439"/>
                          <a14:foregroundMark x1="64427" y1="59463" x2="64427" y2="59463"/>
                          <a14:foregroundMark x1="64027" y1="59569" x2="63463" y2="60311"/>
                          <a14:foregroundMark x1="61866" y1="59887" x2="61584" y2="60275"/>
                          <a14:foregroundMark x1="60291" y1="59781" x2="59986" y2="59852"/>
                          <a14:foregroundMark x1="58365" y1="58510" x2="58365" y2="58510"/>
                          <a14:foregroundMark x1="57472" y1="57910" x2="57472" y2="57910"/>
                          <a14:foregroundMark x1="56931" y1="57733" x2="56884" y2="58227"/>
                          <a14:foregroundMark x1="56602" y1="58439" x2="56602" y2="58439"/>
                          <a14:foregroundMark x1="57707" y1="57062" x2="57848" y2="57521"/>
                          <a14:foregroundMark x1="59492" y1="55085" x2="59492" y2="55085"/>
                          <a14:foregroundMark x1="58976" y1="55226" x2="58976" y2="55226"/>
                          <a14:foregroundMark x1="56367" y1="54237" x2="56062" y2="54167"/>
                          <a14:foregroundMark x1="55193" y1="52931" x2="55193" y2="52931"/>
                          <a14:foregroundMark x1="54394" y1="52189" x2="54112" y2="52542"/>
                          <a14:foregroundMark x1="53806" y1="52613" x2="53806" y2="52613"/>
                          <a14:foregroundMark x1="53548" y1="53001" x2="53548" y2="53001"/>
                          <a14:foregroundMark x1="55193" y1="52931" x2="55193" y2="52931"/>
                          <a14:foregroundMark x1="56485" y1="53107" x2="56485" y2="53107"/>
                          <a14:foregroundMark x1="57002" y1="54096" x2="58200" y2="55720"/>
                          <a14:foregroundMark x1="58294" y1="55685" x2="58882" y2="56321"/>
                          <a14:foregroundMark x1="59258" y1="55791" x2="59258" y2="55791"/>
                          <a14:foregroundMark x1="59445" y1="54626" x2="59445" y2="54626"/>
                          <a14:foregroundMark x1="59258" y1="54838" x2="60103" y2="55897"/>
                          <a14:foregroundMark x1="60526" y1="55968" x2="60996" y2="56638"/>
                          <a14:foregroundMark x1="61913" y1="56285" x2="62265" y2="56674"/>
                          <a14:foregroundMark x1="62735" y1="56073" x2="63416" y2="56709"/>
                          <a14:foregroundMark x1="63604" y1="56532" x2="63604" y2="56532"/>
                          <a14:foregroundMark x1="63698" y1="56497" x2="63017" y2="56815"/>
                          <a14:foregroundMark x1="59140" y1="55650" x2="58388" y2="55508"/>
                          <a14:foregroundMark x1="56861" y1="54908" x2="56508" y2="55614"/>
                          <a14:foregroundMark x1="56532" y1="55791" x2="59774" y2="56780"/>
                          <a14:foregroundMark x1="60150" y1="56532" x2="60150" y2="56532"/>
                          <a14:foregroundMark x1="60432" y1="56144" x2="60855" y2="57133"/>
                          <a14:foregroundMark x1="61114" y1="57698" x2="61278" y2="58298"/>
                          <a14:foregroundMark x1="61372" y1="58298" x2="61466" y2="59216"/>
                          <a14:foregroundMark x1="61513" y1="59499" x2="62477" y2="60876"/>
                          <a14:foregroundMark x1="63769" y1="59145" x2="64098" y2="59251"/>
                          <a14:foregroundMark x1="66142" y1="57839" x2="66588" y2="58192"/>
                          <a14:foregroundMark x1="67223" y1="57274" x2="67387" y2="57698"/>
                          <a14:foregroundMark x1="67505" y1="58934" x2="67575" y2="59710"/>
                          <a14:foregroundMark x1="67575" y1="59534" x2="67622" y2="60169"/>
                          <a14:foregroundMark x1="67763" y1="59499" x2="67810" y2="59958"/>
                          <a14:foregroundMark x1="67975" y1="58333" x2="67951" y2="59145"/>
                          <a14:foregroundMark x1="67693" y1="59675" x2="67434" y2="60346"/>
                          <a14:foregroundMark x1="66659" y1="59887" x2="66424" y2="60734"/>
                          <a14:foregroundMark x1="65367" y1="60523" x2="65155" y2="61511"/>
                          <a14:foregroundMark x1="62711" y1="60169" x2="62477" y2="60876"/>
                          <a14:foregroundMark x1="60738" y1="59075" x2="60456" y2="59428"/>
                          <a14:foregroundMark x1="59234" y1="57662" x2="58929" y2="57733"/>
                          <a14:foregroundMark x1="51997" y1="53213" x2="51997" y2="53213"/>
                          <a14:foregroundMark x1="52256" y1="53778" x2="52256" y2="53778"/>
                          <a14:foregroundMark x1="51527" y1="54732" x2="51527" y2="54732"/>
                          <a14:foregroundMark x1="51598" y1="54379" x2="51598" y2="54379"/>
                          <a14:foregroundMark x1="56626" y1="55614" x2="56626" y2="55614"/>
                          <a14:foregroundMark x1="56696" y1="55261" x2="56696" y2="55261"/>
                          <a14:foregroundMark x1="58294" y1="55544" x2="58294" y2="55544"/>
                          <a14:foregroundMark x1="58294" y1="55544" x2="58294" y2="55544"/>
                          <a14:foregroundMark x1="59328" y1="55438" x2="59328" y2="55438"/>
                          <a14:foregroundMark x1="60526" y1="56109" x2="60526" y2="56109"/>
                          <a14:foregroundMark x1="60550" y1="56285" x2="60597" y2="57839"/>
                          <a14:foregroundMark x1="60573" y1="57521" x2="60573" y2="57521"/>
                          <a14:foregroundMark x1="60456" y1="57380" x2="60456" y2="57380"/>
                          <a14:foregroundMark x1="59892" y1="55968" x2="59892" y2="55968"/>
                          <a14:foregroundMark x1="59680" y1="55826" x2="59680" y2="55826"/>
                          <a14:foregroundMark x1="59328" y1="55438" x2="59023" y2="55508"/>
                          <a14:foregroundMark x1="58294" y1="55685" x2="58294" y2="55685"/>
                          <a14:foregroundMark x1="58294" y1="55685" x2="58294" y2="55685"/>
                          <a14:foregroundMark x1="57683" y1="55685" x2="57683" y2="55685"/>
                          <a14:foregroundMark x1="57025" y1="55508" x2="57025" y2="55508"/>
                          <a14:foregroundMark x1="56884" y1="55085" x2="56884" y2="55085"/>
                          <a14:foregroundMark x1="56978" y1="55049" x2="58506" y2="56744"/>
                          <a14:foregroundMark x1="58600" y1="56568" x2="58600" y2="56568"/>
                          <a14:foregroundMark x1="58764" y1="56038" x2="58764" y2="56038"/>
                          <a14:foregroundMark x1="59657" y1="55685" x2="59657" y2="55685"/>
                          <a14:foregroundMark x1="60244" y1="55403" x2="60244" y2="55403"/>
                          <a14:foregroundMark x1="61184" y1="56285" x2="61537" y2="56815"/>
                          <a14:foregroundMark x1="63064" y1="57415" x2="63064" y2="57415"/>
                          <a14:foregroundMark x1="63181" y1="57556" x2="63181" y2="57556"/>
                          <a14:foregroundMark x1="61701" y1="57274" x2="61701" y2="57274"/>
                          <a14:foregroundMark x1="61584" y1="57133" x2="61584" y2="57133"/>
                          <a14:foregroundMark x1="61349" y1="57027" x2="61349" y2="57027"/>
                          <a14:foregroundMark x1="60832" y1="56992" x2="60832" y2="56992"/>
                          <a14:foregroundMark x1="60291" y1="56815" x2="60291" y2="56815"/>
                          <a14:foregroundMark x1="60009" y1="57027" x2="60009" y2="57027"/>
                          <a14:foregroundMark x1="59375" y1="57027" x2="59375" y2="57027"/>
                          <a14:foregroundMark x1="59164" y1="57062" x2="59164" y2="57062"/>
                          <a14:foregroundMark x1="58623" y1="56709" x2="58623" y2="56709"/>
                          <a14:foregroundMark x1="58388" y1="56603" x2="58388" y2="56603"/>
                          <a14:foregroundMark x1="57683" y1="56921" x2="57683" y2="56921"/>
                          <a14:foregroundMark x1="57284" y1="57027" x2="57002" y2="57380"/>
                          <a14:foregroundMark x1="56696" y1="57309" x2="56696" y2="57309"/>
                          <a14:foregroundMark x1="56602" y1="57486" x2="56602" y2="57486"/>
                          <a14:foregroundMark x1="56297" y1="57556" x2="56297" y2="57556"/>
                          <a14:foregroundMark x1="55193" y1="57027" x2="54723" y2="57451"/>
                          <a14:foregroundMark x1="54135" y1="56956" x2="54135" y2="56956"/>
                          <a14:foregroundMark x1="54582" y1="55120" x2="54934" y2="55508"/>
                          <a14:foregroundMark x1="56039" y1="55085" x2="56039" y2="55085"/>
                          <a14:foregroundMark x1="56532" y1="54838" x2="56532" y2="54838"/>
                          <a14:foregroundMark x1="56767" y1="54944" x2="57119" y2="55332"/>
                          <a14:foregroundMark x1="57284" y1="54979" x2="57636" y2="55367"/>
                          <a14:foregroundMark x1="57848" y1="55332" x2="57848" y2="55332"/>
                          <a14:foregroundMark x1="58247" y1="55226" x2="59070" y2="55968"/>
                          <a14:foregroundMark x1="59211" y1="55473" x2="59211" y2="55473"/>
                          <a14:foregroundMark x1="59328" y1="55438" x2="59492" y2="56215"/>
                          <a14:foregroundMark x1="59845" y1="56603" x2="60009" y2="57027"/>
                          <a14:foregroundMark x1="60503" y1="56921" x2="60503" y2="56921"/>
                          <a14:foregroundMark x1="60526" y1="57062" x2="60597" y2="57839"/>
                          <a14:foregroundMark x1="60714" y1="57804" x2="60714" y2="57804"/>
                          <a14:foregroundMark x1="60526" y1="57062" x2="60526" y2="57062"/>
                          <a14:foregroundMark x1="60244" y1="56356" x2="60244" y2="56356"/>
                          <a14:foregroundMark x1="59962" y1="56568" x2="59962" y2="56568"/>
                          <a14:foregroundMark x1="59445" y1="56674" x2="59445" y2="56674"/>
                          <a14:foregroundMark x1="58647" y1="56073" x2="58647" y2="56073"/>
                          <a14:foregroundMark x1="58694" y1="56391" x2="58694" y2="56391"/>
                          <a14:foregroundMark x1="58694" y1="56532" x2="58694" y2="56532"/>
                          <a14:foregroundMark x1="58811" y1="56497" x2="58811" y2="56497"/>
                          <a14:foregroundMark x1="58835" y1="56815" x2="58976" y2="57274"/>
                          <a14:foregroundMark x1="58976" y1="57274" x2="58976" y2="57274"/>
                          <a14:foregroundMark x1="59305" y1="57345" x2="59305" y2="57345"/>
                          <a14:foregroundMark x1="59704" y1="57239" x2="59962" y2="57662"/>
                          <a14:foregroundMark x1="61208" y1="57521" x2="61466" y2="58121"/>
                          <a14:foregroundMark x1="61678" y1="58227" x2="61842" y2="58651"/>
                          <a14:foregroundMark x1="62007" y1="58298" x2="62007" y2="58298"/>
                          <a14:foregroundMark x1="62030" y1="58439" x2="62030" y2="58439"/>
                          <a14:foregroundMark x1="62664" y1="58475" x2="63745" y2="58828"/>
                          <a14:foregroundMark x1="65108" y1="59004" x2="65648" y2="59181"/>
                          <a14:foregroundMark x1="66565" y1="58828" x2="66917" y2="59216"/>
                          <a14:foregroundMark x1="67223" y1="59287" x2="67481" y2="59710"/>
                          <a14:foregroundMark x1="67716" y1="59040" x2="67881" y2="59463"/>
                          <a14:foregroundMark x1="68045" y1="59110" x2="68045" y2="59110"/>
                          <a14:foregroundMark x1="68163" y1="59251" x2="68116" y2="59746"/>
                          <a14:foregroundMark x1="67881" y1="59463" x2="67810" y2="59958"/>
                          <a14:foregroundMark x1="67787" y1="59640" x2="67834" y2="60099"/>
                          <a14:foregroundMark x1="67810" y1="59816" x2="67810" y2="59816"/>
                          <a14:foregroundMark x1="67881" y1="59463" x2="67881" y2="59463"/>
                          <a14:foregroundMark x1="68539" y1="52719" x2="68539" y2="52719"/>
                          <a14:foregroundMark x1="68045" y1="51871" x2="68045" y2="51871"/>
                          <a14:foregroundMark x1="67716" y1="51660" x2="67716" y2="51660"/>
                          <a14:foregroundMark x1="68022" y1="51589" x2="68022" y2="51589"/>
                          <a14:foregroundMark x1="68116" y1="51554" x2="68116" y2="51554"/>
                          <a14:foregroundMark x1="67599" y1="51660" x2="67599" y2="51660"/>
                          <a14:foregroundMark x1="67928" y1="51766" x2="67928" y2="51766"/>
                          <a14:foregroundMark x1="67928" y1="51766" x2="67928" y2="51766"/>
                          <a14:foregroundMark x1="67834" y1="51766" x2="67458" y2="52189"/>
                          <a14:foregroundMark x1="67082" y1="52578" x2="67340" y2="54096"/>
                          <a14:foregroundMark x1="67575" y1="54343" x2="67575" y2="54343"/>
                          <a14:foregroundMark x1="67951" y1="52048" x2="67951" y2="52048"/>
                          <a14:foregroundMark x1="67951" y1="52048" x2="67951" y2="52048"/>
                          <a14:foregroundMark x1="67834" y1="51942" x2="68022" y2="53637"/>
                          <a14:foregroundMark x1="68421" y1="52436" x2="68421" y2="52436"/>
                          <a14:foregroundMark x1="68374" y1="52119" x2="68374" y2="52119"/>
                          <a14:foregroundMark x1="68186" y1="52154" x2="68186" y2="52154"/>
                          <a14:foregroundMark x1="67552" y1="52154" x2="66165" y2="54979"/>
                          <a14:foregroundMark x1="60785" y1="56532" x2="60785" y2="56532"/>
                          <a14:foregroundMark x1="58905" y1="58545" x2="58905" y2="58545"/>
                          <a14:foregroundMark x1="52984" y1="56744" x2="52984" y2="56744"/>
                          <a14:foregroundMark x1="52914" y1="57062" x2="52914" y2="57062"/>
                          <a14:foregroundMark x1="52279" y1="58157" x2="52279" y2="58157"/>
                          <a14:foregroundMark x1="51903" y1="58545" x2="51903" y2="58545"/>
                          <a14:foregroundMark x1="51715" y1="58757" x2="51433" y2="59004"/>
                          <a14:foregroundMark x1="51245" y1="59181" x2="50963" y2="59569"/>
                          <a14:foregroundMark x1="49930" y1="58545" x2="49930" y2="58545"/>
                          <a14:foregroundMark x1="50329" y1="57521" x2="50329" y2="57521"/>
                          <a14:foregroundMark x1="51386" y1="57592" x2="51386" y2="57592"/>
                          <a14:foregroundMark x1="54018" y1="58722" x2="55099" y2="59251"/>
                          <a14:foregroundMark x1="57495" y1="58086" x2="57824" y2="58157"/>
                          <a14:foregroundMark x1="59633" y1="57592" x2="59680" y2="58051"/>
                          <a14:foregroundMark x1="59962" y1="57662" x2="60385" y2="57733"/>
                          <a14:foregroundMark x1="60550" y1="57380" x2="60550" y2="57380"/>
                          <a14:foregroundMark x1="60244" y1="57451" x2="60244" y2="57451"/>
                          <a14:foregroundMark x1="60056" y1="57486" x2="60056" y2="57486"/>
                          <a14:foregroundMark x1="60056" y1="57627" x2="60056" y2="57627"/>
                          <a14:foregroundMark x1="60174" y1="57768" x2="60174" y2="57768"/>
                          <a14:foregroundMark x1="60291" y1="57910" x2="60338" y2="58369"/>
                          <a14:foregroundMark x1="60456" y1="58333" x2="60456" y2="58333"/>
                          <a14:foregroundMark x1="60456" y1="58510" x2="60456" y2="58510"/>
                          <a14:foregroundMark x1="60573" y1="58475" x2="60573" y2="58475"/>
                          <a14:foregroundMark x1="59774" y1="57874" x2="59774" y2="57874"/>
                          <a14:foregroundMark x1="61725" y1="58510" x2="61725" y2="58510"/>
                          <a14:foregroundMark x1="64967" y1="58722" x2="64967" y2="58722"/>
                          <a14:foregroundMark x1="65484" y1="59710" x2="65484" y2="59710"/>
                          <a14:foregroundMark x1="66283" y1="60311" x2="66283" y2="60311"/>
                          <a14:foregroundMark x1="65625" y1="59993" x2="65625" y2="59993"/>
                          <a14:foregroundMark x1="66847" y1="60664" x2="66847" y2="60664"/>
                          <a14:foregroundMark x1="67599" y1="59852" x2="67599" y2="59852"/>
                          <a14:foregroundMark x1="68163" y1="59251" x2="68163" y2="59251"/>
                          <a14:foregroundMark x1="68445" y1="58863" x2="68445" y2="58863"/>
                          <a14:foregroundMark x1="65343" y1="59251" x2="65343" y2="59251"/>
                          <a14:foregroundMark x1="65202" y1="58969" x2="65202" y2="58969"/>
                          <a14:foregroundMark x1="65155" y1="58510" x2="65155" y2="58510"/>
                          <a14:foregroundMark x1="65155" y1="58510" x2="65155" y2="58510"/>
                          <a14:foregroundMark x1="65202" y1="58969" x2="65367" y2="59428"/>
                          <a14:foregroundMark x1="65836" y1="59004" x2="65836" y2="59004"/>
                          <a14:foregroundMark x1="65742" y1="59181" x2="65742" y2="59181"/>
                          <a14:foregroundMark x1="65343" y1="59251" x2="65343" y2="59251"/>
                          <a14:foregroundMark x1="65202" y1="58969" x2="65202" y2="58969"/>
                          <a14:foregroundMark x1="65226" y1="59145" x2="65226" y2="59145"/>
                          <a14:foregroundMark x1="65461" y1="59393" x2="65461" y2="59393"/>
                          <a14:foregroundMark x1="65672" y1="59357" x2="65672" y2="59357"/>
                          <a14:foregroundMark x1="66095" y1="59569" x2="66165" y2="60169"/>
                          <a14:foregroundMark x1="66142" y1="60028" x2="66142" y2="60028"/>
                          <a14:foregroundMark x1="65296" y1="59887" x2="65296" y2="59887"/>
                          <a14:foregroundMark x1="64967" y1="59675" x2="64967" y2="59675"/>
                          <a14:foregroundMark x1="65202" y1="59922" x2="65367" y2="60523"/>
                          <a14:foregroundMark x1="65437" y1="60169" x2="65437" y2="60169"/>
                          <a14:foregroundMark x1="64920" y1="60134" x2="63416" y2="60805"/>
                          <a14:foregroundMark x1="60949" y1="60099" x2="60949" y2="60099"/>
                          <a14:foregroundMark x1="59892" y1="60028" x2="59375" y2="60169"/>
                          <a14:foregroundMark x1="55216" y1="58263" x2="54793" y2="57274"/>
                          <a14:foregroundMark x1="53759" y1="55297" x2="53759" y2="55297"/>
                          <a14:foregroundMark x1="53219" y1="54979" x2="53219" y2="54979"/>
                          <a14:foregroundMark x1="52655" y1="54626" x2="52655" y2="54626"/>
                          <a14:foregroundMark x1="52303" y1="54237" x2="52303" y2="54237"/>
                          <a14:foregroundMark x1="52279" y1="54061" x2="52279" y2="54061"/>
                          <a14:foregroundMark x1="52279" y1="54061" x2="52279" y2="54061"/>
                          <a14:foregroundMark x1="52279" y1="53919" x2="52279" y2="53919"/>
                          <a14:foregroundMark x1="52444" y1="53566" x2="52444" y2="53566"/>
                          <a14:foregroundMark x1="52561" y1="53708" x2="52561" y2="53708"/>
                          <a14:foregroundMark x1="52585" y1="53990" x2="52585" y2="53990"/>
                          <a14:foregroundMark x1="52491" y1="54025" x2="52491" y2="54025"/>
                          <a14:foregroundMark x1="52420" y1="54343" x2="52420" y2="54343"/>
                          <a14:foregroundMark x1="52185" y1="54096" x2="52185" y2="54096"/>
                          <a14:foregroundMark x1="52185" y1="54096" x2="52185" y2="54096"/>
                          <a14:foregroundMark x1="52185" y1="54096" x2="52185" y2="54096"/>
                          <a14:foregroundMark x1="51974" y1="54131" x2="51974" y2="54131"/>
                          <a14:foregroundMark x1="51668" y1="54202" x2="51668" y2="54202"/>
                          <a14:foregroundMark x1="50963" y1="55332" x2="50963" y2="55332"/>
                          <a14:foregroundMark x1="52608" y1="56215" x2="52608" y2="56215"/>
                          <a14:foregroundMark x1="52726" y1="56321" x2="52726" y2="56321"/>
                          <a14:foregroundMark x1="53242" y1="56356" x2="53242" y2="56356"/>
                          <a14:foregroundMark x1="53477" y1="56638" x2="53477" y2="56638"/>
                          <a14:foregroundMark x1="53712" y1="56886" x2="53712" y2="56886"/>
                          <a14:foregroundMark x1="54041" y1="56956" x2="54041" y2="56956"/>
                          <a14:foregroundMark x1="54112" y1="56638" x2="54112" y2="56638"/>
                          <a14:foregroundMark x1="54112" y1="56638" x2="54112" y2="56638"/>
                          <a14:foregroundMark x1="54112" y1="56638" x2="54112" y2="56638"/>
                          <a14:foregroundMark x1="54770" y1="56956" x2="54770" y2="56956"/>
                          <a14:foregroundMark x1="54793" y1="57133" x2="54793" y2="57133"/>
                          <a14:foregroundMark x1="54135" y1="56780" x2="54135" y2="56780"/>
                          <a14:foregroundMark x1="54135" y1="56780" x2="54135" y2="56780"/>
                          <a14:foregroundMark x1="53548" y1="56144" x2="53548" y2="56144"/>
                          <a14:foregroundMark x1="53548" y1="56144" x2="53548" y2="56144"/>
                          <a14:foregroundMark x1="53501" y1="55826" x2="53501" y2="55826"/>
                          <a14:foregroundMark x1="68539" y1="58863" x2="68539" y2="58863"/>
                          <a14:foregroundMark x1="68633" y1="58828" x2="68633" y2="58828"/>
                          <a14:foregroundMark x1="67928" y1="58969" x2="67928" y2="58969"/>
                          <a14:foregroundMark x1="67881" y1="59463" x2="67881" y2="59463"/>
                          <a14:foregroundMark x1="53125" y1="59145" x2="53125" y2="59145"/>
                          <a14:foregroundMark x1="55992" y1="59569" x2="55992" y2="59569"/>
                          <a14:foregroundMark x1="57519" y1="60311" x2="57519" y2="60311"/>
                          <a14:foregroundMark x1="57237" y1="59605" x2="57237" y2="59605"/>
                          <a14:foregroundMark x1="58224" y1="60028" x2="58224" y2="60028"/>
                          <a14:foregroundMark x1="57636" y1="59357" x2="57636" y2="59357"/>
                          <a14:foregroundMark x1="68421" y1="60523" x2="68421" y2="60523"/>
                          <a14:foregroundMark x1="58623" y1="60876" x2="58623" y2="60876"/>
                          <a14:foregroundMark x1="58976" y1="61264" x2="58976" y2="61264"/>
                          <a14:foregroundMark x1="52467" y1="59922" x2="52467" y2="59922"/>
                          <a14:foregroundMark x1="55710" y1="59958" x2="55710" y2="59958"/>
                          <a14:foregroundMark x1="56908" y1="60452" x2="56908" y2="60452"/>
                          <a14:foregroundMark x1="56602" y1="60523" x2="56602" y2="60523"/>
                          <a14:foregroundMark x1="54159" y1="60169" x2="54159" y2="60169"/>
                          <a14:foregroundMark x1="54934" y1="60452" x2="54934" y2="60452"/>
                          <a14:foregroundMark x1="60244" y1="61441" x2="60244" y2="61441"/>
                          <a14:foregroundMark x1="62171" y1="61794" x2="62171" y2="61794"/>
                          <a14:foregroundMark x1="63628" y1="61758" x2="63628" y2="61758"/>
                          <a14:foregroundMark x1="62312" y1="63312" x2="62312" y2="63312"/>
                          <a14:foregroundMark x1="63651" y1="63030" x2="63651" y2="63030"/>
                          <a14:foregroundMark x1="64427" y1="62535" x2="64427" y2="62535"/>
                          <a14:foregroundMark x1="65461" y1="62288" x2="65461" y2="62288"/>
                          <a14:foregroundMark x1="66377" y1="62076" x2="66377" y2="62076"/>
                          <a14:foregroundMark x1="67505" y1="61829" x2="67505" y2="61829"/>
                          <a14:foregroundMark x1="67951" y1="61229" x2="67951" y2="61229"/>
                          <a14:foregroundMark x1="57801" y1="62006" x2="57801" y2="62006"/>
                          <a14:foregroundMark x1="58318" y1="62041" x2="58318" y2="62041"/>
                          <a14:foregroundMark x1="59117" y1="62500" x2="59117" y2="62500"/>
                          <a14:foregroundMark x1="59657" y1="62677" x2="59657" y2="62677"/>
                          <a14:foregroundMark x1="60009" y1="63065" x2="60009" y2="63065"/>
                          <a14:foregroundMark x1="69008" y1="60205" x2="69008" y2="60205"/>
                          <a14:foregroundMark x1="69243" y1="59393" x2="69243" y2="59393"/>
                          <a14:foregroundMark x1="69173" y1="58757" x2="69173" y2="58757"/>
                          <a14:foregroundMark x1="51856" y1="61088" x2="51856" y2="61088"/>
                          <a14:foregroundMark x1="53336" y1="61370" x2="53336" y2="61370"/>
                          <a14:foregroundMark x1="54770" y1="62218" x2="54770" y2="62218"/>
                          <a14:foregroundMark x1="56344" y1="64054" x2="56344" y2="64054"/>
                          <a14:foregroundMark x1="55052" y1="64901" x2="55052" y2="64901"/>
                          <a14:foregroundMark x1="55075" y1="65078" x2="55075" y2="65078"/>
                          <a14:foregroundMark x1="58224" y1="64371" x2="58224" y2="64371"/>
                          <a14:foregroundMark x1="58247" y1="65360" x2="58247" y2="65360"/>
                          <a14:foregroundMark x1="57260" y1="64901" x2="57260" y2="64901"/>
                          <a14:foregroundMark x1="55381" y1="65360" x2="55381" y2="65360"/>
                          <a14:foregroundMark x1="59469" y1="64725" x2="59469" y2="64725"/>
                          <a14:foregroundMark x1="60056" y1="64336" x2="60056" y2="64336"/>
                          <a14:backgroundMark x1="64239" y1="25459" x2="64239" y2="25459"/>
                          <a14:backgroundMark x1="64521" y1="27013" x2="64521" y2="27013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66" t="16381" r="30484" b="34701"/>
            <a:stretch/>
          </p:blipFill>
          <p:spPr bwMode="auto">
            <a:xfrm rot="20821297" flipH="1">
              <a:off x="5106532" y="3673056"/>
              <a:ext cx="1025764" cy="144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680520" y="5283047"/>
              <a:ext cx="20517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Федоричева</a:t>
              </a:r>
              <a:r>
                <a:rPr lang="ru-RU" sz="11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ru-RU" sz="11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Альбина Алексеевна</a:t>
              </a:r>
              <a:endPara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932040" y="3356992"/>
              <a:ext cx="1512168" cy="250757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ru-RU" dirty="0">
                <a:solidFill>
                  <a:srgbClr val="414142"/>
                </a:solidFill>
                <a:cs typeface="Arial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081930" y="3570183"/>
            <a:ext cx="1947984" cy="2209143"/>
            <a:chOff x="6228184" y="3356992"/>
            <a:chExt cx="2051720" cy="2507571"/>
          </a:xfrm>
        </p:grpSpPr>
        <p:pic>
          <p:nvPicPr>
            <p:cNvPr id="15" name="Picture 2" descr="H:\ОДВ РФЯЦ\2017 РО ОДВ\27.04.17. Встреча ветеранов\Семенов Александр Глебович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4A4041"/>
                </a:clrFrom>
                <a:clrTo>
                  <a:srgbClr val="4A4041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81464" l="17402" r="100000">
                          <a14:foregroundMark x1="40492" y1="62335" x2="40492" y2="62335"/>
                          <a14:foregroundMark x1="38455" y1="58443" x2="38455" y2="58443"/>
                          <a14:foregroundMark x1="38455" y1="58443" x2="38455" y2="58443"/>
                          <a14:foregroundMark x1="48642" y1="61016" x2="48642" y2="62335"/>
                          <a14:foregroundMark x1="48642" y1="63654" x2="48642" y2="63654"/>
                          <a14:foregroundMark x1="53311" y1="64974" x2="55348" y2="66689"/>
                          <a14:foregroundMark x1="57895" y1="67612" x2="60951" y2="73285"/>
                          <a14:foregroundMark x1="64007" y1="72427" x2="64007" y2="72427"/>
                          <a14:foregroundMark x1="68591" y1="68008" x2="68591" y2="68008"/>
                          <a14:foregroundMark x1="70119" y1="61016" x2="70119" y2="61016"/>
                          <a14:foregroundMark x1="73684" y1="61016" x2="73684" y2="61016"/>
                          <a14:foregroundMark x1="75722" y1="58443" x2="75722" y2="58443"/>
                          <a14:foregroundMark x1="78778" y1="55805" x2="78778" y2="55805"/>
                          <a14:foregroundMark x1="77759" y1="50989" x2="77759" y2="50989"/>
                          <a14:foregroundMark x1="68591" y1="54947" x2="66044" y2="61478"/>
                          <a14:foregroundMark x1="63497" y1="63654" x2="62479" y2="65435"/>
                          <a14:foregroundMark x1="54329" y1="68470" x2="53820" y2="70185"/>
                          <a14:foregroundMark x1="46095" y1="70646" x2="46095" y2="70646"/>
                          <a14:foregroundMark x1="41511" y1="71504" x2="41511" y2="71504"/>
                          <a14:foregroundMark x1="38964" y1="66689" x2="38964" y2="65435"/>
                          <a14:foregroundMark x1="34380" y1="57124" x2="34380" y2="57124"/>
                          <a14:foregroundMark x1="35399" y1="53166" x2="35908" y2="51847"/>
                          <a14:foregroundMark x1="36418" y1="50132" x2="36418" y2="50132"/>
                          <a14:foregroundMark x1="33362" y1="50132" x2="33362" y2="50132"/>
                          <a14:foregroundMark x1="40492" y1="54024" x2="40492" y2="57520"/>
                          <a14:foregroundMark x1="37436" y1="60620" x2="37436" y2="60620"/>
                          <a14:foregroundMark x1="37436" y1="61478" x2="37436" y2="61478"/>
                          <a14:foregroundMark x1="36418" y1="64974" x2="36927" y2="66689"/>
                          <a14:foregroundMark x1="38455" y1="66689" x2="40492" y2="68008"/>
                          <a14:foregroundMark x1="46095" y1="68008" x2="48132" y2="68931"/>
                          <a14:foregroundMark x1="49745" y1="68931" x2="51273" y2="69789"/>
                          <a14:foregroundMark x1="53311" y1="69789" x2="54839" y2="70646"/>
                          <a14:foregroundMark x1="57385" y1="70646" x2="59423" y2="71504"/>
                          <a14:foregroundMark x1="62479" y1="70646" x2="64516" y2="70185"/>
                          <a14:foregroundMark x1="69610" y1="67612" x2="69610" y2="67612"/>
                          <a14:foregroundMark x1="71647" y1="67612" x2="71647" y2="67612"/>
                          <a14:foregroundMark x1="71647" y1="65831" x2="71647" y2="65831"/>
                          <a14:foregroundMark x1="73430" y1="51715" x2="73430" y2="51715"/>
                          <a14:foregroundMark x1="73430" y1="53166" x2="73430" y2="53166"/>
                          <a14:foregroundMark x1="73854" y1="54947" x2="73854" y2="54947"/>
                          <a14:foregroundMark x1="78862" y1="62401" x2="78862" y2="62401"/>
                          <a14:foregroundMark x1="74278" y1="58113" x2="74278" y2="58113"/>
                          <a14:foregroundMark x1="73005" y1="49934" x2="73005" y2="49934"/>
                          <a14:foregroundMark x1="70543" y1="72032" x2="70543" y2="72032"/>
                          <a14:foregroundMark x1="69694" y1="70976" x2="69694" y2="70976"/>
                          <a14:foregroundMark x1="76316" y1="68470" x2="76316" y2="68470"/>
                          <a14:foregroundMark x1="77165" y1="67018" x2="77165" y2="67018"/>
                          <a14:foregroundMark x1="77589" y1="63852" x2="77589" y2="63852"/>
                          <a14:foregroundMark x1="75042" y1="63127" x2="75042" y2="63127"/>
                          <a14:foregroundMark x1="76316" y1="61346" x2="76316" y2="61346"/>
                          <a14:foregroundMark x1="75891" y1="64908" x2="75891" y2="64908"/>
                          <a14:foregroundMark x1="74703" y1="62401" x2="74703" y2="62401"/>
                          <a14:foregroundMark x1="74703" y1="62401" x2="74703" y2="62401"/>
                          <a14:foregroundMark x1="75042" y1="62071" x2="75042" y2="62071"/>
                          <a14:foregroundMark x1="77165" y1="61016" x2="77165" y2="61016"/>
                          <a14:foregroundMark x1="72581" y1="56003" x2="72581" y2="56003"/>
                          <a14:foregroundMark x1="71732" y1="56332" x2="71732" y2="56332"/>
                          <a14:foregroundMark x1="49745" y1="72032" x2="49745" y2="72032"/>
                          <a14:foregroundMark x1="49745" y1="71636" x2="49745" y2="71636"/>
                          <a14:foregroundMark x1="58065" y1="72361" x2="58065" y2="72361"/>
                          <a14:foregroundMark x1="58489" y1="72361" x2="56791" y2="72757"/>
                          <a14:foregroundMark x1="49321" y1="72032" x2="49321" y2="72032"/>
                          <a14:foregroundMark x1="61800" y1="73417" x2="61800" y2="73417"/>
                          <a14:foregroundMark x1="56367" y1="73417" x2="56367" y2="73417"/>
                          <a14:foregroundMark x1="54669" y1="73417" x2="54669" y2="73417"/>
                          <a14:foregroundMark x1="48048" y1="73087" x2="48048" y2="73087"/>
                          <a14:foregroundMark x1="46774" y1="73087" x2="46774" y2="73087"/>
                          <a14:foregroundMark x1="44312" y1="72757" x2="44312" y2="72757"/>
                          <a14:foregroundMark x1="43888" y1="71636" x2="43888" y2="71636"/>
                          <a14:foregroundMark x1="43039" y1="71636" x2="43039" y2="71636"/>
                          <a14:foregroundMark x1="44737" y1="71306" x2="44737" y2="71306"/>
                          <a14:foregroundMark x1="42615" y1="71636" x2="42615" y2="71636"/>
                          <a14:foregroundMark x1="43039" y1="71636" x2="43039" y2="71636"/>
                          <a14:foregroundMark x1="51358" y1="73813" x2="51358" y2="73813"/>
                          <a14:foregroundMark x1="51783" y1="73813" x2="51783" y2="73813"/>
                          <a14:foregroundMark x1="52207" y1="74142" x2="52207" y2="74142"/>
                          <a14:foregroundMark x1="58829" y1="75594" x2="58829" y2="75594"/>
                          <a14:foregroundMark x1="59253" y1="75594" x2="59253" y2="75594"/>
                          <a14:foregroundMark x1="59253" y1="75594" x2="59253" y2="75594"/>
                          <a14:foregroundMark x1="56367" y1="75923" x2="56367" y2="75923"/>
                          <a14:foregroundMark x1="55093" y1="75923" x2="55093" y2="75923"/>
                          <a14:foregroundMark x1="66808" y1="72361" x2="66808" y2="72361"/>
                          <a14:foregroundMark x1="67572" y1="70976" x2="67572" y2="70976"/>
                          <a14:foregroundMark x1="74278" y1="70580" x2="74278" y2="70580"/>
                          <a14:foregroundMark x1="72156" y1="73087" x2="72156" y2="73087"/>
                          <a14:foregroundMark x1="66808" y1="74142" x2="66808" y2="74142"/>
                          <a14:foregroundMark x1="66808" y1="74142" x2="66808" y2="74142"/>
                          <a14:foregroundMark x1="63413" y1="74538" x2="63413" y2="74538"/>
                          <a14:foregroundMark x1="63837" y1="74538" x2="63837" y2="74538"/>
                          <a14:foregroundMark x1="62988" y1="74538" x2="62988" y2="74538"/>
                          <a14:foregroundMark x1="62988" y1="75198" x2="62988" y2="75198"/>
                          <a14:foregroundMark x1="62988" y1="75198" x2="62988" y2="75198"/>
                          <a14:foregroundMark x1="61375" y1="75594" x2="61375" y2="75594"/>
                          <a14:foregroundMark x1="54669" y1="75198" x2="54669" y2="75198"/>
                          <a14:foregroundMark x1="46774" y1="73813" x2="46774" y2="73813"/>
                          <a14:foregroundMark x1="45586" y1="73417" x2="45586" y2="73417"/>
                          <a14:foregroundMark x1="43463" y1="73087" x2="43463" y2="73087"/>
                          <a14:foregroundMark x1="41851" y1="72757" x2="41851" y2="72757"/>
                          <a14:foregroundMark x1="39304" y1="72032" x2="39304" y2="72032"/>
                          <a14:foregroundMark x1="39304" y1="72032" x2="39304" y2="72032"/>
                          <a14:foregroundMark x1="38879" y1="72032" x2="38879" y2="72032"/>
                          <a14:foregroundMark x1="37691" y1="67744" x2="37691" y2="67744"/>
                          <a14:foregroundMark x1="34295" y1="63852" x2="34295" y2="63852"/>
                          <a14:foregroundMark x1="34720" y1="63456" x2="34720" y2="63456"/>
                          <a14:foregroundMark x1="33531" y1="63456" x2="33531" y2="63456"/>
                          <a14:foregroundMark x1="31834" y1="63456" x2="31834" y2="63456"/>
                          <a14:foregroundMark x1="30985" y1="61675" x2="30985" y2="61675"/>
                          <a14:foregroundMark x1="30560" y1="60620" x2="30560" y2="60620"/>
                          <a14:foregroundMark x1="30560" y1="59565" x2="30560" y2="59565"/>
                          <a14:foregroundMark x1="30560" y1="58839" x2="30560" y2="58839"/>
                          <a14:foregroundMark x1="30560" y1="58839" x2="30560" y2="58839"/>
                          <a14:foregroundMark x1="30560" y1="58113" x2="30560" y2="58113"/>
                          <a14:foregroundMark x1="30560" y1="57784" x2="30560" y2="57784"/>
                          <a14:foregroundMark x1="30985" y1="57454" x2="30985" y2="57454"/>
                          <a14:foregroundMark x1="30985" y1="57058" x2="30985" y2="57058"/>
                          <a14:foregroundMark x1="32258" y1="56003" x2="32258" y2="56003"/>
                          <a14:foregroundMark x1="32258" y1="56003" x2="32258" y2="56003"/>
                          <a14:foregroundMark x1="32258" y1="56003" x2="32258" y2="56003"/>
                          <a14:foregroundMark x1="76740" y1="53892" x2="76740" y2="53892"/>
                          <a14:foregroundMark x1="76740" y1="53166" x2="76740" y2="53166"/>
                          <a14:foregroundMark x1="76740" y1="52441" x2="76740" y2="52441"/>
                          <a14:foregroundMark x1="75042" y1="49934" x2="75042" y2="49934"/>
                          <a14:foregroundMark x1="31834" y1="67018" x2="31834" y2="67018"/>
                          <a14:foregroundMark x1="31834" y1="66293" x2="31834" y2="66293"/>
                          <a14:foregroundMark x1="32683" y1="66293" x2="32683" y2="66293"/>
                          <a14:foregroundMark x1="33107" y1="66293" x2="33107" y2="66293"/>
                          <a14:foregroundMark x1="35993" y1="69195" x2="35993" y2="69195"/>
                          <a14:foregroundMark x1="35993" y1="69195" x2="35993" y2="69195"/>
                          <a14:foregroundMark x1="34720" y1="69195" x2="34720" y2="69195"/>
                          <a14:foregroundMark x1="34720" y1="68799" x2="34720" y2="68799"/>
                          <a14:foregroundMark x1="77165" y1="57058" x2="77165" y2="57058"/>
                          <a14:foregroundMark x1="78438" y1="58509" x2="78438" y2="58509"/>
                          <a14:foregroundMark x1="80051" y1="60290" x2="80051" y2="60290"/>
                          <a14:foregroundMark x1="80051" y1="59565" x2="80051" y2="59565"/>
                          <a14:foregroundMark x1="81324" y1="57784" x2="81324" y2="57784"/>
                          <a14:foregroundMark x1="81324" y1="55673" x2="81324" y2="55673"/>
                          <a14:foregroundMark x1="80051" y1="54222" x2="80051" y2="54222"/>
                          <a14:foregroundMark x1="79626" y1="52770" x2="79626" y2="52770"/>
                          <a14:foregroundMark x1="79202" y1="51385" x2="79202" y2="51385"/>
                          <a14:foregroundMark x1="79202" y1="51385" x2="79202" y2="51385"/>
                          <a14:foregroundMark x1="80475" y1="51385" x2="80475" y2="51385"/>
                          <a14:foregroundMark x1="80900" y1="51715" x2="80900" y2="51715"/>
                          <a14:foregroundMark x1="80900" y1="51715" x2="80900" y2="51715"/>
                          <a14:foregroundMark x1="81324" y1="50660" x2="81324" y2="50660"/>
                          <a14:foregroundMark x1="30136" y1="50660" x2="30136" y2="50660"/>
                          <a14:foregroundMark x1="29711" y1="52441" x2="29711" y2="52441"/>
                          <a14:foregroundMark x1="29711" y1="52441" x2="29711" y2="52441"/>
                          <a14:foregroundMark x1="28523" y1="52441" x2="28523" y2="52441"/>
                          <a14:foregroundMark x1="28947" y1="52441" x2="28947" y2="52441"/>
                          <a14:foregroundMark x1="28523" y1="52441" x2="28523" y2="52441"/>
                          <a14:foregroundMark x1="28523" y1="51385" x2="28523" y2="51385"/>
                          <a14:foregroundMark x1="28098" y1="54551" x2="28098" y2="54551"/>
                          <a14:foregroundMark x1="28098" y1="54551" x2="28098" y2="54551"/>
                          <a14:foregroundMark x1="27674" y1="55277" x2="27674" y2="55277"/>
                          <a14:foregroundMark x1="28523" y1="55673" x2="28523" y2="55673"/>
                          <a14:foregroundMark x1="27674" y1="58113" x2="27674" y2="58113"/>
                          <a14:foregroundMark x1="27674" y1="60290" x2="27674" y2="60290"/>
                        </a14:backgroundRemoval>
                      </a14:imgEffect>
                    </a14:imgLayer>
                  </a14:imgProps>
                </a:ext>
              </a:extLst>
            </a:blip>
            <a:srcRect l="16921" t="5579" r="7538" b="20627"/>
            <a:stretch>
              <a:fillRect/>
            </a:stretch>
          </p:blipFill>
          <p:spPr bwMode="auto">
            <a:xfrm>
              <a:off x="6572539" y="3595202"/>
              <a:ext cx="1399522" cy="1721320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6228184" y="5283047"/>
              <a:ext cx="20517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Семенов</a:t>
              </a:r>
            </a:p>
            <a:p>
              <a:pPr algn="ctr"/>
              <a:r>
                <a:rPr lang="ru-RU" sz="11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Александр Глебович</a:t>
              </a:r>
              <a:endPara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516216" y="3356992"/>
              <a:ext cx="1512168" cy="250757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ru-RU" dirty="0">
                <a:solidFill>
                  <a:srgbClr val="414142"/>
                </a:solidFill>
                <a:cs typeface="Arial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8396764" y="3570183"/>
            <a:ext cx="1947984" cy="2209143"/>
            <a:chOff x="8560658" y="3570183"/>
            <a:chExt cx="1947984" cy="2209143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8560658" y="3570183"/>
              <a:ext cx="1947984" cy="2209143"/>
              <a:chOff x="3096344" y="3356992"/>
              <a:chExt cx="2051720" cy="2507571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3096344" y="5284211"/>
                <a:ext cx="2051720" cy="489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Власова </a:t>
                </a:r>
              </a:p>
              <a:p>
                <a:pPr algn="ctr"/>
                <a:r>
                  <a:rPr lang="ru-RU" sz="11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Любовь Ивановна</a:t>
                </a:r>
                <a:endParaRPr lang="ru-RU" sz="11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3347864" y="3356992"/>
                <a:ext cx="1512168" cy="2507571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dirty="0">
                  <a:solidFill>
                    <a:srgbClr val="414142"/>
                  </a:solidFill>
                  <a:cs typeface="Arial"/>
                </a:endParaRPr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8" t="20791" r="80029" b="58334"/>
            <a:stretch/>
          </p:blipFill>
          <p:spPr>
            <a:xfrm flipH="1">
              <a:off x="8935074" y="3796294"/>
              <a:ext cx="1165984" cy="1512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4" name="Группа 33"/>
          <p:cNvGrpSpPr/>
          <p:nvPr/>
        </p:nvGrpSpPr>
        <p:grpSpPr>
          <a:xfrm>
            <a:off x="9560167" y="1042146"/>
            <a:ext cx="1947984" cy="2209140"/>
            <a:chOff x="4007215" y="3598761"/>
            <a:chExt cx="1947984" cy="2209140"/>
          </a:xfrm>
        </p:grpSpPr>
        <p:sp>
          <p:nvSpPr>
            <p:cNvPr id="42" name="TextBox 41"/>
            <p:cNvSpPr txBox="1"/>
            <p:nvPr/>
          </p:nvSpPr>
          <p:spPr>
            <a:xfrm>
              <a:off x="4007215" y="5314644"/>
              <a:ext cx="19479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Кузнецова </a:t>
              </a:r>
            </a:p>
            <a:p>
              <a:pPr algn="ctr"/>
              <a:r>
                <a:rPr lang="ru-RU" sz="11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Нина Федоровна</a:t>
              </a:r>
              <a:endPara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280684" y="3598761"/>
              <a:ext cx="1435712" cy="220914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ru-RU" dirty="0">
                <a:solidFill>
                  <a:srgbClr val="414142"/>
                </a:solidFill>
                <a:cs typeface="Arial"/>
              </a:endParaRPr>
            </a:p>
          </p:txBody>
        </p:sp>
        <p:pic>
          <p:nvPicPr>
            <p:cNvPr id="44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62" b="100000" l="6202" r="97287">
                          <a14:foregroundMark x1="22868" y1="43910" x2="22868" y2="43910"/>
                          <a14:foregroundMark x1="50775" y1="10897" x2="50775" y2="10897"/>
                          <a14:foregroundMark x1="68992" y1="13462" x2="68992" y2="13462"/>
                          <a14:foregroundMark x1="79845" y1="31090" x2="79845" y2="31090"/>
                          <a14:foregroundMark x1="91860" y1="73077" x2="91860" y2="73077"/>
                          <a14:foregroundMark x1="12403" y1="76603" x2="12403" y2="76603"/>
                          <a14:foregroundMark x1="3876" y1="80128" x2="3876" y2="80128"/>
                          <a14:foregroundMark x1="24806" y1="15385" x2="24806" y2="15385"/>
                          <a14:foregroundMark x1="17829" y1="26923" x2="17829" y2="26923"/>
                          <a14:foregroundMark x1="32946" y1="11538" x2="32946" y2="11538"/>
                          <a14:foregroundMark x1="41085" y1="4808" x2="41085" y2="4808"/>
                          <a14:foregroundMark x1="17829" y1="59615" x2="17829" y2="59615"/>
                          <a14:foregroundMark x1="20543" y1="50000" x2="20543" y2="50000"/>
                          <a14:foregroundMark x1="18605" y1="56090" x2="18605" y2="56090"/>
                          <a14:foregroundMark x1="17829" y1="65385" x2="17829" y2="65385"/>
                          <a14:foregroundMark x1="16279" y1="71474" x2="16279" y2="71474"/>
                          <a14:foregroundMark x1="88760" y1="65385" x2="88760" y2="65385"/>
                          <a14:foregroundMark x1="94961" y1="78526" x2="94961" y2="78526"/>
                          <a14:foregroundMark x1="98062" y1="83974" x2="98062" y2="83974"/>
                          <a14:foregroundMark x1="74806" y1="20833" x2="74806" y2="20833"/>
                          <a14:foregroundMark x1="60853" y1="8013" x2="60853" y2="8013"/>
                          <a14:foregroundMark x1="17442" y1="34936" x2="17442" y2="34936"/>
                          <a14:foregroundMark x1="19767" y1="20833" x2="19767" y2="20833"/>
                          <a14:foregroundMark x1="26357" y1="11859" x2="26357" y2="11859"/>
                          <a14:foregroundMark x1="16279" y1="31090" x2="16279" y2="31090"/>
                          <a14:foregroundMark x1="83333" y1="40064" x2="83333" y2="40064"/>
                          <a14:foregroundMark x1="82558" y1="36538" x2="82558" y2="36538"/>
                          <a14:foregroundMark x1="82171" y1="26603" x2="82171" y2="26603"/>
                          <a14:foregroundMark x1="79070" y1="22436" x2="79070" y2="22436"/>
                          <a14:foregroundMark x1="73643" y1="16026" x2="73643" y2="16026"/>
                          <a14:foregroundMark x1="64729" y1="9936" x2="64729" y2="9936"/>
                          <a14:foregroundMark x1="55039" y1="6410" x2="55039" y2="6410"/>
                          <a14:foregroundMark x1="47674" y1="4487" x2="47674" y2="4487"/>
                          <a14:foregroundMark x1="34884" y1="7051" x2="34884" y2="7051"/>
                          <a14:foregroundMark x1="20930" y1="17949" x2="20930" y2="17949"/>
                          <a14:foregroundMark x1="83333" y1="21474" x2="83333" y2="21474"/>
                          <a14:foregroundMark x1="84109" y1="16026" x2="84109" y2="16026"/>
                          <a14:foregroundMark x1="89535" y1="37500" x2="89535" y2="37500"/>
                          <a14:foregroundMark x1="92248" y1="57051" x2="92248" y2="57051"/>
                          <a14:foregroundMark x1="92248" y1="51923" x2="92248" y2="51923"/>
                          <a14:foregroundMark x1="92248" y1="50000" x2="92248" y2="50000"/>
                          <a14:foregroundMark x1="92248" y1="47115" x2="92248" y2="47115"/>
                          <a14:foregroundMark x1="90698" y1="63462" x2="90698" y2="63462"/>
                          <a14:foregroundMark x1="94961" y1="70192" x2="94961" y2="70192"/>
                          <a14:foregroundMark x1="17829" y1="40064" x2="17829" y2="40064"/>
                          <a14:foregroundMark x1="91860" y1="60897" x2="91860" y2="60897"/>
                          <a14:foregroundMark x1="92248" y1="69551" x2="92248" y2="69551"/>
                          <a14:foregroundMark x1="81395" y1="70192" x2="81395" y2="70192"/>
                          <a14:foregroundMark x1="77907" y1="67628" x2="77907" y2="676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684" y="3682741"/>
              <a:ext cx="1388876" cy="16789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" name="Группа 40"/>
          <p:cNvGrpSpPr/>
          <p:nvPr/>
        </p:nvGrpSpPr>
        <p:grpSpPr>
          <a:xfrm>
            <a:off x="2998267" y="1067004"/>
            <a:ext cx="1947984" cy="2209140"/>
            <a:chOff x="2419103" y="3594843"/>
            <a:chExt cx="1947984" cy="2209140"/>
          </a:xfrm>
        </p:grpSpPr>
        <p:sp>
          <p:nvSpPr>
            <p:cNvPr id="38" name="TextBox 37"/>
            <p:cNvSpPr txBox="1"/>
            <p:nvPr/>
          </p:nvSpPr>
          <p:spPr>
            <a:xfrm>
              <a:off x="2419103" y="5310726"/>
              <a:ext cx="19479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Кузьмин Лев Константинович</a:t>
              </a:r>
              <a:endParaRPr lang="ru-RU" sz="1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692572" y="3594843"/>
              <a:ext cx="1435712" cy="220914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ru-RU" dirty="0">
                <a:solidFill>
                  <a:srgbClr val="414142"/>
                </a:solidFill>
                <a:cs typeface="Arial"/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277" y="3654166"/>
              <a:ext cx="1453376" cy="178133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5" name="Группа 44"/>
          <p:cNvGrpSpPr/>
          <p:nvPr/>
        </p:nvGrpSpPr>
        <p:grpSpPr>
          <a:xfrm>
            <a:off x="811480" y="1066375"/>
            <a:ext cx="1947984" cy="2209140"/>
            <a:chOff x="2759464" y="1042146"/>
            <a:chExt cx="1947984" cy="2209140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99" t="4444" r="31200" b="40320"/>
            <a:stretch/>
          </p:blipFill>
          <p:spPr>
            <a:xfrm flipH="1">
              <a:off x="3051035" y="1126126"/>
              <a:ext cx="1408085" cy="166145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50" name="Группа 49"/>
            <p:cNvGrpSpPr/>
            <p:nvPr/>
          </p:nvGrpSpPr>
          <p:grpSpPr>
            <a:xfrm>
              <a:off x="2759464" y="1042146"/>
              <a:ext cx="1947984" cy="2209140"/>
              <a:chOff x="2419103" y="3594843"/>
              <a:chExt cx="1947984" cy="2209140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2419103" y="5310726"/>
                <a:ext cx="194798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1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Калашников Николай Герасимович</a:t>
                </a:r>
                <a:endParaRPr lang="ru-RU" sz="11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2692572" y="3594843"/>
                <a:ext cx="1435712" cy="2209140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ru-RU" dirty="0">
                  <a:solidFill>
                    <a:srgbClr val="414142"/>
                  </a:solidFill>
                  <a:cs typeface="Arial"/>
                </a:endParaRPr>
              </a:p>
            </p:txBody>
          </p:sp>
        </p:grpSp>
      </p:grpSp>
      <p:sp>
        <p:nvSpPr>
          <p:cNvPr id="56" name="Прямоугольник 55"/>
          <p:cNvSpPr/>
          <p:nvPr/>
        </p:nvSpPr>
        <p:spPr>
          <a:xfrm>
            <a:off x="4105038" y="3570180"/>
            <a:ext cx="1435712" cy="220914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ru-RU" dirty="0">
              <a:solidFill>
                <a:srgbClr val="414142"/>
              </a:solidFill>
              <a:cs typeface="Arial"/>
            </a:endParaRPr>
          </a:p>
        </p:txBody>
      </p:sp>
      <p:pic>
        <p:nvPicPr>
          <p:cNvPr id="59" name="Picture 2" descr="H:\ОДВ РФЯЦ\2017 РО ОДВ\ЦКиД\23.03.2107. ЦКиД\фото 23.03.2017\IMG_0114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B3C6CD"/>
              </a:clrFrom>
              <a:clrTo>
                <a:srgbClr val="B3C6CD">
                  <a:alpha val="0"/>
                </a:srgbClr>
              </a:clrTo>
            </a:clrChange>
          </a:blip>
          <a:srcRect l="9474" t="3979" r="73474" b="61916"/>
          <a:stretch>
            <a:fillRect/>
          </a:stretch>
        </p:blipFill>
        <p:spPr bwMode="auto">
          <a:xfrm>
            <a:off x="4181940" y="3725132"/>
            <a:ext cx="1281907" cy="1541885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60" name="TextBox 59"/>
          <p:cNvSpPr txBox="1"/>
          <p:nvPr/>
        </p:nvSpPr>
        <p:spPr>
          <a:xfrm>
            <a:off x="3856217" y="5258973"/>
            <a:ext cx="1947984" cy="37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Бородин</a:t>
            </a:r>
          </a:p>
          <a:p>
            <a:pPr algn="ctr"/>
            <a:r>
              <a:rPr lang="ru-RU" sz="11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Николай Васильевич</a:t>
            </a:r>
            <a:endParaRPr lang="ru-RU" sz="1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ый прямоугольник 30"/>
          <p:cNvSpPr/>
          <p:nvPr/>
        </p:nvSpPr>
        <p:spPr>
          <a:xfrm>
            <a:off x="2375807" y="4776107"/>
            <a:ext cx="8499022" cy="1567543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62000">
                <a:srgbClr val="FAE6DF"/>
              </a:gs>
              <a:gs pos="43000">
                <a:schemeClr val="accent2">
                  <a:lumMod val="20000"/>
                  <a:lumOff val="80000"/>
                </a:schemeClr>
              </a:gs>
              <a:gs pos="62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9814" y="221913"/>
            <a:ext cx="8221464" cy="400110"/>
          </a:xfrm>
        </p:spPr>
        <p:txBody>
          <a:bodyPr/>
          <a:lstStyle/>
          <a:p>
            <a:r>
              <a:rPr lang="ru-RU" dirty="0"/>
              <a:t>Общественное движение ветеранов РФЯЦ-ВНИИЭФ</a:t>
            </a:r>
          </a:p>
        </p:txBody>
      </p:sp>
      <p:pic>
        <p:nvPicPr>
          <p:cNvPr id="3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2675818" y="1086681"/>
            <a:ext cx="7791208" cy="5086312"/>
            <a:chOff x="853991" y="1295016"/>
            <a:chExt cx="7791208" cy="5086312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2934485" y="3536914"/>
              <a:ext cx="701411" cy="85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4355976" y="3536914"/>
              <a:ext cx="701411" cy="85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5724128" y="3536914"/>
              <a:ext cx="701411" cy="85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3193160" y="4561170"/>
              <a:ext cx="2963016" cy="33424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9525">
                    <a:solidFill>
                      <a:srgbClr val="CC0000"/>
                    </a:solidFill>
                    <a:round/>
                    <a:headEnd/>
                    <a:tailEnd/>
                  </a:ln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Участники Центра </a:t>
              </a:r>
              <a:endParaRPr lang="ru-RU" sz="3600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WordArt 2"/>
            <p:cNvSpPr>
              <a:spLocks noChangeArrowheads="1" noChangeShapeType="1" noTextEdit="1"/>
            </p:cNvSpPr>
            <p:nvPr/>
          </p:nvSpPr>
          <p:spPr bwMode="auto">
            <a:xfrm>
              <a:off x="1016245" y="1295016"/>
              <a:ext cx="7238038" cy="28575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1219170">
                <a:spcBef>
                  <a:spcPct val="0"/>
                </a:spcBef>
              </a:pPr>
              <a:r>
                <a:rPr lang="ru-RU" sz="2000" b="1" dirty="0">
                  <a:solidFill>
                    <a:srgbClr val="003274"/>
                  </a:solidFill>
                  <a:latin typeface="+mj-lt"/>
                  <a:ea typeface="+mj-ea"/>
                  <a:cs typeface="+mj-cs"/>
                </a:rPr>
                <a:t>ЦЕНТР – первичная структурная единица Совета </a:t>
              </a:r>
              <a:r>
                <a:rPr lang="ru-RU" sz="2000" b="1" dirty="0" smtClean="0">
                  <a:solidFill>
                    <a:srgbClr val="003274"/>
                  </a:solidFill>
                  <a:latin typeface="+mj-lt"/>
                  <a:ea typeface="+mj-ea"/>
                  <a:cs typeface="+mj-cs"/>
                </a:rPr>
                <a:t>РООДВ </a:t>
              </a:r>
              <a:r>
                <a:rPr lang="ru-RU" sz="2000" b="1" dirty="0">
                  <a:solidFill>
                    <a:srgbClr val="003274"/>
                  </a:solidFill>
                  <a:latin typeface="+mj-lt"/>
                  <a:ea typeface="+mj-ea"/>
                  <a:cs typeface="+mj-cs"/>
                </a:rPr>
                <a:t>РФЯЦ-ВНИИЭФ</a:t>
              </a:r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853991" y="5139262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2215831" y="5139262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3583983" y="5139262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WordArt 17"/>
            <p:cNvSpPr>
              <a:spLocks noChangeArrowheads="1" noChangeShapeType="1" noTextEdit="1"/>
            </p:cNvSpPr>
            <p:nvPr/>
          </p:nvSpPr>
          <p:spPr bwMode="auto">
            <a:xfrm>
              <a:off x="3131840" y="3049002"/>
              <a:ext cx="3167497" cy="33424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9525">
                    <a:solidFill>
                      <a:srgbClr val="CC0000"/>
                    </a:solidFill>
                    <a:round/>
                    <a:headEnd/>
                    <a:tailEnd/>
                  </a:ln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Совет (актив) Центра </a:t>
              </a:r>
              <a:endParaRPr lang="ru-RU" sz="3600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4803576" y="5139262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6165416" y="5139262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7533568" y="5139262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1006391" y="5291662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2368231" y="5291662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3736383" y="5291662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5034017" y="5291661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6395857" y="5291661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7764009" y="5291661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1158791" y="5444062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2520631" y="5444062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3888783" y="5444062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5150179" y="5449385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6512019" y="5449385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7880171" y="5449385"/>
              <a:ext cx="765028" cy="931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22235" r="16619" b="19954"/>
            <a:stretch>
              <a:fillRect/>
            </a:stretch>
          </p:blipFill>
          <p:spPr bwMode="auto">
            <a:xfrm>
              <a:off x="4103051" y="2159112"/>
              <a:ext cx="701411" cy="85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WordArt 2"/>
            <p:cNvSpPr>
              <a:spLocks noChangeArrowheads="1" noChangeShapeType="1" noTextEdit="1"/>
            </p:cNvSpPr>
            <p:nvPr/>
          </p:nvSpPr>
          <p:spPr bwMode="auto">
            <a:xfrm>
              <a:off x="2645151" y="1782152"/>
              <a:ext cx="3943073" cy="28575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 smtClean="0">
                  <a:ln w="9360" cap="sq">
                    <a:solidFill>
                      <a:srgbClr val="CC0000"/>
                    </a:solidFill>
                    <a:miter lim="800000"/>
                    <a:headEnd/>
                    <a:tailEnd/>
                  </a:ln>
                  <a:solidFill>
                    <a:srgbClr val="CC0000"/>
                  </a:solidFill>
                  <a:latin typeface="Arial"/>
                  <a:cs typeface="Arial"/>
                </a:rPr>
                <a:t>РУКОВОДИТЕЛЬ ЦЕНТРА</a:t>
              </a:r>
              <a:endParaRPr lang="ru-RU" sz="3600" kern="10" dirty="0">
                <a:ln w="9360" cap="sq">
                  <a:solidFill>
                    <a:srgbClr val="CC0000"/>
                  </a:solidFill>
                  <a:miter lim="800000"/>
                  <a:headEnd/>
                  <a:tailEnd/>
                </a:ln>
                <a:solidFill>
                  <a:srgbClr val="CC00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53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309" y="160358"/>
            <a:ext cx="9479892" cy="523220"/>
          </a:xfrm>
        </p:spPr>
        <p:txBody>
          <a:bodyPr/>
          <a:lstStyle/>
          <a:p>
            <a:r>
              <a:rPr lang="ru-RU" sz="2800" dirty="0" smtClean="0"/>
              <a:t>Расположение Центров и совета РООДВ в </a:t>
            </a:r>
            <a:r>
              <a:rPr lang="ru-RU" sz="2800" dirty="0" err="1" smtClean="0"/>
              <a:t>г.Сарове</a:t>
            </a:r>
            <a:endParaRPr lang="ru-RU" sz="2800" dirty="0"/>
          </a:p>
        </p:txBody>
      </p:sp>
      <p:pic>
        <p:nvPicPr>
          <p:cNvPr id="3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563719" y="972442"/>
            <a:ext cx="6406724" cy="5527568"/>
            <a:chOff x="937486" y="858602"/>
            <a:chExt cx="6962344" cy="5320400"/>
          </a:xfrm>
        </p:grpSpPr>
        <p:pic>
          <p:nvPicPr>
            <p:cNvPr id="16" name="Picture 2" descr="F:\Sarov_map_sm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3" t="28152" r="-8119" b="12836"/>
            <a:stretch/>
          </p:blipFill>
          <p:spPr bwMode="auto">
            <a:xfrm>
              <a:off x="937486" y="858602"/>
              <a:ext cx="6962344" cy="53204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Блок-схема: узел 16"/>
            <p:cNvSpPr/>
            <p:nvPr/>
          </p:nvSpPr>
          <p:spPr>
            <a:xfrm>
              <a:off x="6228184" y="4221088"/>
              <a:ext cx="144016" cy="144016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tint val="73000"/>
                    <a:shade val="100000"/>
                    <a:satMod val="150000"/>
                  </a:srgbClr>
                </a:gs>
                <a:gs pos="25000">
                  <a:srgbClr val="C0504D">
                    <a:tint val="96000"/>
                    <a:shade val="80000"/>
                    <a:satMod val="105000"/>
                  </a:srgbClr>
                </a:gs>
                <a:gs pos="38000">
                  <a:srgbClr val="C0504D">
                    <a:tint val="96000"/>
                    <a:shade val="59000"/>
                    <a:satMod val="120000"/>
                  </a:srgbClr>
                </a:gs>
                <a:gs pos="55000">
                  <a:srgbClr val="C0504D">
                    <a:tint val="100000"/>
                    <a:shade val="57000"/>
                    <a:satMod val="120000"/>
                  </a:srgbClr>
                </a:gs>
                <a:gs pos="80000">
                  <a:srgbClr val="C0504D">
                    <a:tint val="100000"/>
                    <a:shade val="56000"/>
                    <a:satMod val="145000"/>
                  </a:srgbClr>
                </a:gs>
                <a:gs pos="88000">
                  <a:srgbClr val="C0504D">
                    <a:tint val="100000"/>
                    <a:shade val="63000"/>
                    <a:satMod val="160000"/>
                  </a:srgbClr>
                </a:gs>
                <a:gs pos="100000">
                  <a:srgbClr val="C0504D">
                    <a:tint val="99000"/>
                    <a:shade val="100000"/>
                    <a:satMod val="155000"/>
                  </a:srgbClr>
                </a:gs>
              </a:gsLst>
              <a:lin ang="5400000" scaled="0"/>
            </a:gradFill>
            <a:ln>
              <a:noFill/>
            </a:ln>
            <a:effectLst>
              <a:glow rad="50800">
                <a:srgbClr val="C0504D">
                  <a:tint val="68000"/>
                  <a:shade val="93000"/>
                  <a:alpha val="37000"/>
                  <a:satMod val="250000"/>
                </a:srgbClr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1800000"/>
              </a:lightRig>
            </a:scene3d>
            <a:sp3d contourW="10160" prstMaterial="dkEdge">
              <a:bevelT w="20320" h="19050" prst="angle"/>
              <a:contourClr>
                <a:srgbClr val="C0504D">
                  <a:shade val="30000"/>
                  <a:satMod val="1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8" name="Блок-схема: узел 17"/>
            <p:cNvSpPr/>
            <p:nvPr/>
          </p:nvSpPr>
          <p:spPr>
            <a:xfrm>
              <a:off x="6026615" y="4190932"/>
              <a:ext cx="144016" cy="144016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tint val="73000"/>
                    <a:shade val="100000"/>
                    <a:satMod val="150000"/>
                  </a:srgbClr>
                </a:gs>
                <a:gs pos="25000">
                  <a:srgbClr val="C0504D">
                    <a:tint val="96000"/>
                    <a:shade val="80000"/>
                    <a:satMod val="105000"/>
                  </a:srgbClr>
                </a:gs>
                <a:gs pos="38000">
                  <a:srgbClr val="C0504D">
                    <a:tint val="96000"/>
                    <a:shade val="59000"/>
                    <a:satMod val="120000"/>
                  </a:srgbClr>
                </a:gs>
                <a:gs pos="55000">
                  <a:srgbClr val="C0504D">
                    <a:tint val="100000"/>
                    <a:shade val="57000"/>
                    <a:satMod val="120000"/>
                  </a:srgbClr>
                </a:gs>
                <a:gs pos="80000">
                  <a:srgbClr val="C0504D">
                    <a:tint val="100000"/>
                    <a:shade val="56000"/>
                    <a:satMod val="145000"/>
                  </a:srgbClr>
                </a:gs>
                <a:gs pos="88000">
                  <a:srgbClr val="C0504D">
                    <a:tint val="100000"/>
                    <a:shade val="63000"/>
                    <a:satMod val="160000"/>
                  </a:srgbClr>
                </a:gs>
                <a:gs pos="100000">
                  <a:srgbClr val="C0504D">
                    <a:tint val="99000"/>
                    <a:shade val="100000"/>
                    <a:satMod val="155000"/>
                  </a:srgbClr>
                </a:gs>
              </a:gsLst>
              <a:lin ang="5400000" scaled="0"/>
            </a:gradFill>
            <a:ln>
              <a:noFill/>
            </a:ln>
            <a:effectLst>
              <a:glow rad="50800">
                <a:srgbClr val="C0504D">
                  <a:tint val="68000"/>
                  <a:shade val="93000"/>
                  <a:alpha val="37000"/>
                  <a:satMod val="250000"/>
                </a:srgbClr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1800000"/>
              </a:lightRig>
            </a:scene3d>
            <a:sp3d contourW="10160" prstMaterial="dkEdge">
              <a:bevelT w="20320" h="19050" prst="angle"/>
              <a:contourClr>
                <a:srgbClr val="C0504D">
                  <a:shade val="30000"/>
                  <a:satMod val="1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9" name="Блок-схема: узел 18"/>
            <p:cNvSpPr/>
            <p:nvPr/>
          </p:nvSpPr>
          <p:spPr>
            <a:xfrm>
              <a:off x="5206208" y="3446794"/>
              <a:ext cx="144016" cy="144016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tint val="73000"/>
                    <a:shade val="100000"/>
                    <a:satMod val="150000"/>
                  </a:srgbClr>
                </a:gs>
                <a:gs pos="25000">
                  <a:srgbClr val="C0504D">
                    <a:tint val="96000"/>
                    <a:shade val="80000"/>
                    <a:satMod val="105000"/>
                  </a:srgbClr>
                </a:gs>
                <a:gs pos="38000">
                  <a:srgbClr val="C0504D">
                    <a:tint val="96000"/>
                    <a:shade val="59000"/>
                    <a:satMod val="120000"/>
                  </a:srgbClr>
                </a:gs>
                <a:gs pos="55000">
                  <a:srgbClr val="C0504D">
                    <a:tint val="100000"/>
                    <a:shade val="57000"/>
                    <a:satMod val="120000"/>
                  </a:srgbClr>
                </a:gs>
                <a:gs pos="80000">
                  <a:srgbClr val="C0504D">
                    <a:tint val="100000"/>
                    <a:shade val="56000"/>
                    <a:satMod val="145000"/>
                  </a:srgbClr>
                </a:gs>
                <a:gs pos="88000">
                  <a:srgbClr val="C0504D">
                    <a:tint val="100000"/>
                    <a:shade val="63000"/>
                    <a:satMod val="160000"/>
                  </a:srgbClr>
                </a:gs>
                <a:gs pos="100000">
                  <a:srgbClr val="C0504D">
                    <a:tint val="99000"/>
                    <a:shade val="100000"/>
                    <a:satMod val="155000"/>
                  </a:srgbClr>
                </a:gs>
              </a:gsLst>
              <a:lin ang="5400000" scaled="0"/>
            </a:gradFill>
            <a:ln>
              <a:noFill/>
            </a:ln>
            <a:effectLst>
              <a:glow rad="50800">
                <a:srgbClr val="C0504D">
                  <a:tint val="68000"/>
                  <a:shade val="93000"/>
                  <a:alpha val="37000"/>
                  <a:satMod val="250000"/>
                </a:srgbClr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1800000"/>
              </a:lightRig>
            </a:scene3d>
            <a:sp3d contourW="10160" prstMaterial="dkEdge">
              <a:bevelT w="20320" h="19050" prst="angle"/>
              <a:contourClr>
                <a:srgbClr val="C0504D">
                  <a:shade val="30000"/>
                  <a:satMod val="1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0" name="Блок-схема: узел 19"/>
            <p:cNvSpPr/>
            <p:nvPr/>
          </p:nvSpPr>
          <p:spPr>
            <a:xfrm>
              <a:off x="2627784" y="3573589"/>
              <a:ext cx="144016" cy="144016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tint val="73000"/>
                    <a:shade val="100000"/>
                    <a:satMod val="150000"/>
                  </a:srgbClr>
                </a:gs>
                <a:gs pos="25000">
                  <a:srgbClr val="C0504D">
                    <a:tint val="96000"/>
                    <a:shade val="80000"/>
                    <a:satMod val="105000"/>
                  </a:srgbClr>
                </a:gs>
                <a:gs pos="38000">
                  <a:srgbClr val="C0504D">
                    <a:tint val="96000"/>
                    <a:shade val="59000"/>
                    <a:satMod val="120000"/>
                  </a:srgbClr>
                </a:gs>
                <a:gs pos="55000">
                  <a:srgbClr val="C0504D">
                    <a:tint val="100000"/>
                    <a:shade val="57000"/>
                    <a:satMod val="120000"/>
                  </a:srgbClr>
                </a:gs>
                <a:gs pos="80000">
                  <a:srgbClr val="C0504D">
                    <a:tint val="100000"/>
                    <a:shade val="56000"/>
                    <a:satMod val="145000"/>
                  </a:srgbClr>
                </a:gs>
                <a:gs pos="88000">
                  <a:srgbClr val="C0504D">
                    <a:tint val="100000"/>
                    <a:shade val="63000"/>
                    <a:satMod val="160000"/>
                  </a:srgbClr>
                </a:gs>
                <a:gs pos="100000">
                  <a:srgbClr val="C0504D">
                    <a:tint val="99000"/>
                    <a:shade val="100000"/>
                    <a:satMod val="155000"/>
                  </a:srgbClr>
                </a:gs>
              </a:gsLst>
              <a:lin ang="5400000" scaled="0"/>
            </a:gradFill>
            <a:ln>
              <a:noFill/>
            </a:ln>
            <a:effectLst>
              <a:glow rad="50800">
                <a:srgbClr val="C0504D">
                  <a:tint val="68000"/>
                  <a:shade val="93000"/>
                  <a:alpha val="37000"/>
                  <a:satMod val="250000"/>
                </a:srgbClr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1800000"/>
              </a:lightRig>
            </a:scene3d>
            <a:sp3d contourW="10160" prstMaterial="dkEdge">
              <a:bevelT w="20320" h="19050" prst="angle"/>
              <a:contourClr>
                <a:srgbClr val="C0504D">
                  <a:shade val="30000"/>
                  <a:satMod val="1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1" name="Блок-схема: узел 20"/>
            <p:cNvSpPr/>
            <p:nvPr/>
          </p:nvSpPr>
          <p:spPr>
            <a:xfrm>
              <a:off x="3419872" y="2636912"/>
              <a:ext cx="144016" cy="144016"/>
            </a:xfrm>
            <a:prstGeom prst="flowChartConnector">
              <a:avLst/>
            </a:prstGeom>
            <a:gradFill rotWithShape="1">
              <a:gsLst>
                <a:gs pos="0">
                  <a:srgbClr val="C0504D">
                    <a:tint val="73000"/>
                    <a:shade val="100000"/>
                    <a:satMod val="150000"/>
                  </a:srgbClr>
                </a:gs>
                <a:gs pos="25000">
                  <a:srgbClr val="C0504D">
                    <a:tint val="96000"/>
                    <a:shade val="80000"/>
                    <a:satMod val="105000"/>
                  </a:srgbClr>
                </a:gs>
                <a:gs pos="38000">
                  <a:srgbClr val="C0504D">
                    <a:tint val="96000"/>
                    <a:shade val="59000"/>
                    <a:satMod val="120000"/>
                  </a:srgbClr>
                </a:gs>
                <a:gs pos="55000">
                  <a:srgbClr val="C0504D">
                    <a:tint val="100000"/>
                    <a:shade val="57000"/>
                    <a:satMod val="120000"/>
                  </a:srgbClr>
                </a:gs>
                <a:gs pos="80000">
                  <a:srgbClr val="C0504D">
                    <a:tint val="100000"/>
                    <a:shade val="56000"/>
                    <a:satMod val="145000"/>
                  </a:srgbClr>
                </a:gs>
                <a:gs pos="88000">
                  <a:srgbClr val="C0504D">
                    <a:tint val="100000"/>
                    <a:shade val="63000"/>
                    <a:satMod val="160000"/>
                  </a:srgbClr>
                </a:gs>
                <a:gs pos="100000">
                  <a:srgbClr val="C0504D">
                    <a:tint val="99000"/>
                    <a:shade val="100000"/>
                    <a:satMod val="155000"/>
                  </a:srgbClr>
                </a:gs>
              </a:gsLst>
              <a:lin ang="5400000" scaled="0"/>
            </a:gradFill>
            <a:ln>
              <a:noFill/>
            </a:ln>
            <a:effectLst>
              <a:glow rad="50800">
                <a:srgbClr val="C0504D">
                  <a:tint val="68000"/>
                  <a:shade val="93000"/>
                  <a:alpha val="37000"/>
                  <a:satMod val="250000"/>
                </a:srgbClr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1800000"/>
              </a:lightRig>
            </a:scene3d>
            <a:sp3d contourW="10160" prstMaterial="dkEdge">
              <a:bevelT w="20320" h="19050" prst="angle"/>
              <a:contourClr>
                <a:srgbClr val="C0504D">
                  <a:shade val="30000"/>
                  <a:satMod val="150000"/>
                </a:srgbClr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2" name="Блок-схема: узел 21"/>
            <p:cNvSpPr/>
            <p:nvPr/>
          </p:nvSpPr>
          <p:spPr>
            <a:xfrm>
              <a:off x="4067944" y="4725144"/>
              <a:ext cx="144016" cy="144016"/>
            </a:xfrm>
            <a:prstGeom prst="flowChartConnector">
              <a:avLst/>
            </a:prstGeom>
            <a:solidFill>
              <a:srgbClr val="003274"/>
            </a:solidFill>
            <a:ln>
              <a:noFill/>
            </a:ln>
            <a:effectLst>
              <a:glow rad="50800">
                <a:sysClr val="windowText" lastClr="000000">
                  <a:tint val="68000"/>
                  <a:shade val="93000"/>
                  <a:alpha val="37000"/>
                  <a:satMod val="250000"/>
                </a:sysClr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1800000"/>
              </a:lightRig>
            </a:scene3d>
            <a:sp3d contourW="10160" prstMaterial="dkEdge">
              <a:bevelT w="20320" h="19050" prst="angle"/>
              <a:contourClr>
                <a:sysClr val="windowText" lastClr="000000">
                  <a:shade val="30000"/>
                  <a:satMod val="150000"/>
                </a:sysClr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24" name="WordArt 7"/>
          <p:cNvSpPr>
            <a:spLocks noChangeArrowheads="1" noChangeShapeType="1" noTextEdit="1"/>
          </p:cNvSpPr>
          <p:nvPr/>
        </p:nvSpPr>
        <p:spPr bwMode="auto">
          <a:xfrm>
            <a:off x="7162695" y="2220205"/>
            <a:ext cx="4391996" cy="21491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Центры:</a:t>
            </a:r>
          </a:p>
          <a:p>
            <a:pPr marL="0" marR="0" lvl="0" indent="0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1. 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ЦКиД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«РФЯЦ-ВНИИЭФ», 3 этаж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Куйбышева д.24 (</a:t>
            </a:r>
            <a:r>
              <a:rPr kumimoji="0" lang="ru-RU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пр.Мира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15)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ДК "Авангард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"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ТЦ "Апельсин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"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5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СК «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РФЯЦ-ВНИИЭФ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» ул. Юности</a:t>
            </a:r>
            <a:endParaRPr kumimoji="0" lang="ru-RU" sz="3600" b="0" i="0" u="none" strike="noStrike" kern="10" cap="none" spc="0" normalizeH="0" baseline="0" noProof="0" dirty="0">
              <a:ln w="9525">
                <a:solidFill>
                  <a:srgbClr val="CC0000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cs typeface="Arial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7162694" y="4659401"/>
            <a:ext cx="4838805" cy="707886"/>
            <a:chOff x="2987824" y="6165304"/>
            <a:chExt cx="4391996" cy="707886"/>
          </a:xfrm>
        </p:grpSpPr>
        <p:sp>
          <p:nvSpPr>
            <p:cNvPr id="23" name="Блок-схема: узел 22"/>
            <p:cNvSpPr/>
            <p:nvPr/>
          </p:nvSpPr>
          <p:spPr>
            <a:xfrm>
              <a:off x="2987824" y="6309320"/>
              <a:ext cx="144016" cy="144016"/>
            </a:xfrm>
            <a:prstGeom prst="flowChartConnector">
              <a:avLst/>
            </a:prstGeom>
            <a:solidFill>
              <a:srgbClr val="003274"/>
            </a:solidFill>
            <a:ln>
              <a:noFill/>
            </a:ln>
            <a:effectLst>
              <a:glow rad="50800">
                <a:sysClr val="windowText" lastClr="000000">
                  <a:tint val="68000"/>
                  <a:shade val="93000"/>
                  <a:alpha val="37000"/>
                  <a:satMod val="250000"/>
                </a:sysClr>
              </a:glow>
            </a:effectLst>
            <a:scene3d>
              <a:camera prst="orthographicFront">
                <a:rot lat="0" lon="0" rev="0"/>
              </a:camera>
              <a:lightRig rig="glow" dir="t">
                <a:rot lat="0" lon="0" rev="1800000"/>
              </a:lightRig>
            </a:scene3d>
            <a:sp3d contourW="10160" prstMaterial="dkEdge">
              <a:bevelT w="20320" h="19050" prst="angle"/>
              <a:contourClr>
                <a:sysClr val="windowText" lastClr="000000">
                  <a:shade val="30000"/>
                  <a:satMod val="150000"/>
                </a:sysClr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19310" y="6165304"/>
              <a:ext cx="4160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274"/>
                  </a:solidFill>
                  <a:effectLst/>
                  <a:uLnTx/>
                  <a:uFillTx/>
                </a:rPr>
                <a:t>Совет РО ОДВ «РФЯЦ-ВНИИЭФ</a:t>
              </a:r>
              <a:endPara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650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0043" y="129581"/>
            <a:ext cx="8481236" cy="584775"/>
          </a:xfrm>
        </p:spPr>
        <p:txBody>
          <a:bodyPr/>
          <a:lstStyle/>
          <a:p>
            <a:r>
              <a:rPr lang="ru-RU" sz="3200" dirty="0" smtClean="0"/>
              <a:t>Основные задачи </a:t>
            </a:r>
            <a:r>
              <a:rPr lang="ru-RU" sz="3200" dirty="0"/>
              <a:t>Центров</a:t>
            </a:r>
          </a:p>
        </p:txBody>
      </p:sp>
      <p:pic>
        <p:nvPicPr>
          <p:cNvPr id="3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9407" y="1345283"/>
            <a:ext cx="116240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3274"/>
                </a:solidFill>
                <a:ea typeface="Calibri" pitchFamily="34" charset="0"/>
                <a:cs typeface="Times New Roman" pitchFamily="18" charset="0"/>
              </a:rPr>
              <a:t>оказание помощи в организации встреч неработающих пенсионеров РФЯЦ-ВНИИЭФ с руководителями подразделений </a:t>
            </a:r>
            <a:r>
              <a:rPr lang="ru-RU" sz="2000" dirty="0" smtClean="0">
                <a:solidFill>
                  <a:srgbClr val="003274"/>
                </a:solidFill>
                <a:ea typeface="Calibri" pitchFamily="34" charset="0"/>
                <a:cs typeface="Times New Roman" pitchFamily="18" charset="0"/>
              </a:rPr>
              <a:t>Института</a:t>
            </a:r>
            <a:r>
              <a:rPr lang="ru-RU" sz="2000" dirty="0">
                <a:solidFill>
                  <a:srgbClr val="003274"/>
                </a:solidFill>
                <a:ea typeface="Calibri" pitchFamily="34" charset="0"/>
                <a:cs typeface="Times New Roman" pitchFamily="18" charset="0"/>
              </a:rPr>
              <a:t>, самостоятельных отделов, со специалистами пенсионных фондов, медицинских, педагогических и культурно-спортивных учреждений и специалистами других учреждений социальной направленности</a:t>
            </a:r>
            <a:r>
              <a:rPr lang="ru-RU" sz="2000" dirty="0" smtClean="0">
                <a:solidFill>
                  <a:srgbClr val="003274"/>
                </a:solidFill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285750" indent="-285750" algn="just"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3274"/>
                </a:solidFill>
                <a:ea typeface="Calibri" pitchFamily="34" charset="0"/>
                <a:cs typeface="Times New Roman" pitchFamily="18" charset="0"/>
              </a:rPr>
              <a:t>участие в рассмотрении писем, заявлений и жалоб, поступающих от неработающих пенсионеров</a:t>
            </a:r>
            <a:r>
              <a:rPr lang="ru-RU" sz="2000" dirty="0" smtClean="0">
                <a:solidFill>
                  <a:srgbClr val="003274"/>
                </a:solidFill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285750" lvl="0" indent="-285750" algn="just"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3274"/>
                </a:solidFill>
                <a:ea typeface="Calibri" pitchFamily="34" charset="0"/>
                <a:cs typeface="Times New Roman" pitchFamily="18" charset="0"/>
              </a:rPr>
              <a:t>привлечение пенсионеров к активному участию в общественных мероприятиях РФЯЦ-ВНИИЭФ и города;</a:t>
            </a:r>
            <a:endParaRPr lang="ru-RU" sz="2000" dirty="0">
              <a:solidFill>
                <a:srgbClr val="003274"/>
              </a:solidFill>
              <a:cs typeface="Arial" pitchFamily="34" charset="0"/>
            </a:endParaRPr>
          </a:p>
          <a:p>
            <a:pPr marL="285750" lvl="0" indent="-285750" algn="just"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3274"/>
                </a:solidFill>
                <a:ea typeface="Calibri" pitchFamily="34" charset="0"/>
                <a:cs typeface="Times New Roman" pitchFamily="18" charset="0"/>
              </a:rPr>
              <a:t>защита чести и достоинства неработающих пенсионеров, привлечение их к воспитательной работе с молодежью и разъяснению широким массам населения значения и традиций РФЯЦ-ВНИИЭФ и атомной отрасли, необходимости дальнейшего их развития</a:t>
            </a:r>
            <a:r>
              <a:rPr lang="ru-RU" sz="2000" dirty="0" smtClean="0">
                <a:solidFill>
                  <a:srgbClr val="003274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003274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5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F:\день пенсинеров\5 юбилей центров\фото для юбилея\актив Центров\P1010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47" y="3734953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день пенсинеров\5 юбилей центров\фото для юбилея\актив Центров\IMG_9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023" y="942061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0043" y="221913"/>
            <a:ext cx="8481236" cy="400110"/>
          </a:xfrm>
        </p:spPr>
        <p:txBody>
          <a:bodyPr/>
          <a:lstStyle/>
          <a:p>
            <a:r>
              <a:rPr lang="ru-RU" dirty="0" smtClean="0"/>
              <a:t>Рабочие моменты РООДВ</a:t>
            </a:r>
            <a:endParaRPr lang="ru-RU" dirty="0"/>
          </a:p>
        </p:txBody>
      </p:sp>
      <p:pic>
        <p:nvPicPr>
          <p:cNvPr id="3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день пенсинеров\5 юбилей центров\фото для юбилея\актив Центров\DSC015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2" y="914765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день пенсинеров\5 юбилей центров\фото для юбилея\актив Центров\IMG_67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843" y="2396461"/>
            <a:ext cx="4698000" cy="313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день пенсинеров\5 юбилей центров\фото для юбилея\актив Центров\IMG_937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313" y="3687881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180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5514" y="221913"/>
            <a:ext cx="8335764" cy="400110"/>
          </a:xfrm>
        </p:spPr>
        <p:txBody>
          <a:bodyPr/>
          <a:lstStyle/>
          <a:p>
            <a:r>
              <a:rPr lang="ru-RU" dirty="0" smtClean="0"/>
              <a:t>Торжественное открытие Центров в </a:t>
            </a:r>
            <a:r>
              <a:rPr lang="ru-RU" dirty="0" err="1" smtClean="0"/>
              <a:t>ЦКиД</a:t>
            </a:r>
            <a:r>
              <a:rPr lang="ru-RU" dirty="0" smtClean="0"/>
              <a:t> и на Мира д.15</a:t>
            </a:r>
            <a:endParaRPr lang="ru-RU" dirty="0"/>
          </a:p>
        </p:txBody>
      </p:sp>
      <p:pic>
        <p:nvPicPr>
          <p:cNvPr id="3" name="Picture 2" descr="D:\СОВЕТ ВЕТЕРАНОВ\РО ОДВ банер_of_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2" t="6736" r="13799" b="84180"/>
          <a:stretch/>
        </p:blipFill>
        <p:spPr bwMode="auto">
          <a:xfrm>
            <a:off x="8003" y="23869"/>
            <a:ext cx="1256306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" y="896350"/>
            <a:ext cx="4051013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72" y="899492"/>
            <a:ext cx="4051013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3" y="3655747"/>
            <a:ext cx="4267067" cy="28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583" y="3612333"/>
            <a:ext cx="4267067" cy="28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18" y="3655747"/>
            <a:ext cx="3995505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Z:\для презентации\img-04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858" y="1086674"/>
            <a:ext cx="4048036" cy="2697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456721"/>
      </p:ext>
    </p:extLst>
  </p:cSld>
  <p:clrMapOvr>
    <a:masterClrMapping/>
  </p:clrMapOvr>
</p:sld>
</file>

<file path=ppt/theme/theme1.xml><?xml version="1.0" encoding="utf-8"?>
<a:theme xmlns:a="http://schemas.openxmlformats.org/drawingml/2006/main" name="Презентация РФЯЦ-ВНИИЭФ">
  <a:themeElements>
    <a:clrScheme name="РФЯЦ-ВНИИЭФ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РФЯЦ-ВНИИЭФ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5113</TotalTime>
  <Words>334</Words>
  <Application>Microsoft Office PowerPoint</Application>
  <PresentationFormat>Произвольный</PresentationFormat>
  <Paragraphs>60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Презентация РФЯЦ-ВНИИЭФ</vt:lpstr>
      <vt:lpstr>Презентация PowerPoint</vt:lpstr>
      <vt:lpstr>         </vt:lpstr>
      <vt:lpstr>ПОЛОЖЕНИЕ о Центрах работы с неработающими пенсионерами (ветеранами) РФЯЦ-ВНИИЭФ</vt:lpstr>
      <vt:lpstr>Руководители Центров РООДВ РФЯЦ-ВНИИЭФ 2014-2019 гг.</vt:lpstr>
      <vt:lpstr>Общественное движение ветеранов РФЯЦ-ВНИИЭФ</vt:lpstr>
      <vt:lpstr>Расположение Центров и совета РООДВ в г.Сарове</vt:lpstr>
      <vt:lpstr>Основные задачи Центров</vt:lpstr>
      <vt:lpstr>Рабочие моменты РООДВ</vt:lpstr>
      <vt:lpstr>Торжественное открытие Центров в ЦКиД и на Мира д.15</vt:lpstr>
      <vt:lpstr>Торжественное открытие Центра в ДК Авангард</vt:lpstr>
      <vt:lpstr>Торжественное открытие Центра в СК ВНИИЭФ</vt:lpstr>
      <vt:lpstr>Торжественное открытие Центра в ТЦ «Апельсин»</vt:lpstr>
      <vt:lpstr>Экскурсионная программа 2018</vt:lpstr>
      <vt:lpstr>Экскурсионная программа 2018</vt:lpstr>
      <vt:lpstr>Экскурсионная программа 2018</vt:lpstr>
      <vt:lpstr>База отдыха «Родничок»</vt:lpstr>
      <vt:lpstr>Осенний праздник «Дары осени»</vt:lpstr>
      <vt:lpstr>Работа Совета ветеранов РФЯЦ-ВНИИЭФ и МОДВ АЭП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624</cp:revision>
  <cp:lastPrinted>2018-08-29T10:59:54Z</cp:lastPrinted>
  <dcterms:created xsi:type="dcterms:W3CDTF">2015-07-29T06:33:17Z</dcterms:created>
  <dcterms:modified xsi:type="dcterms:W3CDTF">2019-07-11T10:38:19Z</dcterms:modified>
</cp:coreProperties>
</file>