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9" r:id="rId3"/>
    <p:sldId id="260" r:id="rId4"/>
    <p:sldId id="261" r:id="rId5"/>
    <p:sldId id="262" r:id="rId6"/>
    <p:sldId id="263" r:id="rId7"/>
    <p:sldId id="264" r:id="rId8"/>
    <p:sldId id="265" r:id="rId9"/>
    <p:sldId id="26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F5480"/>
    <a:srgbClr val="2E2C2D"/>
    <a:srgbClr val="47627F"/>
    <a:srgbClr val="04105A"/>
    <a:srgbClr val="ED613E"/>
    <a:srgbClr val="BF3C48"/>
    <a:srgbClr val="856E45"/>
    <a:srgbClr val="6F267F"/>
    <a:srgbClr val="FECB00"/>
    <a:srgbClr val="729F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54" autoAdjust="0"/>
  </p:normalViewPr>
  <p:slideViewPr>
    <p:cSldViewPr snapToGrid="0">
      <p:cViewPr varScale="1">
        <p:scale>
          <a:sx n="91" d="100"/>
          <a:sy n="91" d="100"/>
        </p:scale>
        <p:origin x="-504"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46C50-11C4-406A-A4A9-0B34975CB043}" type="datetimeFigureOut">
              <a:rPr lang="ru-RU" smtClean="0"/>
              <a:pPr/>
              <a:t>11.07.2019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C06FC-4514-4A43-9CF1-94A4DE3E78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7CC06FC-4514-4A43-9CF1-94A4DE3E78AA}"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7CC06FC-4514-4A43-9CF1-94A4DE3E78AA}"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7/11/2019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959" y="2358493"/>
            <a:ext cx="7799832" cy="2387600"/>
          </a:xfrm>
        </p:spPr>
        <p:txBody>
          <a:bodyPr>
            <a:noAutofit/>
          </a:bodyPr>
          <a:lstStyle/>
          <a:p>
            <a:r>
              <a:rPr lang="ru-RU" altLang="ru-RU" sz="4000" b="1" dirty="0" smtClean="0">
                <a:solidFill>
                  <a:srgbClr val="0070C0"/>
                </a:solidFill>
                <a:latin typeface="Times New Roman" pitchFamily="18" charset="0"/>
                <a:cs typeface="Times New Roman" pitchFamily="18" charset="0"/>
              </a:rPr>
              <a:t>Организация и проведение </a:t>
            </a:r>
            <a:r>
              <a:rPr lang="ru-RU" sz="4000" b="1" dirty="0" smtClean="0">
                <a:solidFill>
                  <a:srgbClr val="0070C0"/>
                </a:solidFill>
                <a:latin typeface="Times New Roman" pitchFamily="18" charset="0"/>
                <a:cs typeface="Times New Roman" pitchFamily="18" charset="0"/>
              </a:rPr>
              <a:t>муниципального молодежного</a:t>
            </a:r>
            <a:br>
              <a:rPr lang="ru-RU" sz="4000" b="1" dirty="0" smtClean="0">
                <a:solidFill>
                  <a:srgbClr val="0070C0"/>
                </a:solidFill>
                <a:latin typeface="Times New Roman" pitchFamily="18" charset="0"/>
                <a:cs typeface="Times New Roman" pitchFamily="18" charset="0"/>
              </a:rPr>
            </a:br>
            <a:r>
              <a:rPr lang="ru-RU" sz="4000" b="1" dirty="0" smtClean="0">
                <a:solidFill>
                  <a:srgbClr val="0070C0"/>
                </a:solidFill>
                <a:latin typeface="Times New Roman" pitchFamily="18" charset="0"/>
                <a:cs typeface="Times New Roman" pitchFamily="18" charset="0"/>
              </a:rPr>
              <a:t>туристического слёта имени</a:t>
            </a:r>
            <a:br>
              <a:rPr lang="ru-RU" sz="4000" b="1" dirty="0" smtClean="0">
                <a:solidFill>
                  <a:srgbClr val="0070C0"/>
                </a:solidFill>
                <a:latin typeface="Times New Roman" pitchFamily="18" charset="0"/>
                <a:cs typeface="Times New Roman" pitchFamily="18" charset="0"/>
              </a:rPr>
            </a:br>
            <a:r>
              <a:rPr lang="ru-RU" sz="4000" b="1" dirty="0" smtClean="0">
                <a:solidFill>
                  <a:srgbClr val="0070C0"/>
                </a:solidFill>
                <a:latin typeface="Times New Roman" pitchFamily="18" charset="0"/>
                <a:cs typeface="Times New Roman" pitchFamily="18" charset="0"/>
              </a:rPr>
              <a:t>В.И. Роборовского</a:t>
            </a:r>
            <a:br>
              <a:rPr lang="ru-RU" sz="4000" b="1" dirty="0" smtClean="0">
                <a:solidFill>
                  <a:srgbClr val="0070C0"/>
                </a:solidFill>
                <a:latin typeface="Times New Roman" pitchFamily="18" charset="0"/>
                <a:cs typeface="Times New Roman" pitchFamily="18" charset="0"/>
              </a:rPr>
            </a:br>
            <a:r>
              <a:rPr lang="ru-RU" sz="1800" b="1" dirty="0" smtClean="0">
                <a:solidFill>
                  <a:srgbClr val="0070C0"/>
                </a:solidFill>
                <a:latin typeface="Times New Roman" pitchFamily="18" charset="0"/>
                <a:cs typeface="Times New Roman" pitchFamily="18" charset="0"/>
              </a:rPr>
              <a:t>номинация: развитие человеческого капитала</a:t>
            </a:r>
            <a:endPar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4" name="Picture 4" descr="http://images.myshared.ru/7/807834/slide_22.jpg"/>
          <p:cNvPicPr>
            <a:picLocks noChangeAspect="1" noChangeArrowheads="1"/>
          </p:cNvPicPr>
          <p:nvPr/>
        </p:nvPicPr>
        <p:blipFill>
          <a:blip r:embed="rId3" cstate="print"/>
          <a:srcRect l="14271" r="20322"/>
          <a:stretch>
            <a:fillRect/>
          </a:stretch>
        </p:blipFill>
        <p:spPr bwMode="auto">
          <a:xfrm>
            <a:off x="6291247" y="5995246"/>
            <a:ext cx="652728" cy="748454"/>
          </a:xfrm>
          <a:prstGeom prst="rect">
            <a:avLst/>
          </a:prstGeom>
          <a:noFill/>
        </p:spPr>
      </p:pic>
      <p:pic>
        <p:nvPicPr>
          <p:cNvPr id="5" name="Picture 2" descr="http://www.atomic-energy.ru/files/taxonomy/logotip_kalininskoy_aes.jpg"/>
          <p:cNvPicPr>
            <a:picLocks noChangeAspect="1" noChangeArrowheads="1"/>
          </p:cNvPicPr>
          <p:nvPr/>
        </p:nvPicPr>
        <p:blipFill>
          <a:blip r:embed="rId4"/>
          <a:srcRect/>
          <a:stretch>
            <a:fillRect/>
          </a:stretch>
        </p:blipFill>
        <p:spPr bwMode="auto">
          <a:xfrm>
            <a:off x="7228088" y="6138374"/>
            <a:ext cx="1704898" cy="517404"/>
          </a:xfrm>
          <a:prstGeom prst="rect">
            <a:avLst/>
          </a:prstGeom>
          <a:noFill/>
        </p:spPr>
      </p:pic>
    </p:spTree>
    <p:extLst>
      <p:ext uri="{BB962C8B-B14F-4D97-AF65-F5344CB8AC3E}">
        <p14:creationId xmlns=""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281" y="0"/>
            <a:ext cx="5615511" cy="1152144"/>
          </a:xfrm>
        </p:spPr>
        <p:txBody>
          <a:bodyPr>
            <a:normAutofit/>
          </a:bodyPr>
          <a:lstStyle/>
          <a:p>
            <a:pPr algn="r"/>
            <a:r>
              <a:rPr lang="ru-RU" sz="2400" b="1" dirty="0" smtClean="0">
                <a:solidFill>
                  <a:schemeClr val="accent5">
                    <a:lumMod val="75000"/>
                  </a:schemeClr>
                </a:solidFill>
                <a:latin typeface="Times New Roman" pitchFamily="18" charset="0"/>
                <a:cs typeface="Times New Roman" pitchFamily="18" charset="0"/>
              </a:rPr>
              <a:t>Контакты ответственных лиц за реализацию практики:</a:t>
            </a:r>
            <a:endParaRPr lang="ru-RU" sz="2400" dirty="0"/>
          </a:p>
        </p:txBody>
      </p:sp>
      <p:sp>
        <p:nvSpPr>
          <p:cNvPr id="3" name="Текст 2"/>
          <p:cNvSpPr>
            <a:spLocks noGrp="1"/>
          </p:cNvSpPr>
          <p:nvPr>
            <p:ph type="body" idx="1"/>
          </p:nvPr>
        </p:nvSpPr>
        <p:spPr>
          <a:xfrm>
            <a:off x="629842" y="1133856"/>
            <a:ext cx="3868340" cy="1545336"/>
          </a:xfrm>
        </p:spPr>
        <p:txBody>
          <a:bodyPr>
            <a:normAutofit fontScale="25000" lnSpcReduction="20000"/>
          </a:bodyPr>
          <a:lstStyle/>
          <a:p>
            <a:r>
              <a:rPr lang="ru-RU" sz="7200" dirty="0" smtClean="0">
                <a:solidFill>
                  <a:schemeClr val="accent5">
                    <a:lumMod val="75000"/>
                  </a:schemeClr>
                </a:solidFill>
                <a:latin typeface="Times New Roman" pitchFamily="18" charset="0"/>
                <a:cs typeface="Times New Roman" pitchFamily="18" charset="0"/>
              </a:rPr>
              <a:t>Баширова Ольга Валерьевна</a:t>
            </a:r>
          </a:p>
          <a:p>
            <a:r>
              <a:rPr lang="ru-RU" sz="5600" b="0" dirty="0" smtClean="0">
                <a:solidFill>
                  <a:schemeClr val="accent5">
                    <a:lumMod val="75000"/>
                  </a:schemeClr>
                </a:solidFill>
                <a:latin typeface="Times New Roman" pitchFamily="18" charset="0"/>
                <a:cs typeface="Times New Roman" pitchFamily="18" charset="0"/>
              </a:rPr>
              <a:t>Руководитель Управления культуры, спорта и молодежной политики Администрации Удомельского городского округа</a:t>
            </a:r>
          </a:p>
          <a:p>
            <a:r>
              <a:rPr lang="ru-RU" sz="5600" b="0" dirty="0" smtClean="0">
                <a:solidFill>
                  <a:schemeClr val="accent5">
                    <a:lumMod val="75000"/>
                  </a:schemeClr>
                </a:solidFill>
                <a:latin typeface="Times New Roman" pitchFamily="18" charset="0"/>
                <a:cs typeface="Times New Roman" pitchFamily="18" charset="0"/>
              </a:rPr>
              <a:t>тел.: 8(48255)54236</a:t>
            </a:r>
          </a:p>
          <a:p>
            <a:r>
              <a:rPr lang="ru-RU" sz="5600" b="0" dirty="0" smtClean="0">
                <a:solidFill>
                  <a:schemeClr val="accent5">
                    <a:lumMod val="75000"/>
                  </a:schemeClr>
                </a:solidFill>
                <a:latin typeface="Times New Roman" pitchFamily="18" charset="0"/>
                <a:cs typeface="Times New Roman" pitchFamily="18" charset="0"/>
              </a:rPr>
              <a:t>е</a:t>
            </a:r>
            <a:r>
              <a:rPr lang="en-US" sz="5600" b="0" dirty="0" smtClean="0">
                <a:solidFill>
                  <a:schemeClr val="accent5">
                    <a:lumMod val="75000"/>
                  </a:schemeClr>
                </a:solidFill>
                <a:latin typeface="Times New Roman" pitchFamily="18" charset="0"/>
                <a:cs typeface="Times New Roman" pitchFamily="18" charset="0"/>
              </a:rPr>
              <a:t>-mail</a:t>
            </a:r>
            <a:r>
              <a:rPr lang="ru-RU" sz="5600" b="0" dirty="0" smtClean="0">
                <a:solidFill>
                  <a:schemeClr val="accent5">
                    <a:lumMod val="75000"/>
                  </a:schemeClr>
                </a:solidFill>
                <a:latin typeface="Times New Roman" pitchFamily="18" charset="0"/>
                <a:cs typeface="Times New Roman" pitchFamily="18" charset="0"/>
              </a:rPr>
              <a:t>: </a:t>
            </a:r>
            <a:r>
              <a:rPr lang="en-US" sz="5600" b="0" dirty="0" smtClean="0">
                <a:solidFill>
                  <a:schemeClr val="accent5">
                    <a:lumMod val="75000"/>
                  </a:schemeClr>
                </a:solidFill>
                <a:latin typeface="Times New Roman" pitchFamily="18" charset="0"/>
                <a:cs typeface="Times New Roman" pitchFamily="18" charset="0"/>
              </a:rPr>
              <a:t>uksim-ugo@yandex.ru</a:t>
            </a:r>
            <a:endParaRPr lang="ru-RU" sz="5600" b="0" dirty="0" smtClean="0">
              <a:solidFill>
                <a:schemeClr val="accent5">
                  <a:lumMod val="75000"/>
                </a:schemeClr>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29150" y="1188720"/>
            <a:ext cx="3887391" cy="1481328"/>
          </a:xfrm>
        </p:spPr>
        <p:txBody>
          <a:bodyPr>
            <a:normAutofit fontScale="47500" lnSpcReduction="20000"/>
          </a:bodyPr>
          <a:lstStyle/>
          <a:p>
            <a:r>
              <a:rPr lang="ru-RU" sz="3800" dirty="0" smtClean="0">
                <a:solidFill>
                  <a:schemeClr val="accent5">
                    <a:lumMod val="75000"/>
                  </a:schemeClr>
                </a:solidFill>
                <a:latin typeface="Times New Roman" pitchFamily="18" charset="0"/>
                <a:cs typeface="Times New Roman" pitchFamily="18" charset="0"/>
              </a:rPr>
              <a:t>Большакова Ольга Вячеславовна</a:t>
            </a:r>
          </a:p>
          <a:p>
            <a:r>
              <a:rPr lang="ru-RU" sz="2900" b="0" dirty="0" smtClean="0">
                <a:solidFill>
                  <a:schemeClr val="accent5">
                    <a:lumMod val="75000"/>
                  </a:schemeClr>
                </a:solidFill>
                <a:latin typeface="Times New Roman" pitchFamily="18" charset="0"/>
                <a:cs typeface="Times New Roman" pitchFamily="18" charset="0"/>
              </a:rPr>
              <a:t>Главный специалист Управления культуры, спорта и молодежной политики Администрации Удомельского городского округа</a:t>
            </a:r>
          </a:p>
          <a:p>
            <a:r>
              <a:rPr lang="ru-RU" sz="2900" b="0" dirty="0" smtClean="0">
                <a:solidFill>
                  <a:schemeClr val="accent5">
                    <a:lumMod val="75000"/>
                  </a:schemeClr>
                </a:solidFill>
                <a:latin typeface="Times New Roman" pitchFamily="18" charset="0"/>
                <a:cs typeface="Times New Roman" pitchFamily="18" charset="0"/>
              </a:rPr>
              <a:t>тел.: 8(48255)543472</a:t>
            </a:r>
          </a:p>
          <a:p>
            <a:r>
              <a:rPr lang="ru-RU" sz="2900" b="0" dirty="0" smtClean="0">
                <a:solidFill>
                  <a:schemeClr val="accent5">
                    <a:lumMod val="75000"/>
                  </a:schemeClr>
                </a:solidFill>
                <a:latin typeface="Times New Roman" pitchFamily="18" charset="0"/>
                <a:cs typeface="Times New Roman" pitchFamily="18" charset="0"/>
              </a:rPr>
              <a:t>е</a:t>
            </a:r>
            <a:r>
              <a:rPr lang="en-US" sz="2900" b="0" dirty="0" smtClean="0">
                <a:solidFill>
                  <a:schemeClr val="accent5">
                    <a:lumMod val="75000"/>
                  </a:schemeClr>
                </a:solidFill>
                <a:latin typeface="Times New Roman" pitchFamily="18" charset="0"/>
                <a:cs typeface="Times New Roman" pitchFamily="18" charset="0"/>
              </a:rPr>
              <a:t>-mail</a:t>
            </a:r>
            <a:r>
              <a:rPr lang="ru-RU" sz="2900" b="0" dirty="0" smtClean="0">
                <a:solidFill>
                  <a:schemeClr val="accent5">
                    <a:lumMod val="75000"/>
                  </a:schemeClr>
                </a:solidFill>
                <a:latin typeface="Times New Roman" pitchFamily="18" charset="0"/>
                <a:cs typeface="Times New Roman" pitchFamily="18" charset="0"/>
              </a:rPr>
              <a:t>: </a:t>
            </a:r>
            <a:r>
              <a:rPr lang="en-US" sz="2900" b="0" dirty="0" smtClean="0">
                <a:solidFill>
                  <a:schemeClr val="accent5">
                    <a:lumMod val="75000"/>
                  </a:schemeClr>
                </a:solidFill>
                <a:latin typeface="Times New Roman" pitchFamily="18" charset="0"/>
                <a:cs typeface="Times New Roman" pitchFamily="18" charset="0"/>
              </a:rPr>
              <a:t>uksimmp@mail.ru</a:t>
            </a:r>
            <a:endParaRPr lang="ru-RU" sz="2900" b="0" dirty="0" smtClean="0">
              <a:solidFill>
                <a:schemeClr val="accent5">
                  <a:lumMod val="75000"/>
                </a:schemeClr>
              </a:solidFill>
              <a:latin typeface="Times New Roman" pitchFamily="18" charset="0"/>
              <a:cs typeface="Times New Roman" pitchFamily="18" charset="0"/>
            </a:endParaRPr>
          </a:p>
        </p:txBody>
      </p:sp>
      <p:pic>
        <p:nvPicPr>
          <p:cNvPr id="7" name="Содержимое 6" descr="VO_kzkRp0z0.jpg"/>
          <p:cNvPicPr>
            <a:picLocks noGrp="1" noChangeAspect="1"/>
          </p:cNvPicPr>
          <p:nvPr>
            <p:ph sz="quarter" idx="4"/>
          </p:nvPr>
        </p:nvPicPr>
        <p:blipFill>
          <a:blip r:embed="rId2" cstate="print"/>
          <a:stretch>
            <a:fillRect/>
          </a:stretch>
        </p:blipFill>
        <p:spPr>
          <a:xfrm>
            <a:off x="5273477" y="2724151"/>
            <a:ext cx="2554190" cy="3405586"/>
          </a:xfrm>
        </p:spPr>
      </p:pic>
      <p:pic>
        <p:nvPicPr>
          <p:cNvPr id="1026" name="Picture 2"/>
          <p:cNvPicPr>
            <a:picLocks noGrp="1" noChangeAspect="1" noChangeArrowheads="1"/>
          </p:cNvPicPr>
          <p:nvPr>
            <p:ph sz="half" idx="2"/>
          </p:nvPr>
        </p:nvPicPr>
        <p:blipFill>
          <a:blip r:embed="rId3"/>
          <a:srcRect/>
          <a:stretch>
            <a:fillRect/>
          </a:stretch>
        </p:blipFill>
        <p:spPr bwMode="auto">
          <a:xfrm>
            <a:off x="1170433" y="2783758"/>
            <a:ext cx="2274022" cy="3287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0090" y="438278"/>
            <a:ext cx="7886700" cy="1325563"/>
          </a:xfrm>
        </p:spPr>
        <p:txBody>
          <a:bodyPr>
            <a:normAutofit fontScale="90000"/>
          </a:bodyPr>
          <a:lstStyle/>
          <a:p>
            <a:pPr algn="r"/>
            <a:r>
              <a:rPr lang="ru-RU" sz="2200" b="1" dirty="0" smtClean="0">
                <a:solidFill>
                  <a:schemeClr val="accent5">
                    <a:lumMod val="75000"/>
                  </a:schemeClr>
                </a:solidFill>
                <a:latin typeface="Times New Roman" pitchFamily="18" charset="0"/>
                <a:cs typeface="Times New Roman" pitchFamily="18" charset="0"/>
              </a:rPr>
              <a:t>Муниципальный молодежный</a:t>
            </a:r>
            <a:br>
              <a:rPr lang="ru-RU" sz="2200" b="1" dirty="0" smtClean="0">
                <a:solidFill>
                  <a:schemeClr val="accent5">
                    <a:lumMod val="75000"/>
                  </a:schemeClr>
                </a:solidFill>
                <a:latin typeface="Times New Roman" pitchFamily="18" charset="0"/>
                <a:cs typeface="Times New Roman" pitchFamily="18" charset="0"/>
              </a:rPr>
            </a:br>
            <a:r>
              <a:rPr lang="ru-RU" sz="2200" b="1" dirty="0" smtClean="0">
                <a:solidFill>
                  <a:schemeClr val="accent5">
                    <a:lumMod val="75000"/>
                  </a:schemeClr>
                </a:solidFill>
                <a:latin typeface="Times New Roman" pitchFamily="18" charset="0"/>
                <a:cs typeface="Times New Roman" pitchFamily="18" charset="0"/>
              </a:rPr>
              <a:t>туристический слёт имени В.И. Роборовского </a:t>
            </a:r>
            <a:r>
              <a:rPr lang="ru-RU" sz="2200" dirty="0" smtClean="0">
                <a:solidFill>
                  <a:schemeClr val="accent5">
                    <a:lumMod val="75000"/>
                  </a:schemeClr>
                </a:solidFill>
                <a:latin typeface="Times New Roman" pitchFamily="18" charset="0"/>
                <a:cs typeface="Times New Roman" pitchFamily="18" charset="0"/>
              </a:rPr>
              <a:t/>
            </a:r>
            <a:br>
              <a:rPr lang="ru-RU" sz="2200" dirty="0" smtClean="0">
                <a:solidFill>
                  <a:schemeClr val="accent5">
                    <a:lumMod val="75000"/>
                  </a:schemeClr>
                </a:solidFill>
                <a:latin typeface="Times New Roman" pitchFamily="18" charset="0"/>
                <a:cs typeface="Times New Roman" pitchFamily="18" charset="0"/>
              </a:rPr>
            </a:br>
            <a:r>
              <a:rPr lang="ru-RU" sz="2200" dirty="0" smtClean="0">
                <a:solidFill>
                  <a:schemeClr val="accent5">
                    <a:lumMod val="75000"/>
                  </a:schemeClr>
                </a:solidFill>
                <a:latin typeface="Times New Roman" pitchFamily="18" charset="0"/>
                <a:cs typeface="Times New Roman" pitchFamily="18" charset="0"/>
              </a:rPr>
              <a:t>в Удомельском городском округе проводится на протяжении 24-х лет, в последние выходные мая в дер. Доронино на берегу реки Съежа </a:t>
            </a:r>
            <a:endParaRPr lang="ru-RU" dirty="0">
              <a:solidFill>
                <a:schemeClr val="accent5">
                  <a:lumMod val="75000"/>
                </a:schemeClr>
              </a:solidFill>
            </a:endParaRPr>
          </a:p>
        </p:txBody>
      </p:sp>
      <p:sp>
        <p:nvSpPr>
          <p:cNvPr id="5" name="Содержимое 4"/>
          <p:cNvSpPr>
            <a:spLocks noGrp="1"/>
          </p:cNvSpPr>
          <p:nvPr>
            <p:ph sz="half" idx="1"/>
          </p:nvPr>
        </p:nvSpPr>
        <p:spPr>
          <a:xfrm>
            <a:off x="628650" y="4870937"/>
            <a:ext cx="3661996" cy="1635371"/>
          </a:xfrm>
        </p:spPr>
        <p:txBody>
          <a:bodyPr>
            <a:normAutofit fontScale="32500" lnSpcReduction="20000"/>
          </a:bodyPr>
          <a:lstStyle/>
          <a:p>
            <a:pPr algn="ctr"/>
            <a:endParaRPr lang="ru-RU" sz="3200" b="1" dirty="0" smtClean="0">
              <a:solidFill>
                <a:srgbClr val="0070C0"/>
              </a:solidFill>
              <a:latin typeface="Times New Roman" pitchFamily="18" charset="0"/>
              <a:cs typeface="Times New Roman" pitchFamily="18" charset="0"/>
            </a:endParaRPr>
          </a:p>
          <a:p>
            <a:pPr algn="ctr">
              <a:buNone/>
            </a:pPr>
            <a:r>
              <a:rPr lang="ru-RU" sz="4600" b="1" dirty="0" smtClean="0">
                <a:solidFill>
                  <a:schemeClr val="accent5">
                    <a:lumMod val="75000"/>
                  </a:schemeClr>
                </a:solidFill>
                <a:latin typeface="Times New Roman" pitchFamily="18" charset="0"/>
                <a:cs typeface="Times New Roman" pitchFamily="18" charset="0"/>
              </a:rPr>
              <a:t>Всеволод Иванович </a:t>
            </a:r>
            <a:r>
              <a:rPr lang="ru-RU" sz="4600" b="1" dirty="0" err="1" smtClean="0">
                <a:solidFill>
                  <a:schemeClr val="accent5">
                    <a:lumMod val="75000"/>
                  </a:schemeClr>
                </a:solidFill>
                <a:latin typeface="Times New Roman" pitchFamily="18" charset="0"/>
                <a:cs typeface="Times New Roman" pitchFamily="18" charset="0"/>
              </a:rPr>
              <a:t>Роборовский</a:t>
            </a:r>
            <a:endParaRPr lang="ru-RU" sz="4600" dirty="0" smtClean="0">
              <a:solidFill>
                <a:schemeClr val="accent5">
                  <a:lumMod val="75000"/>
                </a:schemeClr>
              </a:solidFill>
              <a:latin typeface="Times New Roman" pitchFamily="18" charset="0"/>
              <a:cs typeface="Times New Roman" pitchFamily="18" charset="0"/>
            </a:endParaRPr>
          </a:p>
          <a:p>
            <a:pPr algn="ctr">
              <a:buNone/>
            </a:pPr>
            <a:r>
              <a:rPr lang="ru-RU" sz="4600" b="1" dirty="0" smtClean="0">
                <a:solidFill>
                  <a:schemeClr val="accent5">
                    <a:lumMod val="75000"/>
                  </a:schemeClr>
                </a:solidFill>
                <a:latin typeface="Times New Roman" pitchFamily="18" charset="0"/>
                <a:cs typeface="Times New Roman" pitchFamily="18" charset="0"/>
              </a:rPr>
              <a:t>(8 мая 1856г – 6 августа 1910г.)</a:t>
            </a:r>
            <a:endParaRPr lang="ru-RU" sz="4600" dirty="0" smtClean="0">
              <a:solidFill>
                <a:schemeClr val="accent5">
                  <a:lumMod val="75000"/>
                </a:schemeClr>
              </a:solidFill>
              <a:latin typeface="Times New Roman" pitchFamily="18" charset="0"/>
              <a:cs typeface="Times New Roman" pitchFamily="18" charset="0"/>
            </a:endParaRPr>
          </a:p>
          <a:p>
            <a:pPr algn="ctr">
              <a:buNone/>
            </a:pPr>
            <a:r>
              <a:rPr lang="ru-RU" sz="4600" dirty="0" smtClean="0">
                <a:solidFill>
                  <a:schemeClr val="accent5">
                    <a:lumMod val="75000"/>
                  </a:schemeClr>
                </a:solidFill>
                <a:latin typeface="Times New Roman" pitchFamily="18" charset="0"/>
                <a:cs typeface="Times New Roman" pitchFamily="18" charset="0"/>
              </a:rPr>
              <a:t>полковник Русской императорской армии, военный исследователь Центральной Азии, ученик и сподвижник Николая Пржевальского</a:t>
            </a:r>
            <a:endParaRPr lang="ru-RU" sz="4600" dirty="0">
              <a:solidFill>
                <a:schemeClr val="accent5">
                  <a:lumMod val="75000"/>
                </a:schemeClr>
              </a:solidFill>
              <a:latin typeface="Times New Roman" pitchFamily="18" charset="0"/>
              <a:cs typeface="Times New Roman" pitchFamily="18" charset="0"/>
            </a:endParaRPr>
          </a:p>
        </p:txBody>
      </p:sp>
      <p:sp>
        <p:nvSpPr>
          <p:cNvPr id="6" name="Содержимое 5"/>
          <p:cNvSpPr>
            <a:spLocks noGrp="1"/>
          </p:cNvSpPr>
          <p:nvPr>
            <p:ph sz="half" idx="2"/>
          </p:nvPr>
        </p:nvSpPr>
        <p:spPr/>
        <p:txBody>
          <a:bodyPr>
            <a:noAutofit/>
          </a:bodyPr>
          <a:lstStyle/>
          <a:p>
            <a:pPr algn="just"/>
            <a:r>
              <a:rPr lang="ru-RU" sz="1500" dirty="0" smtClean="0">
                <a:solidFill>
                  <a:schemeClr val="accent5">
                    <a:lumMod val="75000"/>
                  </a:schemeClr>
                </a:solidFill>
                <a:latin typeface="Times New Roman" pitchFamily="18" charset="0"/>
                <a:cs typeface="Times New Roman" pitchFamily="18" charset="0"/>
              </a:rPr>
              <a:t>Туристический слёт проводится с целью:</a:t>
            </a:r>
          </a:p>
          <a:p>
            <a:pPr algn="just">
              <a:buNone/>
            </a:pPr>
            <a:r>
              <a:rPr lang="ru-RU" sz="1500" dirty="0" smtClean="0">
                <a:solidFill>
                  <a:schemeClr val="accent5">
                    <a:lumMod val="75000"/>
                  </a:schemeClr>
                </a:solidFill>
                <a:latin typeface="Times New Roman" pitchFamily="18" charset="0"/>
                <a:cs typeface="Times New Roman" pitchFamily="18" charset="0"/>
              </a:rPr>
              <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 приобщения молодежи к здоровому образу жизни;</a:t>
            </a:r>
          </a:p>
          <a:p>
            <a:pPr algn="just">
              <a:buNone/>
            </a:pPr>
            <a:r>
              <a:rPr lang="ru-RU" sz="1500" dirty="0" smtClean="0">
                <a:solidFill>
                  <a:schemeClr val="accent5">
                    <a:lumMod val="75000"/>
                  </a:schemeClr>
                </a:solidFill>
                <a:latin typeface="Times New Roman" pitchFamily="18" charset="0"/>
                <a:cs typeface="Times New Roman" pitchFamily="18" charset="0"/>
              </a:rPr>
              <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 привлечения молодежи к систематическим занятиям спортивным туризмом;</a:t>
            </a:r>
          </a:p>
          <a:p>
            <a:pPr algn="just">
              <a:buNone/>
            </a:pPr>
            <a:r>
              <a:rPr lang="ru-RU" sz="1500" dirty="0" smtClean="0">
                <a:solidFill>
                  <a:schemeClr val="accent5">
                    <a:lumMod val="75000"/>
                  </a:schemeClr>
                </a:solidFill>
                <a:latin typeface="Times New Roman" pitchFamily="18" charset="0"/>
                <a:cs typeface="Times New Roman" pitchFamily="18" charset="0"/>
              </a:rPr>
              <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 создания и продолжения традиций, способствующих нравственному и физическому</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становлению молодежи;</a:t>
            </a:r>
          </a:p>
          <a:p>
            <a:pPr algn="just">
              <a:buNone/>
            </a:pPr>
            <a:r>
              <a:rPr lang="ru-RU" sz="1500" dirty="0" smtClean="0">
                <a:solidFill>
                  <a:schemeClr val="accent5">
                    <a:lumMod val="75000"/>
                  </a:schemeClr>
                </a:solidFill>
                <a:latin typeface="Times New Roman" pitchFamily="18" charset="0"/>
                <a:cs typeface="Times New Roman" pitchFamily="18" charset="0"/>
              </a:rPr>
              <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 воспитания у молодого поколения чувства национального достоинства посредством</a:t>
            </a:r>
            <a:br>
              <a:rPr lang="ru-RU" sz="1500" dirty="0" smtClean="0">
                <a:solidFill>
                  <a:schemeClr val="accent5">
                    <a:lumMod val="75000"/>
                  </a:schemeClr>
                </a:solidFill>
                <a:latin typeface="Times New Roman" pitchFamily="18" charset="0"/>
                <a:cs typeface="Times New Roman" pitchFamily="18" charset="0"/>
              </a:rPr>
            </a:br>
            <a:r>
              <a:rPr lang="ru-RU" sz="1500" dirty="0" smtClean="0">
                <a:solidFill>
                  <a:schemeClr val="accent5">
                    <a:lumMod val="75000"/>
                  </a:schemeClr>
                </a:solidFill>
                <a:latin typeface="Times New Roman" pitchFamily="18" charset="0"/>
                <a:cs typeface="Times New Roman" pitchFamily="18" charset="0"/>
              </a:rPr>
              <a:t>приобщения к истории края и его традициям.</a:t>
            </a:r>
          </a:p>
          <a:p>
            <a:endParaRPr lang="ru-RU" sz="1500" dirty="0"/>
          </a:p>
        </p:txBody>
      </p:sp>
      <p:pic>
        <p:nvPicPr>
          <p:cNvPr id="7" name="Содержимое 7" descr="Роборовский.jpg"/>
          <p:cNvPicPr>
            <a:picLocks noChangeAspect="1"/>
          </p:cNvPicPr>
          <p:nvPr/>
        </p:nvPicPr>
        <p:blipFill>
          <a:blip r:embed="rId2"/>
          <a:stretch>
            <a:fillRect/>
          </a:stretch>
        </p:blipFill>
        <p:spPr>
          <a:xfrm>
            <a:off x="1035313" y="1716028"/>
            <a:ext cx="2582758" cy="33575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419995" y="164592"/>
            <a:ext cx="6550269" cy="1063868"/>
          </a:xfrm>
        </p:spPr>
        <p:txBody>
          <a:bodyPr>
            <a:normAutofit/>
          </a:bodyPr>
          <a:lstStyle/>
          <a:p>
            <a:pPr algn="r"/>
            <a:r>
              <a:rPr lang="ru-RU" sz="1700" b="1" dirty="0" smtClean="0">
                <a:solidFill>
                  <a:schemeClr val="accent5">
                    <a:lumMod val="75000"/>
                  </a:schemeClr>
                </a:solidFill>
                <a:latin typeface="Times New Roman" pitchFamily="18" charset="0"/>
                <a:cs typeface="Times New Roman" pitchFamily="18" charset="0"/>
              </a:rPr>
              <a:t>К участию в туристическом слёте допускаются команды</a:t>
            </a:r>
            <a:br>
              <a:rPr lang="ru-RU" sz="1700" b="1" dirty="0" smtClean="0">
                <a:solidFill>
                  <a:schemeClr val="accent5">
                    <a:lumMod val="75000"/>
                  </a:schemeClr>
                </a:solidFill>
                <a:latin typeface="Times New Roman" pitchFamily="18" charset="0"/>
                <a:cs typeface="Times New Roman" pitchFamily="18" charset="0"/>
              </a:rPr>
            </a:br>
            <a:r>
              <a:rPr lang="ru-RU" sz="1700" b="1" dirty="0" smtClean="0">
                <a:solidFill>
                  <a:schemeClr val="accent5">
                    <a:lumMod val="75000"/>
                  </a:schemeClr>
                </a:solidFill>
                <a:latin typeface="Times New Roman" pitchFamily="18" charset="0"/>
                <a:cs typeface="Times New Roman" pitchFamily="18" charset="0"/>
              </a:rPr>
              <a:t>туристических клубов, предприятий, организаций, учебных заведений, сельских и городских поселений Тверской</a:t>
            </a:r>
            <a:br>
              <a:rPr lang="ru-RU" sz="1700" b="1" dirty="0" smtClean="0">
                <a:solidFill>
                  <a:schemeClr val="accent5">
                    <a:lumMod val="75000"/>
                  </a:schemeClr>
                </a:solidFill>
                <a:latin typeface="Times New Roman" pitchFamily="18" charset="0"/>
                <a:cs typeface="Times New Roman" pitchFamily="18" charset="0"/>
              </a:rPr>
            </a:br>
            <a:r>
              <a:rPr lang="ru-RU" sz="1700" b="1" dirty="0" smtClean="0">
                <a:solidFill>
                  <a:schemeClr val="accent5">
                    <a:lumMod val="75000"/>
                  </a:schemeClr>
                </a:solidFill>
                <a:latin typeface="Times New Roman" pitchFamily="18" charset="0"/>
                <a:cs typeface="Times New Roman" pitchFamily="18" charset="0"/>
              </a:rPr>
              <a:t>области и других субъектов Российской Федерации</a:t>
            </a:r>
            <a:endParaRPr lang="ru-RU" sz="1700" dirty="0">
              <a:solidFill>
                <a:schemeClr val="accent5">
                  <a:lumMod val="75000"/>
                </a:schemeClr>
              </a:solidFill>
            </a:endParaRPr>
          </a:p>
        </p:txBody>
      </p:sp>
      <p:sp>
        <p:nvSpPr>
          <p:cNvPr id="6" name="Содержимое 5"/>
          <p:cNvSpPr>
            <a:spLocks noGrp="1"/>
          </p:cNvSpPr>
          <p:nvPr>
            <p:ph idx="1"/>
          </p:nvPr>
        </p:nvSpPr>
        <p:spPr>
          <a:xfrm>
            <a:off x="628650" y="1239715"/>
            <a:ext cx="7886700" cy="4937248"/>
          </a:xfrm>
        </p:spPr>
        <p:txBody>
          <a:bodyPr>
            <a:normAutofit fontScale="55000" lnSpcReduction="20000"/>
          </a:bodyPr>
          <a:lstStyle/>
          <a:p>
            <a:pPr>
              <a:buNone/>
            </a:pPr>
            <a:r>
              <a:rPr lang="ru-RU" b="1" dirty="0" smtClean="0">
                <a:solidFill>
                  <a:schemeClr val="accent5">
                    <a:lumMod val="75000"/>
                  </a:schemeClr>
                </a:solidFill>
                <a:latin typeface="Times New Roman" pitchFamily="18" charset="0"/>
                <a:cs typeface="Times New Roman" pitchFamily="18" charset="0"/>
              </a:rPr>
              <a:t>Программа туристического слета</a:t>
            </a:r>
          </a:p>
          <a:p>
            <a:pPr>
              <a:buNone/>
            </a:pPr>
            <a:r>
              <a:rPr lang="ru-RU" b="1" dirty="0" smtClean="0">
                <a:solidFill>
                  <a:schemeClr val="accent5">
                    <a:lumMod val="75000"/>
                  </a:schemeClr>
                </a:solidFill>
                <a:latin typeface="Times New Roman" pitchFamily="18" charset="0"/>
                <a:cs typeface="Times New Roman" pitchFamily="18" charset="0"/>
              </a:rPr>
              <a:t>Виды, включенные в общекомандный зачет:</a:t>
            </a:r>
          </a:p>
          <a:p>
            <a:pPr>
              <a:buNone/>
            </a:pPr>
            <a:r>
              <a:rPr lang="ru-RU" dirty="0" smtClean="0">
                <a:solidFill>
                  <a:schemeClr val="accent5">
                    <a:lumMod val="75000"/>
                  </a:schemeClr>
                </a:solidFill>
                <a:latin typeface="Times New Roman" pitchFamily="18" charset="0"/>
                <a:cs typeface="Times New Roman" pitchFamily="18" charset="0"/>
              </a:rPr>
              <a:t>1. Соревнования по туристической технике</a:t>
            </a:r>
          </a:p>
          <a:p>
            <a:pPr>
              <a:buNone/>
            </a:pPr>
            <a:r>
              <a:rPr lang="ru-RU" dirty="0" smtClean="0">
                <a:solidFill>
                  <a:schemeClr val="accent5">
                    <a:lumMod val="75000"/>
                  </a:schemeClr>
                </a:solidFill>
                <a:latin typeface="Times New Roman" pitchFamily="18" charset="0"/>
                <a:cs typeface="Times New Roman" pitchFamily="18" charset="0"/>
              </a:rPr>
              <a:t>2. Соревнования по спортивному ориентированию</a:t>
            </a:r>
          </a:p>
          <a:p>
            <a:pPr>
              <a:buNone/>
            </a:pPr>
            <a:r>
              <a:rPr lang="ru-RU" dirty="0" smtClean="0">
                <a:solidFill>
                  <a:schemeClr val="accent5">
                    <a:lumMod val="75000"/>
                  </a:schemeClr>
                </a:solidFill>
                <a:latin typeface="Times New Roman" pitchFamily="18" charset="0"/>
                <a:cs typeface="Times New Roman" pitchFamily="18" charset="0"/>
              </a:rPr>
              <a:t>3. Конкурс туристического быта</a:t>
            </a:r>
          </a:p>
          <a:p>
            <a:pPr>
              <a:buNone/>
            </a:pPr>
            <a:r>
              <a:rPr lang="ru-RU" dirty="0" smtClean="0">
                <a:solidFill>
                  <a:schemeClr val="accent5">
                    <a:lumMod val="75000"/>
                  </a:schemeClr>
                </a:solidFill>
                <a:latin typeface="Times New Roman" pitchFamily="18" charset="0"/>
                <a:cs typeface="Times New Roman" pitchFamily="18" charset="0"/>
              </a:rPr>
              <a:t>4. Конкурс представления команд </a:t>
            </a:r>
          </a:p>
          <a:p>
            <a:pPr>
              <a:buNone/>
            </a:pPr>
            <a:r>
              <a:rPr lang="ru-RU" dirty="0" smtClean="0">
                <a:solidFill>
                  <a:schemeClr val="accent5">
                    <a:lumMod val="75000"/>
                  </a:schemeClr>
                </a:solidFill>
                <a:latin typeface="Times New Roman" pitchFamily="18" charset="0"/>
                <a:cs typeface="Times New Roman" pitchFamily="18" charset="0"/>
              </a:rPr>
              <a:t>5. Конкурс «Богатырь турслета» </a:t>
            </a:r>
          </a:p>
          <a:p>
            <a:pPr>
              <a:buNone/>
            </a:pPr>
            <a:endParaRPr lang="ru-RU" dirty="0" smtClean="0">
              <a:solidFill>
                <a:schemeClr val="accent5">
                  <a:lumMod val="75000"/>
                </a:schemeClr>
              </a:solidFill>
              <a:latin typeface="Times New Roman" pitchFamily="18" charset="0"/>
              <a:cs typeface="Times New Roman" pitchFamily="18" charset="0"/>
            </a:endParaRPr>
          </a:p>
          <a:p>
            <a:pPr>
              <a:buNone/>
            </a:pPr>
            <a:r>
              <a:rPr lang="ru-RU" b="1" dirty="0" smtClean="0">
                <a:solidFill>
                  <a:schemeClr val="accent5">
                    <a:lumMod val="75000"/>
                  </a:schemeClr>
                </a:solidFill>
                <a:latin typeface="Times New Roman" pitchFamily="18" charset="0"/>
                <a:cs typeface="Times New Roman" pitchFamily="18" charset="0"/>
              </a:rPr>
              <a:t>Виды, не включенные в общекомандный зачет, но обязательные для участия:</a:t>
            </a:r>
          </a:p>
          <a:p>
            <a:pPr>
              <a:buNone/>
            </a:pPr>
            <a:r>
              <a:rPr lang="ru-RU" dirty="0" smtClean="0">
                <a:solidFill>
                  <a:schemeClr val="accent5">
                    <a:lumMod val="75000"/>
                  </a:schemeClr>
                </a:solidFill>
                <a:latin typeface="Times New Roman" pitchFamily="18" charset="0"/>
                <a:cs typeface="Times New Roman" pitchFamily="18" charset="0"/>
              </a:rPr>
              <a:t>1. Смотр на лучшее туристическое блюдо</a:t>
            </a:r>
          </a:p>
          <a:p>
            <a:pPr>
              <a:buNone/>
            </a:pPr>
            <a:r>
              <a:rPr lang="ru-RU" dirty="0" smtClean="0">
                <a:solidFill>
                  <a:schemeClr val="accent5">
                    <a:lumMod val="75000"/>
                  </a:schemeClr>
                </a:solidFill>
                <a:latin typeface="Times New Roman" pitchFamily="18" charset="0"/>
                <a:cs typeface="Times New Roman" pitchFamily="18" charset="0"/>
              </a:rPr>
              <a:t>2. Перетягивание каната</a:t>
            </a:r>
          </a:p>
          <a:p>
            <a:pPr>
              <a:buNone/>
            </a:pPr>
            <a:r>
              <a:rPr lang="ru-RU" dirty="0" smtClean="0">
                <a:solidFill>
                  <a:schemeClr val="accent5">
                    <a:lumMod val="75000"/>
                  </a:schemeClr>
                </a:solidFill>
                <a:latin typeface="Times New Roman" pitchFamily="18" charset="0"/>
                <a:cs typeface="Times New Roman" pitchFamily="18" charset="0"/>
              </a:rPr>
              <a:t>3. Квест - игра «Падал прошлогодний снег»</a:t>
            </a:r>
          </a:p>
          <a:p>
            <a:pPr>
              <a:buNone/>
            </a:pPr>
            <a:endParaRPr lang="ru-RU" dirty="0" smtClean="0">
              <a:solidFill>
                <a:schemeClr val="accent5">
                  <a:lumMod val="75000"/>
                </a:schemeClr>
              </a:solidFill>
              <a:latin typeface="Times New Roman" pitchFamily="18" charset="0"/>
              <a:cs typeface="Times New Roman" pitchFamily="18" charset="0"/>
            </a:endParaRPr>
          </a:p>
          <a:p>
            <a:pPr>
              <a:buNone/>
            </a:pPr>
            <a:r>
              <a:rPr lang="ru-RU" b="1" dirty="0" smtClean="0">
                <a:solidFill>
                  <a:schemeClr val="accent5">
                    <a:lumMod val="75000"/>
                  </a:schemeClr>
                </a:solidFill>
                <a:latin typeface="Times New Roman" pitchFamily="18" charset="0"/>
                <a:cs typeface="Times New Roman" pitchFamily="18" charset="0"/>
              </a:rPr>
              <a:t>Виды, не включенные в общекомандный зачет (по желанию команды):</a:t>
            </a:r>
          </a:p>
          <a:p>
            <a:pPr>
              <a:buNone/>
            </a:pPr>
            <a:r>
              <a:rPr lang="ru-RU" dirty="0" smtClean="0">
                <a:solidFill>
                  <a:schemeClr val="accent5">
                    <a:lumMod val="75000"/>
                  </a:schemeClr>
                </a:solidFill>
                <a:latin typeface="Times New Roman" pitchFamily="18" charset="0"/>
                <a:cs typeface="Times New Roman" pitchFamily="18" charset="0"/>
              </a:rPr>
              <a:t>1. Спортивные конкурсы: гиревой спорт, волейбол, футбол, дартс</a:t>
            </a:r>
          </a:p>
          <a:p>
            <a:pPr>
              <a:buNone/>
            </a:pPr>
            <a:r>
              <a:rPr lang="ru-RU" dirty="0" smtClean="0">
                <a:solidFill>
                  <a:schemeClr val="accent5">
                    <a:lumMod val="75000"/>
                  </a:schemeClr>
                </a:solidFill>
                <a:latin typeface="Times New Roman" pitchFamily="18" charset="0"/>
                <a:cs typeface="Times New Roman" pitchFamily="18" charset="0"/>
              </a:rPr>
              <a:t>2. Конкурс на лучшего рыбака</a:t>
            </a:r>
          </a:p>
          <a:p>
            <a:pPr>
              <a:buNone/>
            </a:pPr>
            <a:r>
              <a:rPr lang="ru-RU" dirty="0" smtClean="0">
                <a:solidFill>
                  <a:schemeClr val="accent5">
                    <a:lumMod val="75000"/>
                  </a:schemeClr>
                </a:solidFill>
                <a:latin typeface="Times New Roman" pitchFamily="18" charset="0"/>
                <a:cs typeface="Times New Roman" pitchFamily="18" charset="0"/>
              </a:rPr>
              <a:t>3. Конкурс туристической (бардовской) песни</a:t>
            </a:r>
          </a:p>
          <a:p>
            <a:endParaRPr lang="ru-RU" dirty="0"/>
          </a:p>
        </p:txBody>
      </p:sp>
      <p:pic>
        <p:nvPicPr>
          <p:cNvPr id="1027" name="Picture 3"/>
          <p:cNvPicPr>
            <a:picLocks noChangeAspect="1" noChangeArrowheads="1"/>
          </p:cNvPicPr>
          <p:nvPr/>
        </p:nvPicPr>
        <p:blipFill>
          <a:blip r:embed="rId2"/>
          <a:srcRect/>
          <a:stretch>
            <a:fillRect/>
          </a:stretch>
        </p:blipFill>
        <p:spPr bwMode="auto">
          <a:xfrm>
            <a:off x="5685282" y="1295972"/>
            <a:ext cx="3102102" cy="13510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71801" y="127735"/>
            <a:ext cx="5882053" cy="1325563"/>
          </a:xfrm>
        </p:spPr>
        <p:txBody>
          <a:bodyPr>
            <a:normAutofit/>
          </a:bodyPr>
          <a:lstStyle/>
          <a:p>
            <a:pPr algn="r"/>
            <a:r>
              <a:rPr lang="ru-RU" sz="2000" b="1" dirty="0" smtClean="0">
                <a:solidFill>
                  <a:schemeClr val="accent5">
                    <a:lumMod val="75000"/>
                  </a:schemeClr>
                </a:solidFill>
                <a:latin typeface="Times New Roman" pitchFamily="18" charset="0"/>
                <a:cs typeface="Times New Roman" pitchFamily="18" charset="0"/>
              </a:rPr>
              <a:t>Образец заявки на участие в муниципальном молодежном туристическом слете</a:t>
            </a:r>
            <a:br>
              <a:rPr lang="ru-RU" sz="2000" b="1" dirty="0" smtClean="0">
                <a:solidFill>
                  <a:schemeClr val="accent5">
                    <a:lumMod val="75000"/>
                  </a:schemeClr>
                </a:solidFill>
                <a:latin typeface="Times New Roman" pitchFamily="18" charset="0"/>
                <a:cs typeface="Times New Roman" pitchFamily="18" charset="0"/>
              </a:rPr>
            </a:br>
            <a:r>
              <a:rPr lang="ru-RU" sz="2000" b="1" dirty="0" smtClean="0">
                <a:solidFill>
                  <a:schemeClr val="accent5">
                    <a:lumMod val="75000"/>
                  </a:schemeClr>
                </a:solidFill>
                <a:latin typeface="Times New Roman" pitchFamily="18" charset="0"/>
                <a:cs typeface="Times New Roman" pitchFamily="18" charset="0"/>
              </a:rPr>
              <a:t>им. В.И. Роборовского</a:t>
            </a:r>
            <a:endParaRPr lang="ru-RU" sz="2000" dirty="0">
              <a:solidFill>
                <a:schemeClr val="accent5">
                  <a:lumMod val="75000"/>
                </a:schemeClr>
              </a:solidFill>
            </a:endParaRPr>
          </a:p>
        </p:txBody>
      </p:sp>
      <p:pic>
        <p:nvPicPr>
          <p:cNvPr id="1028" name="Picture 4"/>
          <p:cNvPicPr>
            <a:picLocks noGrp="1" noChangeAspect="1" noChangeArrowheads="1"/>
          </p:cNvPicPr>
          <p:nvPr>
            <p:ph sz="half" idx="2"/>
          </p:nvPr>
        </p:nvPicPr>
        <p:blipFill>
          <a:blip r:embed="rId3"/>
          <a:srcRect/>
          <a:stretch>
            <a:fillRect/>
          </a:stretch>
        </p:blipFill>
        <p:spPr bwMode="auto">
          <a:xfrm>
            <a:off x="4547793" y="1313793"/>
            <a:ext cx="4257523" cy="4852660"/>
          </a:xfrm>
          <a:prstGeom prst="rect">
            <a:avLst/>
          </a:prstGeom>
          <a:noFill/>
          <a:ln w="9525">
            <a:solidFill>
              <a:schemeClr val="accent1">
                <a:lumMod val="60000"/>
                <a:lumOff val="40000"/>
              </a:schemeClr>
            </a:solidFill>
            <a:miter lim="800000"/>
            <a:headEnd/>
            <a:tailEnd/>
          </a:ln>
          <a:effectLst/>
        </p:spPr>
      </p:pic>
      <p:pic>
        <p:nvPicPr>
          <p:cNvPr id="6" name="Picture 6"/>
          <p:cNvPicPr>
            <a:picLocks noGrp="1" noChangeAspect="1" noChangeArrowheads="1"/>
          </p:cNvPicPr>
          <p:nvPr>
            <p:ph sz="half" idx="1"/>
          </p:nvPr>
        </p:nvPicPr>
        <p:blipFill>
          <a:blip r:embed="rId4"/>
          <a:srcRect/>
          <a:stretch>
            <a:fillRect/>
          </a:stretch>
        </p:blipFill>
        <p:spPr bwMode="auto">
          <a:xfrm>
            <a:off x="337875" y="1334814"/>
            <a:ext cx="3903879" cy="4842149"/>
          </a:xfrm>
          <a:prstGeom prst="rect">
            <a:avLst/>
          </a:prstGeom>
          <a:noFill/>
          <a:ln w="9525">
            <a:solidFill>
              <a:schemeClr val="accent1">
                <a:lumMod val="60000"/>
                <a:lumOff val="40000"/>
              </a:schemeClr>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46120" y="210311"/>
            <a:ext cx="5232654" cy="850393"/>
          </a:xfrm>
        </p:spPr>
        <p:txBody>
          <a:bodyPr>
            <a:normAutofit/>
          </a:bodyPr>
          <a:lstStyle/>
          <a:p>
            <a:pPr algn="r"/>
            <a:r>
              <a:rPr lang="ru-RU" sz="3000" b="1" dirty="0" smtClean="0">
                <a:solidFill>
                  <a:schemeClr val="accent5">
                    <a:lumMod val="75000"/>
                  </a:schemeClr>
                </a:solidFill>
                <a:latin typeface="Times New Roman" pitchFamily="18" charset="0"/>
                <a:cs typeface="Times New Roman" pitchFamily="18" charset="0"/>
              </a:rPr>
              <a:t>Туристическая техника</a:t>
            </a:r>
            <a:r>
              <a:rPr lang="ru-RU" sz="2000" b="1" dirty="0" smtClean="0">
                <a:solidFill>
                  <a:schemeClr val="accent5">
                    <a:lumMod val="75000"/>
                  </a:schemeClr>
                </a:solidFill>
                <a:latin typeface="Times New Roman" pitchFamily="18" charset="0"/>
                <a:cs typeface="Times New Roman" pitchFamily="18" charset="0"/>
              </a:rPr>
              <a:t/>
            </a:r>
            <a:br>
              <a:rPr lang="ru-RU" sz="2000" b="1" dirty="0" smtClean="0">
                <a:solidFill>
                  <a:schemeClr val="accent5">
                    <a:lumMod val="75000"/>
                  </a:schemeClr>
                </a:solidFill>
                <a:latin typeface="Times New Roman" pitchFamily="18" charset="0"/>
                <a:cs typeface="Times New Roman" pitchFamily="18" charset="0"/>
              </a:rPr>
            </a:br>
            <a:r>
              <a:rPr lang="ru-RU" sz="1800" b="1" dirty="0" smtClean="0">
                <a:solidFill>
                  <a:schemeClr val="accent5">
                    <a:lumMod val="75000"/>
                  </a:schemeClr>
                </a:solidFill>
                <a:latin typeface="Times New Roman" pitchFamily="18" charset="0"/>
                <a:cs typeface="Times New Roman" pitchFamily="18" charset="0"/>
              </a:rPr>
              <a:t> (Комбинированный туристический маршрут)</a:t>
            </a:r>
            <a:endParaRPr lang="ru-RU" sz="1800" dirty="0">
              <a:solidFill>
                <a:schemeClr val="accent5">
                  <a:lumMod val="75000"/>
                </a:schemeClr>
              </a:solidFill>
            </a:endParaRPr>
          </a:p>
        </p:txBody>
      </p:sp>
      <p:pic>
        <p:nvPicPr>
          <p:cNvPr id="9" name="Содержимое 3" descr="DSCN5758.JPG"/>
          <p:cNvPicPr>
            <a:picLocks noGrp="1" noChangeAspect="1"/>
          </p:cNvPicPr>
          <p:nvPr>
            <p:ph sz="half" idx="1"/>
          </p:nvPr>
        </p:nvPicPr>
        <p:blipFill>
          <a:blip r:embed="rId2" cstate="print"/>
          <a:stretch>
            <a:fillRect/>
          </a:stretch>
        </p:blipFill>
        <p:spPr>
          <a:xfrm>
            <a:off x="855513" y="1249553"/>
            <a:ext cx="3222711" cy="4956967"/>
          </a:xfrm>
        </p:spPr>
      </p:pic>
      <p:pic>
        <p:nvPicPr>
          <p:cNvPr id="10" name="Содержимое 9" descr="O97a3CUAaNA.jpg"/>
          <p:cNvPicPr>
            <a:picLocks noGrp="1" noChangeAspect="1"/>
          </p:cNvPicPr>
          <p:nvPr>
            <p:ph sz="half" idx="2"/>
          </p:nvPr>
        </p:nvPicPr>
        <p:blipFill>
          <a:blip r:embed="rId3"/>
          <a:stretch>
            <a:fillRect/>
          </a:stretch>
        </p:blipFill>
        <p:spPr>
          <a:xfrm>
            <a:off x="4702754" y="1286128"/>
            <a:ext cx="3691986" cy="49226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09194" y="4105655"/>
            <a:ext cx="8350758" cy="2404873"/>
          </a:xfrm>
        </p:spPr>
        <p:txBody>
          <a:bodyPr>
            <a:normAutofit fontScale="90000"/>
          </a:bodyPr>
          <a:lstStyle/>
          <a:p>
            <a:r>
              <a:rPr lang="ru-RU" sz="1800" dirty="0" smtClean="0">
                <a:solidFill>
                  <a:srgbClr val="0070C0"/>
                </a:solidFill>
                <a:latin typeface="Times New Roman" pitchFamily="18" charset="0"/>
                <a:cs typeface="Times New Roman" pitchFamily="18" charset="0"/>
              </a:rPr>
              <a:t>	</a:t>
            </a:r>
            <a:r>
              <a:rPr lang="ru-RU" sz="1800" dirty="0" smtClean="0">
                <a:solidFill>
                  <a:schemeClr val="accent5">
                    <a:lumMod val="75000"/>
                  </a:schemeClr>
                </a:solidFill>
                <a:latin typeface="Times New Roman" pitchFamily="18" charset="0"/>
                <a:cs typeface="Times New Roman" pitchFamily="18" charset="0"/>
              </a:rPr>
              <a:t>Этап №1 - шесть участников по очереди проходят заданный маршрут по скалодрому, первый участник свободным лазанием, остальные по командным перилам или свободным лазанием, Далее два участника спускаются по веревке (дюльфер), остальные спускаются по круто наклонной переправе.</a:t>
            </a:r>
            <a:br>
              <a:rPr lang="ru-RU" sz="1800" dirty="0" smtClean="0">
                <a:solidFill>
                  <a:schemeClr val="accent5">
                    <a:lumMod val="75000"/>
                  </a:schemeClr>
                </a:solidFill>
                <a:latin typeface="Times New Roman" pitchFamily="18" charset="0"/>
                <a:cs typeface="Times New Roman" pitchFamily="18" charset="0"/>
              </a:rPr>
            </a:br>
            <a:r>
              <a:rPr lang="ru-RU" sz="1800" dirty="0" smtClean="0">
                <a:solidFill>
                  <a:schemeClr val="accent5">
                    <a:lumMod val="75000"/>
                  </a:schemeClr>
                </a:solidFill>
                <a:latin typeface="Times New Roman" pitchFamily="18" charset="0"/>
                <a:cs typeface="Times New Roman" pitchFamily="18" charset="0"/>
              </a:rPr>
              <a:t>	Этап №2 - каждый участник команды переходит на противоположный берег по судейскому бревну с помощью командной страховки (умение вязать узел «проводник-восьмерка»)</a:t>
            </a:r>
            <a:br>
              <a:rPr lang="ru-RU" sz="1800" dirty="0" smtClean="0">
                <a:solidFill>
                  <a:schemeClr val="accent5">
                    <a:lumMod val="75000"/>
                  </a:schemeClr>
                </a:solidFill>
                <a:latin typeface="Times New Roman" pitchFamily="18" charset="0"/>
                <a:cs typeface="Times New Roman" pitchFamily="18" charset="0"/>
              </a:rPr>
            </a:br>
            <a:r>
              <a:rPr lang="ru-RU" sz="1800" dirty="0" smtClean="0">
                <a:solidFill>
                  <a:schemeClr val="accent5">
                    <a:lumMod val="75000"/>
                  </a:schemeClr>
                </a:solidFill>
                <a:latin typeface="Times New Roman" pitchFamily="18" charset="0"/>
                <a:cs typeface="Times New Roman" pitchFamily="18" charset="0"/>
              </a:rPr>
              <a:t>	Этап №3 - 4 участника самостоятельно проходят с командной страховкой на противоположный берег реки по двум параллельным веревкам и навесной переправы. Два участника на двухместном катамаране проходят заданный маршрут.</a:t>
            </a:r>
            <a:endParaRPr lang="ru-RU" dirty="0">
              <a:solidFill>
                <a:schemeClr val="accent5">
                  <a:lumMod val="75000"/>
                </a:schemeClr>
              </a:solidFill>
            </a:endParaRPr>
          </a:p>
        </p:txBody>
      </p:sp>
      <p:pic>
        <p:nvPicPr>
          <p:cNvPr id="10" name="Содержимое 8" descr="DSCN5782.JPG"/>
          <p:cNvPicPr>
            <a:picLocks noGrp="1" noChangeAspect="1"/>
          </p:cNvPicPr>
          <p:nvPr>
            <p:ph sz="half" idx="1"/>
          </p:nvPr>
        </p:nvPicPr>
        <p:blipFill>
          <a:blip r:embed="rId2" cstate="print"/>
          <a:stretch>
            <a:fillRect/>
          </a:stretch>
        </p:blipFill>
        <p:spPr>
          <a:xfrm>
            <a:off x="464122" y="1078769"/>
            <a:ext cx="3886200" cy="2773047"/>
          </a:xfrm>
        </p:spPr>
      </p:pic>
      <p:pic>
        <p:nvPicPr>
          <p:cNvPr id="11" name="Содержимое 10" descr="bvC7UGEy0Nk.jpg"/>
          <p:cNvPicPr>
            <a:picLocks noGrp="1" noChangeAspect="1"/>
          </p:cNvPicPr>
          <p:nvPr>
            <p:ph sz="half" idx="2"/>
          </p:nvPr>
        </p:nvPicPr>
        <p:blipFill>
          <a:blip r:embed="rId3" cstate="print"/>
          <a:stretch>
            <a:fillRect/>
          </a:stretch>
        </p:blipFill>
        <p:spPr>
          <a:xfrm>
            <a:off x="4629722" y="1092834"/>
            <a:ext cx="3886200" cy="2781493"/>
          </a:xfrm>
          <a:prstGeom prst="rect">
            <a:avLst/>
          </a:prstGeom>
        </p:spPr>
      </p:pic>
      <p:sp>
        <p:nvSpPr>
          <p:cNvPr id="12" name="Заголовок 4"/>
          <p:cNvSpPr txBox="1">
            <a:spLocks/>
          </p:cNvSpPr>
          <p:nvPr/>
        </p:nvSpPr>
        <p:spPr>
          <a:xfrm>
            <a:off x="3264408" y="137159"/>
            <a:ext cx="5232654" cy="85039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ru-RU" sz="3000" b="1" i="0" u="none" strike="noStrike" kern="1200" cap="none" spc="0" normalizeH="0" baseline="0" noProof="0" dirty="0" smtClean="0">
                <a:ln>
                  <a:noFill/>
                </a:ln>
                <a:solidFill>
                  <a:schemeClr val="accent5">
                    <a:lumMod val="75000"/>
                  </a:schemeClr>
                </a:solidFill>
                <a:effectLst/>
                <a:uLnTx/>
                <a:uFillTx/>
                <a:latin typeface="Times New Roman" pitchFamily="18" charset="0"/>
                <a:ea typeface="+mj-ea"/>
                <a:cs typeface="Times New Roman" pitchFamily="18" charset="0"/>
              </a:rPr>
              <a:t>Туристическая техника</a:t>
            </a:r>
            <a:r>
              <a:rPr kumimoji="0" lang="ru-RU" sz="2000" b="1" i="0" u="none" strike="noStrike" kern="1200" cap="none" spc="0" normalizeH="0" baseline="0" noProof="0" dirty="0" smtClean="0">
                <a:ln>
                  <a:noFill/>
                </a:ln>
                <a:solidFill>
                  <a:schemeClr val="accent5">
                    <a:lumMod val="75000"/>
                  </a:schemeClr>
                </a:solidFill>
                <a:effectLst/>
                <a:uLnTx/>
                <a:uFillTx/>
                <a:latin typeface="Times New Roman" pitchFamily="18" charset="0"/>
                <a:ea typeface="+mj-ea"/>
                <a:cs typeface="Times New Roman" pitchFamily="18" charset="0"/>
              </a:rPr>
              <a:t/>
            </a:r>
            <a:br>
              <a:rPr kumimoji="0" lang="ru-RU" sz="2000" b="1" i="0" u="none" strike="noStrike" kern="1200" cap="none" spc="0" normalizeH="0" baseline="0" noProof="0" dirty="0" smtClean="0">
                <a:ln>
                  <a:noFill/>
                </a:ln>
                <a:solidFill>
                  <a:schemeClr val="accent5">
                    <a:lumMod val="75000"/>
                  </a:schemeClr>
                </a:solidFill>
                <a:effectLst/>
                <a:uLnTx/>
                <a:uFillTx/>
                <a:latin typeface="Times New Roman" pitchFamily="18" charset="0"/>
                <a:ea typeface="+mj-ea"/>
                <a:cs typeface="Times New Roman" pitchFamily="18" charset="0"/>
              </a:rPr>
            </a:br>
            <a:r>
              <a:rPr kumimoji="0" lang="ru-RU" sz="1800" b="1" i="0" u="none" strike="noStrike" kern="1200" cap="none" spc="0" normalizeH="0" baseline="0" noProof="0" dirty="0" smtClean="0">
                <a:ln>
                  <a:noFill/>
                </a:ln>
                <a:solidFill>
                  <a:schemeClr val="accent5">
                    <a:lumMod val="75000"/>
                  </a:schemeClr>
                </a:solidFill>
                <a:effectLst/>
                <a:uLnTx/>
                <a:uFillTx/>
                <a:latin typeface="Times New Roman" pitchFamily="18" charset="0"/>
                <a:ea typeface="+mj-ea"/>
                <a:cs typeface="Times New Roman" pitchFamily="18" charset="0"/>
              </a:rPr>
              <a:t> (Комбинированный туристический маршрут)</a:t>
            </a:r>
            <a:endParaRPr kumimoji="0" lang="ru-RU" sz="18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365760" y="4727448"/>
            <a:ext cx="4096512" cy="1078991"/>
          </a:xfrm>
        </p:spPr>
        <p:txBody>
          <a:bodyPr>
            <a:normAutofit lnSpcReduction="10000"/>
          </a:bodyPr>
          <a:lstStyle/>
          <a:p>
            <a:pPr algn="just"/>
            <a:r>
              <a:rPr lang="ru-RU" sz="1800" b="0" dirty="0" smtClean="0">
                <a:solidFill>
                  <a:schemeClr val="accent5">
                    <a:lumMod val="75000"/>
                  </a:schemeClr>
                </a:solidFill>
                <a:latin typeface="Times New Roman" pitchFamily="18" charset="0"/>
                <a:cs typeface="Times New Roman" pitchFamily="18" charset="0"/>
              </a:rPr>
              <a:t>Состав команды: до 6 человек. 2 тайма по 7 минут. При ничейном результате - игра до первого гола. Правила упрощенные.</a:t>
            </a:r>
          </a:p>
        </p:txBody>
      </p:sp>
      <p:sp>
        <p:nvSpPr>
          <p:cNvPr id="8" name="Текст 7"/>
          <p:cNvSpPr>
            <a:spLocks noGrp="1"/>
          </p:cNvSpPr>
          <p:nvPr>
            <p:ph type="body" sz="quarter" idx="3"/>
          </p:nvPr>
        </p:nvSpPr>
        <p:spPr>
          <a:xfrm>
            <a:off x="4738878" y="4663440"/>
            <a:ext cx="4222242" cy="1554479"/>
          </a:xfrm>
        </p:spPr>
        <p:txBody>
          <a:bodyPr>
            <a:noAutofit/>
          </a:bodyPr>
          <a:lstStyle/>
          <a:p>
            <a:pPr algn="just"/>
            <a:r>
              <a:rPr lang="ru-RU" sz="1800" b="0" dirty="0" smtClean="0">
                <a:solidFill>
                  <a:schemeClr val="accent5">
                    <a:lumMod val="75000"/>
                  </a:schemeClr>
                </a:solidFill>
                <a:latin typeface="Times New Roman" pitchFamily="18" charset="0"/>
                <a:cs typeface="Times New Roman" pitchFamily="18" charset="0"/>
              </a:rPr>
              <a:t>Состав команды: 6 человек. Игра состоит из трех партий, до 15 очков в каждой партии. При выигрыше командой 2-х партий подряд 3-я партия не проводится. Финал - до 15-ти очков в каждой партии, также до 2-х побед.</a:t>
            </a:r>
          </a:p>
        </p:txBody>
      </p:sp>
      <p:pic>
        <p:nvPicPr>
          <p:cNvPr id="10" name="Содержимое 3" descr="4.JPG"/>
          <p:cNvPicPr>
            <a:picLocks noGrp="1" noChangeAspect="1"/>
          </p:cNvPicPr>
          <p:nvPr>
            <p:ph sz="half" idx="2"/>
          </p:nvPr>
        </p:nvPicPr>
        <p:blipFill>
          <a:blip r:embed="rId2" cstate="print"/>
          <a:stretch>
            <a:fillRect/>
          </a:stretch>
        </p:blipFill>
        <p:spPr>
          <a:xfrm>
            <a:off x="365102" y="1398270"/>
            <a:ext cx="4098902" cy="3246882"/>
          </a:xfrm>
        </p:spPr>
      </p:pic>
      <p:pic>
        <p:nvPicPr>
          <p:cNvPr id="11" name="Содержимое 10" descr="DSCN5788.JPG"/>
          <p:cNvPicPr>
            <a:picLocks noGrp="1" noChangeAspect="1"/>
          </p:cNvPicPr>
          <p:nvPr>
            <p:ph sz="quarter" idx="4"/>
          </p:nvPr>
        </p:nvPicPr>
        <p:blipFill>
          <a:blip r:embed="rId3" cstate="print"/>
          <a:stretch>
            <a:fillRect/>
          </a:stretch>
        </p:blipFill>
        <p:spPr>
          <a:xfrm>
            <a:off x="4716270" y="1398207"/>
            <a:ext cx="4096622" cy="3237801"/>
          </a:xfrm>
          <a:prstGeom prst="rect">
            <a:avLst/>
          </a:prstGeom>
        </p:spPr>
      </p:pic>
      <p:sp>
        <p:nvSpPr>
          <p:cNvPr id="12" name="TextBox 11"/>
          <p:cNvSpPr txBox="1"/>
          <p:nvPr/>
        </p:nvSpPr>
        <p:spPr>
          <a:xfrm>
            <a:off x="566928" y="1042417"/>
            <a:ext cx="3904488"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Соревнования по мини - футболу</a:t>
            </a:r>
            <a:endParaRPr lang="ru-RU" b="1" dirty="0">
              <a:solidFill>
                <a:schemeClr val="accent5">
                  <a:lumMod val="75000"/>
                </a:schemeClr>
              </a:solidFill>
              <a:latin typeface="Times New Roman" pitchFamily="18" charset="0"/>
              <a:cs typeface="Times New Roman" pitchFamily="18" charset="0"/>
            </a:endParaRPr>
          </a:p>
        </p:txBody>
      </p:sp>
      <p:sp>
        <p:nvSpPr>
          <p:cNvPr id="13" name="TextBox 12"/>
          <p:cNvSpPr txBox="1"/>
          <p:nvPr/>
        </p:nvSpPr>
        <p:spPr>
          <a:xfrm>
            <a:off x="5163312" y="1048513"/>
            <a:ext cx="3203448"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Соревнования по волейболу</a:t>
            </a:r>
            <a:endParaRPr lang="ru-RU" b="1"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19530" y="4041649"/>
            <a:ext cx="3868340" cy="1143000"/>
          </a:xfrm>
        </p:spPr>
        <p:txBody>
          <a:bodyPr>
            <a:normAutofit lnSpcReduction="10000"/>
          </a:bodyPr>
          <a:lstStyle/>
          <a:p>
            <a:pPr algn="just"/>
            <a:r>
              <a:rPr lang="ru-RU" sz="1600" b="0" dirty="0" smtClean="0">
                <a:solidFill>
                  <a:schemeClr val="accent5">
                    <a:lumMod val="75000"/>
                  </a:schemeClr>
                </a:solidFill>
                <a:latin typeface="Times New Roman" pitchFamily="18" charset="0"/>
                <a:cs typeface="Times New Roman" pitchFamily="18" charset="0"/>
              </a:rPr>
              <a:t>Для проведения соревнований устанавливаются две дистанции по 3-5 КП протяженностью до 5 км. каждая. На старте оборудуются два стартовых коридора.</a:t>
            </a:r>
          </a:p>
        </p:txBody>
      </p:sp>
      <p:sp>
        <p:nvSpPr>
          <p:cNvPr id="5" name="Текст 4"/>
          <p:cNvSpPr>
            <a:spLocks noGrp="1"/>
          </p:cNvSpPr>
          <p:nvPr>
            <p:ph type="body" sz="quarter" idx="3"/>
          </p:nvPr>
        </p:nvSpPr>
        <p:spPr>
          <a:xfrm>
            <a:off x="4544568" y="4159186"/>
            <a:ext cx="4187952" cy="2360486"/>
          </a:xfrm>
        </p:spPr>
        <p:txBody>
          <a:bodyPr>
            <a:noAutofit/>
          </a:bodyPr>
          <a:lstStyle/>
          <a:p>
            <a:pPr algn="just"/>
            <a:r>
              <a:rPr lang="ru-RU" sz="1600" b="0" dirty="0" smtClean="0">
                <a:solidFill>
                  <a:schemeClr val="accent5">
                    <a:lumMod val="75000"/>
                  </a:schemeClr>
                </a:solidFill>
                <a:latin typeface="Times New Roman" pitchFamily="18" charset="0"/>
                <a:cs typeface="Times New Roman" pitchFamily="18" charset="0"/>
              </a:rPr>
              <a:t>Время выступления не более 4 минут. Оценивается: качество исполнения, юмор, оригинальность, содержание и его соответствие заданной теме, сюжет, наличие в выступлении информации о команде и участниках, наличие единой формы и эмблемы команды.</a:t>
            </a:r>
          </a:p>
          <a:p>
            <a:pPr algn="just"/>
            <a:r>
              <a:rPr lang="ru-RU" sz="1600" b="0" dirty="0" smtClean="0">
                <a:solidFill>
                  <a:schemeClr val="accent5">
                    <a:lumMod val="75000"/>
                  </a:schemeClr>
                </a:solidFill>
                <a:latin typeface="Times New Roman" pitchFamily="18" charset="0"/>
                <a:cs typeface="Times New Roman" pitchFamily="18" charset="0"/>
              </a:rPr>
              <a:t>Запрещается в выступлении команды использовать пропаганду расизма, пошлости, алкоголизма, наркомании и табакокурения.</a:t>
            </a:r>
          </a:p>
        </p:txBody>
      </p:sp>
      <p:pic>
        <p:nvPicPr>
          <p:cNvPr id="7" name="Содержимое 3" descr="5.JPG"/>
          <p:cNvPicPr>
            <a:picLocks noGrp="1" noChangeAspect="1"/>
          </p:cNvPicPr>
          <p:nvPr>
            <p:ph sz="half" idx="2"/>
          </p:nvPr>
        </p:nvPicPr>
        <p:blipFill>
          <a:blip r:embed="rId2" cstate="print"/>
          <a:stretch>
            <a:fillRect/>
          </a:stretch>
        </p:blipFill>
        <p:spPr>
          <a:xfrm>
            <a:off x="410782" y="1418924"/>
            <a:ext cx="3868737" cy="2711353"/>
          </a:xfrm>
        </p:spPr>
      </p:pic>
      <p:pic>
        <p:nvPicPr>
          <p:cNvPr id="8" name="Содержимое 7" descr="YDbeKEU3JvM.jpg"/>
          <p:cNvPicPr>
            <a:picLocks noGrp="1" noChangeAspect="1"/>
          </p:cNvPicPr>
          <p:nvPr>
            <p:ph sz="quarter" idx="4"/>
          </p:nvPr>
        </p:nvPicPr>
        <p:blipFill>
          <a:blip r:embed="rId3" cstate="print"/>
          <a:stretch>
            <a:fillRect/>
          </a:stretch>
        </p:blipFill>
        <p:spPr>
          <a:xfrm>
            <a:off x="4629150" y="1463040"/>
            <a:ext cx="3887788" cy="2652704"/>
          </a:xfrm>
          <a:prstGeom prst="rect">
            <a:avLst/>
          </a:prstGeom>
        </p:spPr>
      </p:pic>
      <p:sp>
        <p:nvSpPr>
          <p:cNvPr id="9" name="TextBox 8"/>
          <p:cNvSpPr txBox="1"/>
          <p:nvPr/>
        </p:nvSpPr>
        <p:spPr>
          <a:xfrm>
            <a:off x="4864608" y="1024129"/>
            <a:ext cx="3566160"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Конкурс представления команд</a:t>
            </a:r>
            <a:endParaRPr lang="ru-RU" b="1" dirty="0">
              <a:solidFill>
                <a:schemeClr val="accent5">
                  <a:lumMod val="75000"/>
                </a:schemeClr>
              </a:solidFill>
              <a:latin typeface="Times New Roman" pitchFamily="18" charset="0"/>
              <a:cs typeface="Times New Roman" pitchFamily="18" charset="0"/>
            </a:endParaRPr>
          </a:p>
        </p:txBody>
      </p:sp>
      <p:sp>
        <p:nvSpPr>
          <p:cNvPr id="10" name="TextBox 9"/>
          <p:cNvSpPr txBox="1"/>
          <p:nvPr/>
        </p:nvSpPr>
        <p:spPr>
          <a:xfrm>
            <a:off x="719328" y="1048513"/>
            <a:ext cx="3230880"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Спортивное ориентирование</a:t>
            </a:r>
            <a:endParaRPr lang="ru-RU" b="1"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19530" y="4041648"/>
            <a:ext cx="3868340" cy="2569463"/>
          </a:xfrm>
        </p:spPr>
        <p:txBody>
          <a:bodyPr>
            <a:normAutofit fontScale="92500" lnSpcReduction="20000"/>
          </a:bodyPr>
          <a:lstStyle/>
          <a:p>
            <a:pPr algn="just"/>
            <a:r>
              <a:rPr lang="ru-RU" sz="1600" b="0" dirty="0" smtClean="0">
                <a:solidFill>
                  <a:schemeClr val="accent5">
                    <a:lumMod val="75000"/>
                  </a:schemeClr>
                </a:solidFill>
                <a:latin typeface="Times New Roman" pitchFamily="18" charset="0"/>
                <a:cs typeface="Times New Roman" pitchFamily="18" charset="0"/>
              </a:rPr>
              <a:t>Туристический быт оценивается в течение всех дней соревнований. Проверка производится в присутствии капитана команды. При подведении конкурса на лучший туристический быт учитываются чистота и порядок на территории лагеря команды, наличие средств пожарной безопасности, правильность и безопасность в установке палаток, оборудование места приготовления пищи, наличие мест для мусора и пищевых отходов, наличие медицинской аптечки для оказания первой помощи. Особое внимание уделяется оформлению лагеря. Приветствуются творческий подход и креативные идеи!</a:t>
            </a:r>
            <a:endParaRPr lang="ru-RU" sz="1600" b="0" dirty="0">
              <a:solidFill>
                <a:schemeClr val="accent5">
                  <a:lumMod val="75000"/>
                </a:schemeClr>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26864" y="4159186"/>
            <a:ext cx="3941064" cy="1436942"/>
          </a:xfrm>
        </p:spPr>
        <p:txBody>
          <a:bodyPr>
            <a:noAutofit/>
          </a:bodyPr>
          <a:lstStyle/>
          <a:p>
            <a:pPr algn="just"/>
            <a:r>
              <a:rPr lang="ru-RU" sz="1600" b="0" dirty="0" smtClean="0">
                <a:solidFill>
                  <a:schemeClr val="accent5">
                    <a:lumMod val="75000"/>
                  </a:schemeClr>
                </a:solidFill>
                <a:latin typeface="Times New Roman" pitchFamily="18" charset="0"/>
                <a:cs typeface="Times New Roman" pitchFamily="18" charset="0"/>
              </a:rPr>
              <a:t>При подведении итогов этого конкурса учитываются: оригинальность, вкусовые качества, оформление, съедобность, возможность приготовления в походных условиях. Обязательно наличие паспорта блюда.</a:t>
            </a:r>
            <a:endParaRPr lang="ru-RU" sz="1600" b="0" dirty="0">
              <a:solidFill>
                <a:schemeClr val="accent5">
                  <a:lumMod val="75000"/>
                </a:schemeClr>
              </a:solidFill>
              <a:latin typeface="Times New Roman" pitchFamily="18" charset="0"/>
              <a:cs typeface="Times New Roman" pitchFamily="18" charset="0"/>
            </a:endParaRPr>
          </a:p>
        </p:txBody>
      </p:sp>
      <p:sp>
        <p:nvSpPr>
          <p:cNvPr id="9" name="TextBox 8"/>
          <p:cNvSpPr txBox="1"/>
          <p:nvPr/>
        </p:nvSpPr>
        <p:spPr>
          <a:xfrm>
            <a:off x="4864608" y="1024129"/>
            <a:ext cx="3566160"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Конкурс туристического блюда</a:t>
            </a:r>
            <a:endParaRPr lang="ru-RU" b="1" dirty="0">
              <a:solidFill>
                <a:schemeClr val="accent5">
                  <a:lumMod val="75000"/>
                </a:schemeClr>
              </a:solidFill>
              <a:latin typeface="Times New Roman" pitchFamily="18" charset="0"/>
              <a:cs typeface="Times New Roman" pitchFamily="18" charset="0"/>
            </a:endParaRPr>
          </a:p>
        </p:txBody>
      </p:sp>
      <p:sp>
        <p:nvSpPr>
          <p:cNvPr id="10" name="TextBox 9"/>
          <p:cNvSpPr txBox="1"/>
          <p:nvPr/>
        </p:nvSpPr>
        <p:spPr>
          <a:xfrm>
            <a:off x="719328" y="1048513"/>
            <a:ext cx="3596640" cy="369332"/>
          </a:xfrm>
          <a:prstGeom prst="rect">
            <a:avLst/>
          </a:prstGeom>
          <a:noFill/>
        </p:spPr>
        <p:txBody>
          <a:bodyPr wrap="square" rtlCol="0">
            <a:spAutoFit/>
          </a:bodyPr>
          <a:lstStyle/>
          <a:p>
            <a:r>
              <a:rPr lang="ru-RU" b="1" dirty="0" smtClean="0">
                <a:solidFill>
                  <a:schemeClr val="accent5">
                    <a:lumMod val="75000"/>
                  </a:schemeClr>
                </a:solidFill>
                <a:latin typeface="Times New Roman" pitchFamily="18" charset="0"/>
                <a:cs typeface="Times New Roman" pitchFamily="18" charset="0"/>
              </a:rPr>
              <a:t>Конкурс туристического быта</a:t>
            </a:r>
            <a:endParaRPr lang="ru-RU" b="1" dirty="0">
              <a:solidFill>
                <a:schemeClr val="accent5">
                  <a:lumMod val="75000"/>
                </a:schemeClr>
              </a:solidFill>
              <a:latin typeface="Times New Roman" pitchFamily="18" charset="0"/>
              <a:cs typeface="Times New Roman" pitchFamily="18" charset="0"/>
            </a:endParaRPr>
          </a:p>
        </p:txBody>
      </p:sp>
      <p:pic>
        <p:nvPicPr>
          <p:cNvPr id="13" name="Содержимое 3" descr="UAKx-_Z9eho.jpg"/>
          <p:cNvPicPr>
            <a:picLocks noGrp="1" noChangeAspect="1"/>
          </p:cNvPicPr>
          <p:nvPr>
            <p:ph sz="half" idx="2"/>
          </p:nvPr>
        </p:nvPicPr>
        <p:blipFill>
          <a:blip r:embed="rId2" cstate="print"/>
          <a:stretch>
            <a:fillRect/>
          </a:stretch>
        </p:blipFill>
        <p:spPr>
          <a:xfrm>
            <a:off x="401638" y="1380215"/>
            <a:ext cx="3868737" cy="2733907"/>
          </a:xfrm>
        </p:spPr>
      </p:pic>
      <p:pic>
        <p:nvPicPr>
          <p:cNvPr id="14" name="Содержимое 13" descr="HsVBJvS5j5U.jpg"/>
          <p:cNvPicPr>
            <a:picLocks noGrp="1" noChangeAspect="1"/>
          </p:cNvPicPr>
          <p:nvPr>
            <p:ph sz="quarter" idx="4"/>
          </p:nvPr>
        </p:nvPicPr>
        <p:blipFill>
          <a:blip r:embed="rId3"/>
          <a:stretch>
            <a:fillRect/>
          </a:stretch>
        </p:blipFill>
        <p:spPr>
          <a:xfrm>
            <a:off x="4647438" y="1373484"/>
            <a:ext cx="3887788" cy="27473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120</TotalTime>
  <Words>499</Words>
  <Application>Microsoft Office PowerPoint</Application>
  <PresentationFormat>Экран (4:3)</PresentationFormat>
  <Paragraphs>57</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Организация и проведение муниципального молодежного туристического слёта имени В.И. Роборовского номинация: развитие человеческого капитала</vt:lpstr>
      <vt:lpstr>Муниципальный молодежный туристический слёт имени В.И. Роборовского  в Удомельском городском округе проводится на протяжении 24-х лет, в последние выходные мая в дер. Доронино на берегу реки Съежа </vt:lpstr>
      <vt:lpstr>К участию в туристическом слёте допускаются команды туристических клубов, предприятий, организаций, учебных заведений, сельских и городских поселений Тверской области и других субъектов Российской Федерации</vt:lpstr>
      <vt:lpstr>Образец заявки на участие в муниципальном молодежном туристическом слете им. В.И. Роборовского</vt:lpstr>
      <vt:lpstr>Туристическая техника  (Комбинированный туристический маршрут)</vt:lpstr>
      <vt:lpstr> Этап №1 - шесть участников по очереди проходят заданный маршрут по скалодрому, первый участник свободным лазанием, остальные по командным перилам или свободным лазанием, Далее два участника спускаются по веревке (дюльфер), остальные спускаются по круто наклонной переправе.  Этап №2 - каждый участник команды переходит на противоположный берег по судейскому бревну с помощью командной страховки (умение вязать узел «проводник-восьмерка»)  Этап №3 - 4 участника самостоятельно проходят с командной страховкой на противоположный берег реки по двум параллельным веревкам и навесной переправы. Два участника на двухместном катамаране проходят заданный маршрут.</vt:lpstr>
      <vt:lpstr>Слайд 7</vt:lpstr>
      <vt:lpstr>Слайд 8</vt:lpstr>
      <vt:lpstr>Слайд 9</vt:lpstr>
      <vt:lpstr>Контакты ответственных лиц за реализацию практики: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User1</cp:lastModifiedBy>
  <cp:revision>44</cp:revision>
  <dcterms:created xsi:type="dcterms:W3CDTF">2018-09-04T12:10:47Z</dcterms:created>
  <dcterms:modified xsi:type="dcterms:W3CDTF">2019-07-11T11:19:02Z</dcterms:modified>
</cp:coreProperties>
</file>