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3" r:id="rId3"/>
    <p:sldId id="257" r:id="rId4"/>
    <p:sldId id="260" r:id="rId5"/>
    <p:sldId id="271" r:id="rId6"/>
    <p:sldId id="269" r:id="rId7"/>
    <p:sldId id="272" r:id="rId8"/>
    <p:sldId id="266" r:id="rId9"/>
    <p:sldId id="274" r:id="rId10"/>
    <p:sldId id="265" r:id="rId11"/>
  </p:sldIdLst>
  <p:sldSz cx="9906000" cy="6858000" type="A4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112" d="100"/>
          <a:sy n="112" d="100"/>
        </p:scale>
        <p:origin x="1158" y="90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F8AF1-9029-4694-8307-9FA4E2B6070E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7337C2-CAD8-4D77-8C4B-49807ED2462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216989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0C3F26-AB15-4575-A4B8-86CFEA20E940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93FA31-324F-405E-AAC9-259380285FE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278755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A12420-CFA1-4853-A116-4C67398BBAED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E4A067-9C78-43E0-BCE5-AD687DE4DE2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5637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5F65D4-9EAF-472B-96A2-9C8385204B9C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7B6611-B389-456A-A04F-83B91DA4A00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224489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1835-94E1-4772-B105-6FE6E27042B4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F93AA63-EE01-4529-BE96-1D753BEE2C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3598374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616DE-9F05-44DC-BBE2-2F4A2B5059E9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E606DF-AFDA-4272-8ABF-4A6F00E885E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49573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CD54-53D6-44D8-8B94-765ACCB7B509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2CC55C-39A8-4940-B027-8E89E7F927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2181875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89E0D3-0419-4A47-AE68-5EE0EA161F5C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7017F74-E4F3-4117-8A6D-717F79AABE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36634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3D0ED1-5D0D-4042-B1AF-BAC7FE569DF7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B38ADE-9C55-4231-BA84-8AFC6A8A984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6618997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744C9B-0C21-49E8-B431-0554D9E37D00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DD456C-64A4-48E1-A944-9683AEACE7F6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107117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1CECE8-8E78-40F9-9432-2A2D85A977EF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8597EE-C36F-4D83-AC3C-8109EA7DE70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48153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681038" y="365125"/>
            <a:ext cx="8543925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  <a:endParaRPr lang="en-US" altLang="ru-RU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681038" y="1825625"/>
            <a:ext cx="8543925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  <a:endParaRPr lang="en-US" alt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0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BD7BBEF-DBCE-4CCA-A19B-F87114DCECC2}" type="datetimeFigureOut">
              <a:rPr lang="ru-RU"/>
              <a:pPr>
                <a:defRPr/>
              </a:pPr>
              <a:t>10.07.2019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0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0"/>
            <a:ext cx="22288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9F1EB94E-D9BC-4CD0-9697-8CE0F7F1CA4B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497043" y="2342736"/>
            <a:ext cx="8911914" cy="421493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1100" b="1" i="1" kern="50" dirty="0">
              <a:latin typeface="+mn-lt"/>
              <a:ea typeface="Arial Unicode MS"/>
              <a:cs typeface="Times New Roman"/>
            </a:endParaRP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50" dirty="0" smtClean="0">
                <a:latin typeface="+mn-lt"/>
                <a:ea typeface="Arial Unicode MS"/>
                <a:cs typeface="Times New Roman"/>
              </a:rPr>
              <a:t>Конкурс </a:t>
            </a:r>
            <a:r>
              <a:rPr lang="ru-RU" sz="3200" b="1" i="1" kern="50" dirty="0">
                <a:latin typeface="+mn-lt"/>
                <a:ea typeface="Arial Unicode MS"/>
                <a:cs typeface="Times New Roman"/>
              </a:rPr>
              <a:t>лучших муниципальных </a:t>
            </a:r>
            <a:r>
              <a:rPr lang="ru-RU" sz="3200" b="1" i="1" kern="50" dirty="0" smtClean="0">
                <a:latin typeface="+mn-lt"/>
                <a:ea typeface="Arial Unicode MS"/>
                <a:cs typeface="Times New Roman"/>
              </a:rPr>
              <a:t>практик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50" dirty="0" smtClean="0">
                <a:latin typeface="+mn-lt"/>
                <a:ea typeface="Arial Unicode MS"/>
                <a:cs typeface="Times New Roman"/>
              </a:rPr>
              <a:t>и </a:t>
            </a:r>
            <a:r>
              <a:rPr lang="ru-RU" sz="3200" b="1" i="1" kern="50" dirty="0">
                <a:latin typeface="+mn-lt"/>
                <a:ea typeface="Arial Unicode MS"/>
                <a:cs typeface="Times New Roman"/>
              </a:rPr>
              <a:t>инициатив 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50" dirty="0">
                <a:latin typeface="+mn-lt"/>
                <a:ea typeface="Arial Unicode MS"/>
                <a:cs typeface="Times New Roman"/>
              </a:rPr>
              <a:t>социально-экономического </a:t>
            </a:r>
            <a:r>
              <a:rPr lang="ru-RU" sz="3200" b="1" i="1" kern="50" dirty="0" smtClean="0">
                <a:latin typeface="+mn-lt"/>
                <a:ea typeface="Arial Unicode MS"/>
                <a:cs typeface="Times New Roman"/>
              </a:rPr>
              <a:t>развития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50" dirty="0" smtClean="0">
                <a:latin typeface="+mn-lt"/>
                <a:ea typeface="Arial Unicode MS"/>
                <a:cs typeface="Times New Roman"/>
              </a:rPr>
              <a:t>в </a:t>
            </a:r>
            <a:r>
              <a:rPr lang="ru-RU" sz="3200" b="1" i="1" kern="50" dirty="0">
                <a:latin typeface="+mn-lt"/>
                <a:ea typeface="Arial Unicode MS"/>
                <a:cs typeface="Times New Roman"/>
              </a:rPr>
              <a:t>муниципальных образованиях 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i="1" kern="50" dirty="0">
                <a:latin typeface="+mn-lt"/>
                <a:ea typeface="Arial Unicode MS"/>
                <a:cs typeface="Times New Roman"/>
              </a:rPr>
              <a:t>на территориях присутствия </a:t>
            </a:r>
            <a:r>
              <a:rPr lang="ru-RU" sz="3200" b="1" i="1" kern="50" dirty="0" err="1">
                <a:latin typeface="+mn-lt"/>
                <a:ea typeface="Arial Unicode MS"/>
                <a:cs typeface="Times New Roman"/>
              </a:rPr>
              <a:t>Госкорпорации</a:t>
            </a:r>
            <a:r>
              <a:rPr lang="ru-RU" sz="3200" b="1" i="1" kern="50" dirty="0">
                <a:latin typeface="+mn-lt"/>
                <a:ea typeface="Arial Unicode MS"/>
                <a:cs typeface="Times New Roman"/>
              </a:rPr>
              <a:t> «</a:t>
            </a:r>
            <a:r>
              <a:rPr lang="ru-RU" sz="3200" b="1" i="1" kern="50" dirty="0" err="1">
                <a:latin typeface="+mn-lt"/>
                <a:ea typeface="Arial Unicode MS"/>
                <a:cs typeface="Times New Roman"/>
              </a:rPr>
              <a:t>Росатом</a:t>
            </a:r>
            <a:r>
              <a:rPr lang="ru-RU" sz="3200" b="1" i="1" kern="50" dirty="0">
                <a:latin typeface="+mn-lt"/>
                <a:ea typeface="Arial Unicode MS"/>
                <a:cs typeface="Times New Roman"/>
              </a:rPr>
              <a:t>» в 2019 году</a:t>
            </a:r>
          </a:p>
          <a:p>
            <a:pPr algn="ctr"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ru-RU" sz="3200" b="1" i="1" kern="50" dirty="0">
              <a:latin typeface="+mn-lt"/>
              <a:ea typeface="Arial Unicode MS"/>
              <a:cs typeface="Times New Roman"/>
            </a:endParaRPr>
          </a:p>
        </p:txBody>
      </p:sp>
      <p:pic>
        <p:nvPicPr>
          <p:cNvPr id="2051" name="Picture 2" descr="https://regnum.ru/uploads/pictures/news/2018/01/21/regnum_picture_1516563785173182_so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238" y="114300"/>
            <a:ext cx="1960562" cy="192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8058150" y="114300"/>
            <a:ext cx="1682750" cy="205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Прямоугольник 2"/>
          <p:cNvSpPr>
            <a:spLocks noChangeArrowheads="1"/>
          </p:cNvSpPr>
          <p:nvPr/>
        </p:nvSpPr>
        <p:spPr bwMode="auto">
          <a:xfrm>
            <a:off x="230188" y="4056717"/>
            <a:ext cx="945673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Calibri" panose="020F0502020204030204" pitchFamily="34" charset="0"/>
              </a:rPr>
              <a:t>Многонациональность характерная черта многих городов России. Диалог культур, содружество культур и их творческое общение сближают людей разных национальностей. Помогают понять друг друга. Культура, культурное взаимодействие — это своего рода «мирное оружие», духовная основа взаимопонимания. </a:t>
            </a:r>
          </a:p>
          <a:p>
            <a:pPr algn="just" eaLnBrk="1" hangingPunct="1"/>
            <a:endParaRPr lang="ru-RU" altLang="ru-RU" sz="1600" dirty="0" smtClean="0">
              <a:latin typeface="Calibri" panose="020F0502020204030204" pitchFamily="34" charset="0"/>
            </a:endParaRPr>
          </a:p>
          <a:p>
            <a:pPr algn="just" eaLnBrk="1" hangingPunct="1"/>
            <a:r>
              <a:rPr lang="ru-RU" altLang="ru-RU" sz="1600" dirty="0" smtClean="0">
                <a:latin typeface="Calibri" panose="020F0502020204030204" pitchFamily="34" charset="0"/>
              </a:rPr>
              <a:t> </a:t>
            </a:r>
            <a:r>
              <a:rPr lang="ru-RU" altLang="ru-RU" sz="1600" dirty="0">
                <a:latin typeface="Calibri" panose="020F0502020204030204" pitchFamily="34" charset="0"/>
              </a:rPr>
              <a:t>На укрепление принципов добрососедства и взаимопонимания, на воспитание культуры межнационального общения, на взаимопроникновение в культуру народов, населяющих Южный Урал, направлена деятельность Трехгорного городского округа. В результате проводимой работы на территории города мирно сосуществуют народы разных национальностей.</a:t>
            </a:r>
          </a:p>
        </p:txBody>
      </p:sp>
      <p:pic>
        <p:nvPicPr>
          <p:cNvPr id="11267" name="Picture 2" descr="https://regnum.ru/uploads/pictures/news/2018/01/21/regnum_picture_1516563785173182_so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4300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34938" y="1571625"/>
            <a:ext cx="11906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1730598" y="201384"/>
            <a:ext cx="79068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49263" algn="just"/>
            <a:r>
              <a:rPr lang="ru-RU" sz="1600" b="1" u="sng" dirty="0">
                <a:latin typeface="+mn-lt"/>
              </a:rPr>
              <a:t>Результаты внедрения практики:</a:t>
            </a:r>
            <a:endParaRPr lang="ru-RU" sz="1600" b="1" dirty="0">
              <a:latin typeface="+mn-lt"/>
            </a:endParaRPr>
          </a:p>
          <a:p>
            <a:pPr lvl="0" indent="449263" algn="just"/>
            <a:endParaRPr lang="ru-RU" sz="1600" dirty="0" smtClean="0">
              <a:latin typeface="+mn-lt"/>
            </a:endParaRPr>
          </a:p>
          <a:p>
            <a:pPr lvl="0" indent="449263" algn="just"/>
            <a:r>
              <a:rPr lang="ru-RU" sz="1600" dirty="0" smtClean="0">
                <a:latin typeface="+mn-lt"/>
              </a:rPr>
              <a:t>Проведены </a:t>
            </a:r>
            <a:r>
              <a:rPr lang="ru-RU" sz="1600" dirty="0">
                <a:latin typeface="+mn-lt"/>
              </a:rPr>
              <a:t>национальные праздники, фольклорные праздники, этнографические часы и т.д., на которых  жители города познакомились с историческим прошлым </a:t>
            </a:r>
            <a:r>
              <a:rPr lang="ru-RU" sz="1600" dirty="0" smtClean="0">
                <a:latin typeface="+mn-lt"/>
              </a:rPr>
              <a:t>               и </a:t>
            </a:r>
            <a:r>
              <a:rPr lang="ru-RU" sz="1600" dirty="0">
                <a:latin typeface="+mn-lt"/>
              </a:rPr>
              <a:t>национальной культурой народов, населяющих Урал. С 2005 по 2018, начало 2019 года проведено около 1300 мероприятий, на которых присутствовало более 10000 человек.</a:t>
            </a:r>
          </a:p>
          <a:p>
            <a:pPr indent="449263" algn="just"/>
            <a:r>
              <a:rPr lang="ru-RU" sz="1600" dirty="0" smtClean="0">
                <a:latin typeface="+mn-lt"/>
              </a:rPr>
              <a:t>Проведены </a:t>
            </a:r>
            <a:r>
              <a:rPr lang="ru-RU" sz="1600" dirty="0">
                <a:latin typeface="+mn-lt"/>
              </a:rPr>
              <a:t>лингвистические часы «Говорим на башкирском языке» (волонтёр-преподаватель </a:t>
            </a:r>
            <a:r>
              <a:rPr lang="ru-RU" sz="1600" dirty="0" err="1">
                <a:latin typeface="+mn-lt"/>
              </a:rPr>
              <a:t>Фахрисламова</a:t>
            </a:r>
            <a:r>
              <a:rPr lang="ru-RU" sz="1600" dirty="0">
                <a:latin typeface="+mn-lt"/>
              </a:rPr>
              <a:t> Фаина </a:t>
            </a:r>
            <a:r>
              <a:rPr lang="ru-RU" sz="1600" dirty="0" err="1">
                <a:latin typeface="+mn-lt"/>
              </a:rPr>
              <a:t>Султановна</a:t>
            </a:r>
            <a:r>
              <a:rPr lang="ru-RU" sz="1600" dirty="0">
                <a:latin typeface="+mn-lt"/>
              </a:rPr>
              <a:t>). С 2015 по 2018, начало 2019 года проведено  75 занятий, на которых присутствовало 543 человека.</a:t>
            </a:r>
          </a:p>
          <a:p>
            <a:pPr lvl="0" indent="449263" algn="just"/>
            <a:r>
              <a:rPr lang="ru-RU" sz="1600" dirty="0">
                <a:latin typeface="+mn-lt"/>
              </a:rPr>
              <a:t>Проведены лингвистические часы «Говорим по-русски правильно». Занятия проводятся по вопросам грамматической стилистики и орфографии. </a:t>
            </a:r>
          </a:p>
          <a:p>
            <a:pPr indent="449263" algn="just"/>
            <a:r>
              <a:rPr lang="ru-RU" sz="1600" dirty="0">
                <a:latin typeface="+mn-lt"/>
              </a:rPr>
              <a:t>С 2013 по 2018, начало 2019 года проведено  93 занятий, на которых присутствовало 730 человек.</a:t>
            </a:r>
          </a:p>
          <a:p>
            <a:pPr lvl="0" indent="449263" algn="just"/>
            <a:r>
              <a:rPr lang="ru-RU" sz="1600" dirty="0">
                <a:latin typeface="+mn-lt"/>
              </a:rPr>
              <a:t>Работает творческое любительское объединение «</a:t>
            </a:r>
            <a:r>
              <a:rPr lang="ru-RU" sz="1600" dirty="0" err="1">
                <a:latin typeface="+mn-lt"/>
              </a:rPr>
              <a:t>Мирас</a:t>
            </a:r>
            <a:r>
              <a:rPr lang="ru-RU" sz="1600" dirty="0">
                <a:latin typeface="+mn-lt"/>
              </a:rPr>
              <a:t>». С 2018, начало 2019 года проведено  19 этнографических часов, на которых присутствовало 269 человека.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247643" y="3758013"/>
            <a:ext cx="9410714" cy="3046988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 smtClean="0">
                <a:latin typeface="Calibri" panose="020F0502020204030204" pitchFamily="34" charset="0"/>
              </a:rPr>
              <a:t>	31 октября 2014 года Лариса Борисовна принимала участие в работе третьего Съезда народов Южного Урала, собравшего представителей всех городов и районов Челябинской области.</a:t>
            </a:r>
          </a:p>
          <a:p>
            <a:pPr algn="just" eaLnBrk="1" hangingPunct="1"/>
            <a:r>
              <a:rPr lang="ru-RU" altLang="ru-RU" sz="1600" dirty="0" err="1" smtClean="0">
                <a:latin typeface="Calibri" panose="020F0502020204030204" pitchFamily="34" charset="0"/>
              </a:rPr>
              <a:t>Шитлина</a:t>
            </a:r>
            <a:r>
              <a:rPr lang="ru-RU" altLang="ru-RU" sz="1600" dirty="0" smtClean="0">
                <a:latin typeface="Calibri" panose="020F0502020204030204" pitchFamily="34" charset="0"/>
              </a:rPr>
              <a:t> Лариса Борисовна дисциплинированный сотрудник, инициативна, прислушивается                          к пожеланиям и рекомендациям коллег. Критично относится к себе и оценке своей деятельности. Основными профессиональными качествами Ларисы Борисовны являются ответственность, добросовестность, творческое отношение к работе. Она тактична, контактна, пользуется уважением коллег и заслуженным авторитетом среди читателей библиотеки. В полной мере владеет этикой библиотечного работника.</a:t>
            </a:r>
          </a:p>
          <a:p>
            <a:pPr algn="just" eaLnBrk="1" hangingPunct="1"/>
            <a:r>
              <a:rPr lang="ru-RU" altLang="ru-RU" sz="1600" dirty="0" smtClean="0">
                <a:latin typeface="Calibri" panose="020F0502020204030204" pitchFamily="34" charset="0"/>
              </a:rPr>
              <a:t>За большой  вклад в развитие национальной культуры, расширение форм межнационального диалога для достижения межэтнического согласия и толерантных отношений в городе Трехгорном и в связи            с 20-летним юбилеем башкирского центра культуры «</a:t>
            </a:r>
            <a:r>
              <a:rPr lang="ru-RU" altLang="ru-RU" sz="1600" dirty="0" err="1" smtClean="0">
                <a:latin typeface="Calibri" panose="020F0502020204030204" pitchFamily="34" charset="0"/>
              </a:rPr>
              <a:t>Кояш</a:t>
            </a:r>
            <a:r>
              <a:rPr lang="ru-RU" altLang="ru-RU" sz="1600" dirty="0" smtClean="0">
                <a:latin typeface="Calibri" panose="020F0502020204030204" pitchFamily="34" charset="0"/>
              </a:rPr>
              <a:t>» </a:t>
            </a:r>
            <a:r>
              <a:rPr lang="ru-RU" altLang="ru-RU" sz="1600" dirty="0" err="1" smtClean="0">
                <a:latin typeface="Calibri" panose="020F0502020204030204" pitchFamily="34" charset="0"/>
              </a:rPr>
              <a:t>Шитлина</a:t>
            </a:r>
            <a:r>
              <a:rPr lang="ru-RU" altLang="ru-RU" sz="1600" dirty="0" smtClean="0">
                <a:latin typeface="Calibri" panose="020F0502020204030204" pitchFamily="34" charset="0"/>
              </a:rPr>
              <a:t> Лариса Борисовна награждена Премией главы города I степени.</a:t>
            </a:r>
          </a:p>
        </p:txBody>
      </p:sp>
      <p:pic>
        <p:nvPicPr>
          <p:cNvPr id="3075" name="Picture 2" descr="https://regnum.ru/uploads/pictures/news/2018/01/21/regnum_picture_1516563785173182_so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4300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34938" y="1571625"/>
            <a:ext cx="11906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22" r="30554" b="25963"/>
          <a:stretch/>
        </p:blipFill>
        <p:spPr>
          <a:xfrm>
            <a:off x="6370062" y="223489"/>
            <a:ext cx="3363598" cy="34426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2100485" y="372937"/>
            <a:ext cx="4061034" cy="3293209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algn="just"/>
            <a:r>
              <a:rPr lang="ru-RU" sz="1600" dirty="0" smtClean="0">
                <a:latin typeface="Calibri" panose="020F0502020204030204" pitchFamily="34" charset="0"/>
              </a:rPr>
              <a:t>	</a:t>
            </a:r>
            <a:r>
              <a:rPr lang="ru-RU" sz="1600" dirty="0" err="1" smtClean="0">
                <a:latin typeface="Calibri" panose="020F0502020204030204" pitchFamily="34" charset="0"/>
              </a:rPr>
              <a:t>Шитлина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Лариса Борисовна – работает в библиотеке с 1995 года. Она специалист высокой квалификации. С 2008 года Лариса Борисовна была назначена зав. отделом краеведческой литературы. Активно работает и продвигает программу краеведческой деятельности «Урал – наш общий дом». </a:t>
            </a:r>
          </a:p>
          <a:p>
            <a:pPr algn="just"/>
            <a:r>
              <a:rPr lang="ru-RU" sz="1600" dirty="0" smtClean="0">
                <a:latin typeface="Calibri" panose="020F0502020204030204" pitchFamily="34" charset="0"/>
              </a:rPr>
              <a:t>	</a:t>
            </a:r>
            <a:r>
              <a:rPr lang="ru-RU" sz="1600" dirty="0" err="1" smtClean="0">
                <a:latin typeface="Calibri" panose="020F0502020204030204" pitchFamily="34" charset="0"/>
              </a:rPr>
              <a:t>Шитлина</a:t>
            </a:r>
            <a:r>
              <a:rPr lang="ru-RU" sz="1600" dirty="0" smtClean="0">
                <a:latin typeface="Calibri" panose="020F0502020204030204" pitchFamily="34" charset="0"/>
              </a:rPr>
              <a:t> </a:t>
            </a:r>
            <a:r>
              <a:rPr lang="ru-RU" sz="1600" dirty="0">
                <a:latin typeface="Calibri" panose="020F0502020204030204" pitchFamily="34" charset="0"/>
              </a:rPr>
              <a:t>Лариса Борисовна - разработчик программы содействия развитию национальных отношений </a:t>
            </a:r>
            <a:r>
              <a:rPr lang="ru-RU" sz="1600" dirty="0" smtClean="0">
                <a:latin typeface="Calibri" panose="020F0502020204030204" pitchFamily="34" charset="0"/>
              </a:rPr>
              <a:t>               и </a:t>
            </a:r>
            <a:r>
              <a:rPr lang="ru-RU" sz="1600" dirty="0">
                <a:latin typeface="Calibri" panose="020F0502020204030204" pitchFamily="34" charset="0"/>
              </a:rPr>
              <a:t>национальных культур «Формула доброго соседства».  </a:t>
            </a:r>
          </a:p>
        </p:txBody>
      </p:sp>
    </p:spTree>
    <p:extLst>
      <p:ext uri="{BB962C8B-B14F-4D97-AF65-F5344CB8AC3E}">
        <p14:creationId xmlns:p14="http://schemas.microsoft.com/office/powerpoint/2010/main" val="32371550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>
            <a:spLocks noChangeArrowheads="1"/>
          </p:cNvSpPr>
          <p:nvPr/>
        </p:nvSpPr>
        <p:spPr bwMode="auto">
          <a:xfrm>
            <a:off x="1595438" y="94571"/>
            <a:ext cx="8123237" cy="2631490"/>
          </a:xfrm>
          <a:prstGeom prst="rect">
            <a:avLst/>
          </a:prstGeom>
          <a:noFill/>
          <a:ln>
            <a:noFill/>
          </a:ln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500" dirty="0">
                <a:latin typeface="+mn-lt"/>
              </a:rPr>
              <a:t> </a:t>
            </a:r>
            <a:r>
              <a:rPr lang="ru-RU" altLang="ru-RU" sz="1500" dirty="0" smtClean="0">
                <a:latin typeface="+mn-lt"/>
              </a:rPr>
              <a:t>        Трехгорный </a:t>
            </a:r>
            <a:r>
              <a:rPr lang="ru-RU" altLang="ru-RU" sz="1500" dirty="0">
                <a:latin typeface="+mn-lt"/>
              </a:rPr>
              <a:t>городской округ является закрытым административно-территориальным образованием. Расположен город в западной части Челябинской области между </a:t>
            </a:r>
            <a:r>
              <a:rPr lang="ru-RU" altLang="ru-RU" sz="1500" dirty="0" smtClean="0">
                <a:latin typeface="+mn-lt"/>
              </a:rPr>
              <a:t>Катав-Ивановским и </a:t>
            </a:r>
            <a:r>
              <a:rPr lang="ru-RU" altLang="ru-RU" sz="1500" dirty="0" err="1">
                <a:latin typeface="+mn-lt"/>
              </a:rPr>
              <a:t>Саткинским</a:t>
            </a:r>
            <a:r>
              <a:rPr lang="ru-RU" altLang="ru-RU" sz="1500" dirty="0">
                <a:latin typeface="+mn-lt"/>
              </a:rPr>
              <a:t> районами в зоне западных предгорий Урала.</a:t>
            </a:r>
          </a:p>
          <a:p>
            <a:pPr algn="just" eaLnBrk="1" hangingPunct="1"/>
            <a:r>
              <a:rPr lang="ru-RU" altLang="ru-RU" sz="1500" dirty="0">
                <a:latin typeface="+mn-lt"/>
              </a:rPr>
              <a:t> </a:t>
            </a:r>
            <a:r>
              <a:rPr lang="ru-RU" altLang="ru-RU" sz="1500" dirty="0" smtClean="0">
                <a:latin typeface="+mn-lt"/>
              </a:rPr>
              <a:t>        Население </a:t>
            </a:r>
            <a:r>
              <a:rPr lang="ru-RU" altLang="ru-RU" sz="1500" dirty="0">
                <a:latin typeface="+mn-lt"/>
              </a:rPr>
              <a:t>32454 человек. Национальный состав: русские – </a:t>
            </a:r>
            <a:r>
              <a:rPr lang="ru-RU" sz="1500" dirty="0">
                <a:latin typeface="+mn-lt"/>
              </a:rPr>
              <a:t>87,4</a:t>
            </a:r>
            <a:r>
              <a:rPr lang="ru-RU" altLang="ru-RU" sz="1500" dirty="0" smtClean="0">
                <a:latin typeface="+mn-lt"/>
              </a:rPr>
              <a:t>%, </a:t>
            </a:r>
            <a:r>
              <a:rPr lang="ru-RU" altLang="ru-RU" sz="1500" dirty="0">
                <a:latin typeface="+mn-lt"/>
              </a:rPr>
              <a:t>татары – </a:t>
            </a:r>
            <a:r>
              <a:rPr lang="ru-RU" altLang="ru-RU" sz="1500" dirty="0" smtClean="0">
                <a:latin typeface="+mn-lt"/>
              </a:rPr>
              <a:t>4,8%, </a:t>
            </a:r>
            <a:r>
              <a:rPr lang="ru-RU" altLang="ru-RU" sz="1500" dirty="0">
                <a:latin typeface="+mn-lt"/>
              </a:rPr>
              <a:t>башкиры - 3,5%, украинцы – </a:t>
            </a:r>
            <a:r>
              <a:rPr lang="ru-RU" altLang="ru-RU" sz="1500" dirty="0" smtClean="0">
                <a:latin typeface="+mn-lt"/>
              </a:rPr>
              <a:t>1,5%, </a:t>
            </a:r>
            <a:r>
              <a:rPr lang="ru-RU" altLang="ru-RU" sz="1500" dirty="0">
                <a:latin typeface="+mn-lt"/>
              </a:rPr>
              <a:t>другие национальности</a:t>
            </a:r>
            <a:r>
              <a:rPr lang="ru-RU" altLang="ru-RU" sz="1500" dirty="0" smtClean="0">
                <a:latin typeface="+mn-lt"/>
              </a:rPr>
              <a:t>.</a:t>
            </a:r>
          </a:p>
          <a:p>
            <a:pPr algn="just" eaLnBrk="1" hangingPunct="1"/>
            <a:r>
              <a:rPr lang="ru-RU" altLang="ru-RU" sz="1500" dirty="0">
                <a:latin typeface="+mn-lt"/>
              </a:rPr>
              <a:t> </a:t>
            </a:r>
            <a:r>
              <a:rPr lang="ru-RU" altLang="ru-RU" sz="1500" dirty="0" smtClean="0">
                <a:latin typeface="+mn-lt"/>
              </a:rPr>
              <a:t>        На территории Трехгорного городского округа функционируют: Храм Покрова Пресвятой Богородицы, </a:t>
            </a:r>
            <a:r>
              <a:rPr lang="ru-RU" altLang="ru-RU" sz="1500" dirty="0">
                <a:latin typeface="+mn-lt"/>
              </a:rPr>
              <a:t>мусульманское </a:t>
            </a:r>
            <a:r>
              <a:rPr lang="ru-RU" altLang="ru-RU" sz="1500" dirty="0" smtClean="0">
                <a:latin typeface="+mn-lt"/>
              </a:rPr>
              <a:t>религиозное общество «</a:t>
            </a:r>
            <a:r>
              <a:rPr lang="ru-RU" altLang="ru-RU" sz="1500" dirty="0" err="1" smtClean="0">
                <a:latin typeface="+mn-lt"/>
              </a:rPr>
              <a:t>Махалля</a:t>
            </a:r>
            <a:r>
              <a:rPr lang="ru-RU" altLang="ru-RU" sz="1500" dirty="0" smtClean="0">
                <a:latin typeface="+mn-lt"/>
              </a:rPr>
              <a:t> Мечеть № 919», </a:t>
            </a:r>
            <a:r>
              <a:rPr lang="ru-RU" altLang="ru-RU" sz="1500" dirty="0">
                <a:latin typeface="+mn-lt"/>
              </a:rPr>
              <a:t>н</a:t>
            </a:r>
            <a:r>
              <a:rPr lang="ru-RU" sz="1500" dirty="0" smtClean="0">
                <a:latin typeface="+mn-lt"/>
              </a:rPr>
              <a:t>ациональное </a:t>
            </a:r>
            <a:r>
              <a:rPr lang="ru-RU" sz="1500" dirty="0">
                <a:latin typeface="+mn-lt"/>
              </a:rPr>
              <a:t>общественное объединение «Курултай башкир</a:t>
            </a:r>
            <a:r>
              <a:rPr lang="ru-RU" sz="1500" dirty="0" smtClean="0">
                <a:latin typeface="+mn-lt"/>
              </a:rPr>
              <a:t>», </a:t>
            </a:r>
            <a:r>
              <a:rPr lang="ru-RU" sz="1500" dirty="0">
                <a:latin typeface="+mn-lt"/>
              </a:rPr>
              <a:t>творческое любительское объединение «</a:t>
            </a:r>
            <a:r>
              <a:rPr lang="ru-RU" sz="1500" dirty="0" err="1">
                <a:latin typeface="+mn-lt"/>
              </a:rPr>
              <a:t>Мирас</a:t>
            </a:r>
            <a:r>
              <a:rPr lang="ru-RU" sz="1500" dirty="0" smtClean="0">
                <a:latin typeface="+mn-lt"/>
              </a:rPr>
              <a:t>»</a:t>
            </a:r>
            <a:r>
              <a:rPr lang="ru-RU" altLang="ru-RU" sz="1500" dirty="0" smtClean="0">
                <a:latin typeface="+mn-lt"/>
              </a:rPr>
              <a:t>, </a:t>
            </a:r>
            <a:r>
              <a:rPr lang="ru-RU" sz="1500" dirty="0">
                <a:latin typeface="+mn-lt"/>
              </a:rPr>
              <a:t>любительское объединение «Башкирский язык и национальная культура»</a:t>
            </a:r>
            <a:r>
              <a:rPr lang="ru-RU" altLang="ru-RU" sz="1500" dirty="0" smtClean="0">
                <a:latin typeface="+mn-lt"/>
              </a:rPr>
              <a:t>                        и </a:t>
            </a:r>
            <a:r>
              <a:rPr lang="ru-RU" sz="1500" dirty="0">
                <a:latin typeface="+mn-lt"/>
              </a:rPr>
              <a:t>любительское объединение  «Окно в мир русской речи</a:t>
            </a:r>
            <a:r>
              <a:rPr lang="ru-RU" sz="1500" dirty="0" smtClean="0">
                <a:latin typeface="+mn-lt"/>
              </a:rPr>
              <a:t>» </a:t>
            </a:r>
            <a:r>
              <a:rPr lang="ru-RU" altLang="ru-RU" sz="1500" dirty="0" smtClean="0">
                <a:latin typeface="+mn-lt"/>
              </a:rPr>
              <a:t>при Центральной городской библиотеке.</a:t>
            </a:r>
          </a:p>
        </p:txBody>
      </p:sp>
      <p:pic>
        <p:nvPicPr>
          <p:cNvPr id="3075" name="Picture 2" descr="https://regnum.ru/uploads/pictures/news/2018/01/21/regnum_picture_1516563785173182_so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4300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34938" y="1571625"/>
            <a:ext cx="11906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 descr="C:\Users\Степан\Documents\фото город\1459399909_photo-trehgornogo11.jpg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l="21560" r="8642"/>
          <a:stretch/>
        </p:blipFill>
        <p:spPr bwMode="auto">
          <a:xfrm flipH="1">
            <a:off x="0" y="3323753"/>
            <a:ext cx="3738178" cy="3571167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t="13370" b="5735"/>
          <a:stretch/>
        </p:blipFill>
        <p:spPr>
          <a:xfrm>
            <a:off x="2338843" y="2627907"/>
            <a:ext cx="3958362" cy="240156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/>
          </a:blip>
          <a:stretch/>
        </p:blipFill>
        <p:spPr>
          <a:xfrm>
            <a:off x="6339823" y="2622097"/>
            <a:ext cx="3115074" cy="23329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7" cstate="print">
            <a:extLst/>
          </a:blip>
          <a:srcRect t="54305"/>
          <a:stretch/>
        </p:blipFill>
        <p:spPr>
          <a:xfrm>
            <a:off x="3784216" y="4780761"/>
            <a:ext cx="6121784" cy="2098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Прямоугольник 2"/>
          <p:cNvSpPr>
            <a:spLocks noChangeArrowheads="1"/>
          </p:cNvSpPr>
          <p:nvPr/>
        </p:nvSpPr>
        <p:spPr bwMode="auto">
          <a:xfrm>
            <a:off x="6248400" y="4586520"/>
            <a:ext cx="34925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Calibri" panose="020F0502020204030204" pitchFamily="34" charset="0"/>
              </a:rPr>
              <a:t>Праздник «В кругу друзей: весенний праздник </a:t>
            </a:r>
            <a:r>
              <a:rPr lang="ru-RU" altLang="ru-RU" sz="1600" dirty="0" err="1">
                <a:latin typeface="Calibri" panose="020F0502020204030204" pitchFamily="34" charset="0"/>
              </a:rPr>
              <a:t>Навруз</a:t>
            </a:r>
            <a:r>
              <a:rPr lang="ru-RU" altLang="ru-RU" sz="1600" dirty="0">
                <a:latin typeface="Calibri" panose="020F0502020204030204" pitchFamily="34" charset="0"/>
              </a:rPr>
              <a:t>». Гости праздника -  жители города, представители Национального центра культуры «</a:t>
            </a:r>
            <a:r>
              <a:rPr lang="ru-RU" altLang="ru-RU" sz="1600" dirty="0" err="1">
                <a:latin typeface="Calibri" panose="020F0502020204030204" pitchFamily="34" charset="0"/>
              </a:rPr>
              <a:t>Кояш</a:t>
            </a:r>
            <a:r>
              <a:rPr lang="ru-RU" altLang="ru-RU" sz="1600" dirty="0">
                <a:latin typeface="Calibri" panose="020F0502020204030204" pitchFamily="34" charset="0"/>
              </a:rPr>
              <a:t>». </a:t>
            </a:r>
          </a:p>
        </p:txBody>
      </p:sp>
      <p:sp>
        <p:nvSpPr>
          <p:cNvPr id="4099" name="Прямоугольник 3"/>
          <p:cNvSpPr>
            <a:spLocks noChangeArrowheads="1"/>
          </p:cNvSpPr>
          <p:nvPr/>
        </p:nvSpPr>
        <p:spPr bwMode="auto">
          <a:xfrm>
            <a:off x="1581150" y="180975"/>
            <a:ext cx="8001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Calibri" panose="020F0502020204030204" pitchFamily="34" charset="0"/>
              </a:rPr>
              <a:t>Наиболее крупные и значимые мероприятия, которые проводились  в  Центральной городской библиотеке.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 cstate="print">
            <a:extLst/>
          </a:blip>
          <a:stretch>
            <a:fillRect/>
          </a:stretch>
        </p:blipFill>
        <p:spPr>
          <a:xfrm>
            <a:off x="342900" y="2908300"/>
            <a:ext cx="5829300" cy="3759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2" descr="https://regnum.ru/uploads/pictures/news/2018/01/21/regnum_picture_1516563785173182_soc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4300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34938" y="1571625"/>
            <a:ext cx="11906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/>
          </a:blip>
          <a:stretch>
            <a:fillRect/>
          </a:stretch>
        </p:blipFill>
        <p:spPr>
          <a:xfrm>
            <a:off x="1581150" y="1040578"/>
            <a:ext cx="4250267" cy="31877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6" cstate="print">
            <a:extLst/>
          </a:blip>
          <a:stretch>
            <a:fillRect/>
          </a:stretch>
        </p:blipFill>
        <p:spPr>
          <a:xfrm>
            <a:off x="5721350" y="1040578"/>
            <a:ext cx="4024814" cy="30186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Прямоугольник 1"/>
          <p:cNvSpPr>
            <a:spLocks noChangeArrowheads="1"/>
          </p:cNvSpPr>
          <p:nvPr/>
        </p:nvSpPr>
        <p:spPr bwMode="auto">
          <a:xfrm>
            <a:off x="1657350" y="187325"/>
            <a:ext cx="7943850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Calibri" panose="020F0502020204030204" pitchFamily="34" charset="0"/>
              </a:rPr>
              <a:t>В творческом союзе с имам-</a:t>
            </a:r>
            <a:r>
              <a:rPr lang="ru-RU" altLang="ru-RU" sz="1600" dirty="0" err="1">
                <a:latin typeface="Calibri" panose="020F0502020204030204" pitchFamily="34" charset="0"/>
              </a:rPr>
              <a:t>хатыбом</a:t>
            </a:r>
            <a:r>
              <a:rPr lang="ru-RU" altLang="ru-RU" sz="1600" dirty="0">
                <a:latin typeface="Calibri" panose="020F0502020204030204" pitchFamily="34" charset="0"/>
              </a:rPr>
              <a:t> города Трехгорного в библиотеке проходил этнографический час «Сохраняя традиции: традиции семьи в башкирской культуре». </a:t>
            </a:r>
            <a:r>
              <a:rPr lang="ru-RU" altLang="ru-RU" sz="1600" dirty="0" smtClean="0">
                <a:latin typeface="Calibri" panose="020F0502020204030204" pitchFamily="34" charset="0"/>
              </a:rPr>
              <a:t>    Для </a:t>
            </a:r>
            <a:r>
              <a:rPr lang="ru-RU" altLang="ru-RU" sz="1600" dirty="0">
                <a:latin typeface="Calibri" panose="020F0502020204030204" pitchFamily="34" charset="0"/>
              </a:rPr>
              <a:t>школьников города был проведен цикл мероприятий, посвященный национальным культурам народов России «Содружество сердец», включающий в себя виртуальные путешествия «Прогулки по Уфе» и «Прогулки по Казани». </a:t>
            </a:r>
          </a:p>
          <a:p>
            <a:pPr algn="just" eaLnBrk="1" hangingPunct="1"/>
            <a:r>
              <a:rPr lang="ru-RU" altLang="ru-RU" sz="1600" dirty="0">
                <a:latin typeface="Calibri" panose="020F0502020204030204" pitchFamily="34" charset="0"/>
              </a:rPr>
              <a:t>Этнографический вечер «Праздники в исламе» был посвящен самым значимым праздникам мусульман – Сабантую, Курбан-байраму, Ураза-байраму, </a:t>
            </a:r>
            <a:r>
              <a:rPr lang="ru-RU" altLang="ru-RU" sz="1600" dirty="0" err="1">
                <a:latin typeface="Calibri" panose="020F0502020204030204" pitchFamily="34" charset="0"/>
              </a:rPr>
              <a:t>Каргатую</a:t>
            </a:r>
            <a:r>
              <a:rPr lang="ru-RU" altLang="ru-RU" sz="1600" dirty="0">
                <a:latin typeface="Calibri" panose="020F0502020204030204" pitchFamily="34" charset="0"/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t="25613" r="24835"/>
          <a:stretch/>
        </p:blipFill>
        <p:spPr>
          <a:xfrm>
            <a:off x="3714750" y="2492862"/>
            <a:ext cx="6038850" cy="39842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/>
          </a:blip>
          <a:srcRect l="10846" t="20251" r="23499"/>
          <a:stretch/>
        </p:blipFill>
        <p:spPr>
          <a:xfrm flipH="1">
            <a:off x="152400" y="3217715"/>
            <a:ext cx="4303352" cy="34848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2" descr="https://regnum.ru/uploads/pictures/news/2018/01/21/regnum_picture_1516563785173182_social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4300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34938" y="1571625"/>
            <a:ext cx="11906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1600200" y="206375"/>
            <a:ext cx="79438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Calibri" panose="020F0502020204030204" pitchFamily="34" charset="0"/>
              </a:rPr>
              <a:t>В 2015 году, общественная организация - башкирский центр культуры «</a:t>
            </a:r>
            <a:r>
              <a:rPr lang="ru-RU" altLang="ru-RU" sz="1600" dirty="0" err="1">
                <a:latin typeface="Calibri" panose="020F0502020204030204" pitchFamily="34" charset="0"/>
              </a:rPr>
              <a:t>Кояш</a:t>
            </a:r>
            <a:r>
              <a:rPr lang="ru-RU" altLang="ru-RU" sz="1600" dirty="0">
                <a:latin typeface="Calibri" panose="020F0502020204030204" pitchFamily="34" charset="0"/>
              </a:rPr>
              <a:t>» отметил свое 20-летие. Большой городской праздник прошел при активном участии сотрудников Центральной городской библиотеки. Была подготовлена большая выставка «Память народа культура хранит» с информационными материалами. Руководитель библиотечного клуба «Модное хобби» провела мастер-класс по валянию из войлока «Древняя традиция – модное рукоделие». В ходе праздничных мероприятий прошел IV городской Курултай, в котором приняли участие более 180 человек, в том числе сотрудники библиотеки.</a:t>
            </a:r>
          </a:p>
        </p:txBody>
      </p:sp>
      <p:pic>
        <p:nvPicPr>
          <p:cNvPr id="7171" name="Picture 2" descr="https://regnum.ru/uploads/pictures/news/2018/01/21/regnum_picture_1516563785173182_so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4300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34938" y="1571625"/>
            <a:ext cx="11906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 descr="https://mediazavod.ru/upload/iblock/86d/86d51c7c7caf65e80ff7811df1e1f738.jpg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135298" y="3276796"/>
            <a:ext cx="5198702" cy="348034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3" name="Picture 4" descr="http://zato.tv/sites/zatotv/files/styles/medium_400x400/public/news/koyash.jpg?itok=869r_rua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381741" y="2790914"/>
            <a:ext cx="5345373" cy="3581400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Прямоугольник 1"/>
          <p:cNvSpPr>
            <a:spLocks noChangeArrowheads="1"/>
          </p:cNvSpPr>
          <p:nvPr/>
        </p:nvSpPr>
        <p:spPr bwMode="auto">
          <a:xfrm>
            <a:off x="1126919" y="2774192"/>
            <a:ext cx="8566844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Calibri" panose="020F0502020204030204" pitchFamily="34" charset="0"/>
              </a:rPr>
              <a:t>Цикл познавательных часов для детей «Старые, старые сказки…», включающий в себя башкирские, татарские, русские сказки.  На святочной неделе 17 января в прошло мероприятие, посвященное славянскому празднику «Святки».</a:t>
            </a:r>
          </a:p>
          <a:p>
            <a:pPr algn="just" eaLnBrk="1" hangingPunct="1"/>
            <a:r>
              <a:rPr lang="ru-RU" altLang="ru-RU" sz="1600" dirty="0">
                <a:latin typeface="Calibri" panose="020F0502020204030204" pitchFamily="34" charset="0"/>
              </a:rPr>
              <a:t>12 октября состоялся праздник «</a:t>
            </a:r>
            <a:r>
              <a:rPr lang="ru-RU" altLang="ru-RU" sz="1600" dirty="0" err="1">
                <a:latin typeface="Calibri" panose="020F0502020204030204" pitchFamily="34" charset="0"/>
              </a:rPr>
              <a:t>Осенины</a:t>
            </a:r>
            <a:r>
              <a:rPr lang="ru-RU" altLang="ru-RU" sz="1600" dirty="0">
                <a:latin typeface="Calibri" panose="020F0502020204030204" pitchFamily="34" charset="0"/>
              </a:rPr>
              <a:t>». 19 октября сотрудники Центральной городской библиотеки пригласили гостей на праздничный вечер «В Покров день – платок надень». 13 декабря 2017 года в библиотеке прошел этнографический вечер «Никола Зимний</a:t>
            </a:r>
            <a:r>
              <a:rPr lang="ru-RU" altLang="ru-RU" sz="1600" dirty="0" smtClean="0">
                <a:latin typeface="Calibri" panose="020F0502020204030204" pitchFamily="34" charset="0"/>
              </a:rPr>
              <a:t>».</a:t>
            </a:r>
            <a:endParaRPr lang="ru-RU" altLang="ru-RU" sz="1600" dirty="0">
              <a:latin typeface="Calibri" panose="020F050202020403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/>
          </a:blip>
          <a:srcRect t="33559"/>
          <a:stretch/>
        </p:blipFill>
        <p:spPr>
          <a:xfrm>
            <a:off x="46038" y="4370301"/>
            <a:ext cx="5330972" cy="236127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2" descr="https://regnum.ru/uploads/pictures/news/2018/01/21/regnum_picture_1516563785173182_social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4300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34938" y="1571625"/>
            <a:ext cx="11906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t="16953"/>
          <a:stretch/>
        </p:blipFill>
        <p:spPr>
          <a:xfrm>
            <a:off x="5443671" y="4370301"/>
            <a:ext cx="4302493" cy="23294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Прямоугольник 1"/>
          <p:cNvSpPr>
            <a:spLocks noChangeArrowheads="1"/>
          </p:cNvSpPr>
          <p:nvPr/>
        </p:nvSpPr>
        <p:spPr bwMode="auto">
          <a:xfrm>
            <a:off x="1834604" y="662677"/>
            <a:ext cx="3542406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600" dirty="0">
                <a:latin typeface="Calibri" panose="020F0502020204030204" pitchFamily="34" charset="0"/>
              </a:rPr>
              <a:t>В 2017 году жители города </a:t>
            </a:r>
            <a:r>
              <a:rPr lang="ru-RU" altLang="ru-RU" sz="1600" dirty="0" smtClean="0">
                <a:latin typeface="Calibri" panose="020F0502020204030204" pitchFamily="34" charset="0"/>
              </a:rPr>
              <a:t>          на </a:t>
            </a:r>
            <a:r>
              <a:rPr lang="ru-RU" altLang="ru-RU" sz="1600" dirty="0">
                <a:latin typeface="Calibri" panose="020F0502020204030204" pitchFamily="34" charset="0"/>
              </a:rPr>
              <a:t>базе Центральной городской библиотеки приняли участие </a:t>
            </a:r>
            <a:r>
              <a:rPr lang="ru-RU" altLang="ru-RU" sz="1600" dirty="0" smtClean="0">
                <a:latin typeface="Calibri" panose="020F0502020204030204" pitchFamily="34" charset="0"/>
              </a:rPr>
              <a:t>                 в </a:t>
            </a:r>
            <a:r>
              <a:rPr lang="ru-RU" altLang="ru-RU" sz="1600" dirty="0">
                <a:latin typeface="Calibri" panose="020F0502020204030204" pitchFamily="34" charset="0"/>
              </a:rPr>
              <a:t>Международной просветительской акции «Большой этнографический диктант».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6" cstate="print">
            <a:extLst/>
          </a:blip>
          <a:srcRect b="21537"/>
          <a:stretch/>
        </p:blipFill>
        <p:spPr>
          <a:xfrm>
            <a:off x="5565846" y="227328"/>
            <a:ext cx="4180318" cy="24599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regnum.ru/uploads/pictures/news/2018/01/21/regnum_picture_1516563785173182_so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4300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34938" y="1571625"/>
            <a:ext cx="11906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1552576" y="114300"/>
            <a:ext cx="4378324" cy="33393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altLang="ru-RU" sz="1500" dirty="0" smtClean="0">
                <a:latin typeface="Calibri" panose="020F0502020204030204" pitchFamily="34" charset="0"/>
              </a:rPr>
              <a:t>Третий </a:t>
            </a:r>
            <a:r>
              <a:rPr lang="ru-RU" altLang="ru-RU" sz="1500" dirty="0">
                <a:latin typeface="Calibri" panose="020F0502020204030204" pitchFamily="34" charset="0"/>
              </a:rPr>
              <a:t>год в рамках проекта «Формула доброго соседства» работает  </a:t>
            </a:r>
            <a:r>
              <a:rPr lang="ru-RU" sz="1500" dirty="0">
                <a:latin typeface="+mn-lt"/>
              </a:rPr>
              <a:t>любительское объединение «Башкирский язык и национальная культура</a:t>
            </a:r>
            <a:r>
              <a:rPr lang="ru-RU" sz="1500" dirty="0" smtClean="0">
                <a:latin typeface="+mn-lt"/>
              </a:rPr>
              <a:t>»</a:t>
            </a:r>
            <a:r>
              <a:rPr lang="ru-RU" altLang="ru-RU" sz="1500" dirty="0" smtClean="0">
                <a:latin typeface="Calibri" panose="020F0502020204030204" pitchFamily="34" charset="0"/>
              </a:rPr>
              <a:t>, </a:t>
            </a:r>
            <a:r>
              <a:rPr lang="ru-RU" altLang="ru-RU" sz="1500" dirty="0">
                <a:latin typeface="Calibri" panose="020F0502020204030204" pitchFamily="34" charset="0"/>
              </a:rPr>
              <a:t>цель </a:t>
            </a:r>
            <a:r>
              <a:rPr lang="ru-RU" altLang="ru-RU" sz="1500" dirty="0" smtClean="0">
                <a:latin typeface="Calibri" panose="020F0502020204030204" pitchFamily="34" charset="0"/>
              </a:rPr>
              <a:t>которого </a:t>
            </a:r>
            <a:r>
              <a:rPr lang="ru-RU" altLang="ru-RU" sz="1500" dirty="0">
                <a:latin typeface="Calibri" panose="020F0502020204030204" pitchFamily="34" charset="0"/>
              </a:rPr>
              <a:t>- оказание консультационной помощи жителям города </a:t>
            </a:r>
            <a:r>
              <a:rPr lang="ru-RU" altLang="ru-RU" sz="1500" dirty="0" smtClean="0">
                <a:latin typeface="Calibri" panose="020F0502020204030204" pitchFamily="34" charset="0"/>
              </a:rPr>
              <a:t>             в </a:t>
            </a:r>
            <a:r>
              <a:rPr lang="ru-RU" altLang="ru-RU" sz="1500" dirty="0">
                <a:latin typeface="Calibri" panose="020F0502020204030204" pitchFamily="34" charset="0"/>
              </a:rPr>
              <a:t>изучении башкирского языка; популяризация информационных ресурсов библиотеки. Еженедельно в библиотеке проходят лингвистические часы </a:t>
            </a:r>
            <a:r>
              <a:rPr lang="ru-RU" sz="1500" dirty="0">
                <a:latin typeface="+mn-lt"/>
              </a:rPr>
              <a:t>«Говорим на башкирском языке</a:t>
            </a:r>
            <a:r>
              <a:rPr lang="ru-RU" sz="1500" dirty="0" smtClean="0">
                <a:latin typeface="+mn-lt"/>
              </a:rPr>
              <a:t>»</a:t>
            </a:r>
            <a:r>
              <a:rPr lang="ru-RU" altLang="ru-RU" sz="1500" dirty="0" smtClean="0">
                <a:latin typeface="Calibri" panose="020F0502020204030204" pitchFamily="34" charset="0"/>
              </a:rPr>
              <a:t>, </a:t>
            </a:r>
            <a:r>
              <a:rPr lang="ru-RU" altLang="ru-RU" sz="1500" dirty="0">
                <a:latin typeface="Calibri" panose="020F0502020204030204" pitchFamily="34" charset="0"/>
              </a:rPr>
              <a:t>которые ведет преподаватель-волонтер Фаина </a:t>
            </a:r>
            <a:r>
              <a:rPr lang="ru-RU" altLang="ru-RU" sz="1500" dirty="0" err="1">
                <a:latin typeface="Calibri" panose="020F0502020204030204" pitchFamily="34" charset="0"/>
              </a:rPr>
              <a:t>Султановна</a:t>
            </a:r>
            <a:r>
              <a:rPr lang="ru-RU" altLang="ru-RU" sz="1500" dirty="0">
                <a:latin typeface="Calibri" panose="020F0502020204030204" pitchFamily="34" charset="0"/>
              </a:rPr>
              <a:t> </a:t>
            </a:r>
            <a:r>
              <a:rPr lang="ru-RU" altLang="ru-RU" sz="1500" dirty="0" err="1">
                <a:latin typeface="Calibri" panose="020F0502020204030204" pitchFamily="34" charset="0"/>
              </a:rPr>
              <a:t>Фахрисламова</a:t>
            </a:r>
            <a:r>
              <a:rPr lang="ru-RU" altLang="ru-RU" sz="1500" dirty="0">
                <a:latin typeface="Calibri" panose="020F0502020204030204" pitchFamily="34" charset="0"/>
              </a:rPr>
              <a:t>. На занятия сотрудники библиотеки готовят информационные сообщения по истории, культуре, национальных традициях башкирского народа</a:t>
            </a:r>
            <a:r>
              <a:rPr lang="ru-RU" altLang="ru-RU" sz="1600" dirty="0">
                <a:latin typeface="Calibri" panose="020F0502020204030204" pitchFamily="34" charset="0"/>
              </a:rPr>
              <a:t>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>
            <a:off x="5930900" y="280988"/>
            <a:ext cx="3975100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023332" y="3653730"/>
            <a:ext cx="473596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ru-RU" sz="1500" dirty="0">
                <a:latin typeface="+mn-lt"/>
              </a:rPr>
              <a:t>Любительское объединение «Окно в мир русской </a:t>
            </a:r>
            <a:r>
              <a:rPr lang="ru-RU" sz="1500" dirty="0" smtClean="0">
                <a:latin typeface="+mn-lt"/>
              </a:rPr>
              <a:t>речи»</a:t>
            </a:r>
            <a:r>
              <a:rPr lang="ru-RU" sz="1500" dirty="0">
                <a:latin typeface="Calibri" panose="020F0502020204030204" pitchFamily="34" charset="0"/>
              </a:rPr>
              <a:t> </a:t>
            </a:r>
            <a:r>
              <a:rPr lang="ru-RU" altLang="ru-RU" sz="1500" dirty="0" smtClean="0">
                <a:latin typeface="Calibri" panose="020F0502020204030204" pitchFamily="34" charset="0"/>
              </a:rPr>
              <a:t>при </a:t>
            </a:r>
            <a:r>
              <a:rPr lang="ru-RU" altLang="ru-RU" sz="1500" dirty="0">
                <a:latin typeface="Calibri" panose="020F0502020204030204" pitchFamily="34" charset="0"/>
              </a:rPr>
              <a:t>Центральной городской библиотеке работает с 2009 года, используя как традиционные формы и методы работы, так и нетрадиционные. Язык неотделим от культуры. Он выражает дух народа, его творчество; язык хранит историческую память о народе его обычаях, традициях, хозяйстве, культуре, исторических событиях. Занятия включают в себя повторение основ русской орфографии, пунктуации, стилистики; разбор сложных случаев написания слов и предложений; закрепление навыков грамотной русской речи.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5" cstate="print">
            <a:extLst/>
          </a:blip>
          <a:srcRect t="11428"/>
          <a:stretch/>
        </p:blipFill>
        <p:spPr>
          <a:xfrm>
            <a:off x="0" y="3521059"/>
            <a:ext cx="5023331" cy="33369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regnum.ru/uploads/pictures/news/2018/01/21/regnum_picture_1516563785173182_social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8" y="114300"/>
            <a:ext cx="1371600" cy="1343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4" descr="http://bibliotekatrg.ru/wp-content/uploads/2016/08/gerb_trg-1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826" t="12000" r="22865" b="7556"/>
          <a:stretch>
            <a:fillRect/>
          </a:stretch>
        </p:blipFill>
        <p:spPr bwMode="auto">
          <a:xfrm>
            <a:off x="134938" y="1571625"/>
            <a:ext cx="1190625" cy="145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0" name="Прямоугольник 2"/>
          <p:cNvSpPr>
            <a:spLocks noChangeArrowheads="1"/>
          </p:cNvSpPr>
          <p:nvPr/>
        </p:nvSpPr>
        <p:spPr bwMode="auto">
          <a:xfrm>
            <a:off x="1552576" y="114300"/>
            <a:ext cx="4378324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 algn="just"/>
            <a:r>
              <a:rPr lang="ru-RU" sz="1600" dirty="0">
                <a:latin typeface="+mn-lt"/>
              </a:rPr>
              <a:t>В ноябре 2018 года при библиотеке начало свою работу творческое любительское объединение «</a:t>
            </a:r>
            <a:r>
              <a:rPr lang="ru-RU" sz="1600" dirty="0" err="1">
                <a:latin typeface="+mn-lt"/>
              </a:rPr>
              <a:t>Мирас</a:t>
            </a:r>
            <a:r>
              <a:rPr lang="ru-RU" sz="1600" dirty="0">
                <a:latin typeface="+mn-lt"/>
              </a:rPr>
              <a:t> (наследие)». Цель творческого объединения: приобщение жителей города к культуре, традициям, истории башкирского и татарского народов. </a:t>
            </a:r>
            <a:r>
              <a:rPr lang="ru-RU" sz="1600" dirty="0" smtClean="0">
                <a:latin typeface="+mn-lt"/>
              </a:rPr>
              <a:t>                        В </a:t>
            </a:r>
            <a:r>
              <a:rPr lang="ru-RU" sz="1600" dirty="0">
                <a:latin typeface="+mn-lt"/>
              </a:rPr>
              <a:t>перспективных планах объединения: исследование башкирских родов и составление своего генеалогического древа, изучение своего культурного наследия – национального костюма и его декора, национальной музыки </a:t>
            </a:r>
            <a:r>
              <a:rPr lang="ru-RU" sz="1600" dirty="0" smtClean="0">
                <a:latin typeface="+mn-lt"/>
              </a:rPr>
              <a:t>     и </a:t>
            </a:r>
            <a:r>
              <a:rPr lang="ru-RU" sz="1600" dirty="0">
                <a:latin typeface="+mn-lt"/>
              </a:rPr>
              <a:t>песен, национальной кухни</a:t>
            </a:r>
            <a:r>
              <a:rPr lang="ru-RU" sz="1600" dirty="0" smtClean="0">
                <a:latin typeface="+mn-lt"/>
              </a:rPr>
              <a:t>.</a:t>
            </a:r>
            <a:endParaRPr lang="ru-RU" sz="1600" dirty="0">
              <a:latin typeface="+mn-lt"/>
            </a:endParaRPr>
          </a:p>
        </p:txBody>
      </p:sp>
      <p:sp>
        <p:nvSpPr>
          <p:cNvPr id="9" name="Прямоугольник 2"/>
          <p:cNvSpPr>
            <a:spLocks noChangeArrowheads="1"/>
          </p:cNvSpPr>
          <p:nvPr/>
        </p:nvSpPr>
        <p:spPr bwMode="auto">
          <a:xfrm>
            <a:off x="5023332" y="3653730"/>
            <a:ext cx="4735965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4572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/>
            <a:r>
              <a:rPr lang="ru-RU" sz="1600" dirty="0">
                <a:latin typeface="+mn-lt"/>
              </a:rPr>
              <a:t>В течение 2018, начало 2019 года творческое любительское объединение «</a:t>
            </a:r>
            <a:r>
              <a:rPr lang="ru-RU" sz="1600" dirty="0" err="1">
                <a:latin typeface="+mn-lt"/>
              </a:rPr>
              <a:t>Мирас</a:t>
            </a:r>
            <a:r>
              <a:rPr lang="ru-RU" sz="1600" dirty="0">
                <a:latin typeface="+mn-lt"/>
              </a:rPr>
              <a:t> (наследие)» совместно с библиотекой провело </a:t>
            </a:r>
            <a:r>
              <a:rPr lang="ru-RU" sz="1600" dirty="0" smtClean="0">
                <a:latin typeface="+mn-lt"/>
              </a:rPr>
              <a:t>                              19 </a:t>
            </a:r>
            <a:r>
              <a:rPr lang="ru-RU" sz="1600" dirty="0">
                <a:latin typeface="+mn-lt"/>
              </a:rPr>
              <a:t>этнографических часов, на которых присутствовало 269 человек.</a:t>
            </a:r>
          </a:p>
          <a:p>
            <a:pPr algn="just"/>
            <a:r>
              <a:rPr lang="ru-RU" sz="1600" dirty="0">
                <a:latin typeface="+mn-lt"/>
              </a:rPr>
              <a:t>13 декабря в Центральной городской библиотеке прошла выставка-праздник «Приходите в гости к нам. Блюда национальной кухни». </a:t>
            </a:r>
            <a:endParaRPr lang="ru-RU" altLang="ru-RU" sz="1600" dirty="0">
              <a:latin typeface="+mn-lt"/>
            </a:endParaRPr>
          </a:p>
        </p:txBody>
      </p:sp>
      <p:pic>
        <p:nvPicPr>
          <p:cNvPr id="1026" name="Picture 2" descr="Z:\Ф  О  Т  О.  В И Д Е О\Фото. БИБЛИОТЕКА в 2018 году\Фото. БАшкирская кухня выставка\IMG_072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210984"/>
            <a:ext cx="3628372" cy="272127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Z:\Ф  О  Т  О.  В И Д Е О\Фото. БИБЛИОТЕКА в 2018 году\Фото. БАшкирская кухня выставка\IMG_0715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081" y="3361950"/>
            <a:ext cx="4422548" cy="33169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466041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500</TotalTime>
  <Words>936</Words>
  <Application>Microsoft Office PowerPoint</Application>
  <PresentationFormat>Лист A4 (210x297 мм)</PresentationFormat>
  <Paragraphs>37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 Unicode MS</vt:lpstr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Алена</dc:creator>
  <cp:lastModifiedBy>Алена</cp:lastModifiedBy>
  <cp:revision>35</cp:revision>
  <dcterms:created xsi:type="dcterms:W3CDTF">2018-06-08T10:53:54Z</dcterms:created>
  <dcterms:modified xsi:type="dcterms:W3CDTF">2019-07-10T10:24:17Z</dcterms:modified>
</cp:coreProperties>
</file>