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59" r:id="rId8"/>
    <p:sldId id="263" r:id="rId9"/>
    <p:sldId id="264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D86"/>
    <a:srgbClr val="FF5C29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26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1B7D0-F4B1-441B-9081-C3FB8596F288}" type="datetimeFigureOut">
              <a:rPr lang="ru-RU" smtClean="0"/>
              <a:t>13.06.2019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AC642-21FE-4921-8A01-697FD32B8D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5032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1B7D0-F4B1-441B-9081-C3FB8596F288}" type="datetimeFigureOut">
              <a:rPr lang="ru-RU" smtClean="0"/>
              <a:t>13.06.2019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AC642-21FE-4921-8A01-697FD32B8D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81007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1B7D0-F4B1-441B-9081-C3FB8596F288}" type="datetimeFigureOut">
              <a:rPr lang="ru-RU" smtClean="0"/>
              <a:t>13.06.2019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AC642-21FE-4921-8A01-697FD32B8D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2276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1B7D0-F4B1-441B-9081-C3FB8596F288}" type="datetimeFigureOut">
              <a:rPr lang="ru-RU" smtClean="0"/>
              <a:t>13.06.2019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AC642-21FE-4921-8A01-697FD32B8D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873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1B7D0-F4B1-441B-9081-C3FB8596F288}" type="datetimeFigureOut">
              <a:rPr lang="ru-RU" smtClean="0"/>
              <a:t>13.06.2019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AC642-21FE-4921-8A01-697FD32B8D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9074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1B7D0-F4B1-441B-9081-C3FB8596F288}" type="datetimeFigureOut">
              <a:rPr lang="ru-RU" smtClean="0"/>
              <a:t>13.06.2019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AC642-21FE-4921-8A01-697FD32B8D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7699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1B7D0-F4B1-441B-9081-C3FB8596F288}" type="datetimeFigureOut">
              <a:rPr lang="ru-RU" smtClean="0"/>
              <a:t>13.06.2019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AC642-21FE-4921-8A01-697FD32B8D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9586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1B7D0-F4B1-441B-9081-C3FB8596F288}" type="datetimeFigureOut">
              <a:rPr lang="ru-RU" smtClean="0"/>
              <a:t>13.06.2019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AC642-21FE-4921-8A01-697FD32B8D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0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1B7D0-F4B1-441B-9081-C3FB8596F288}" type="datetimeFigureOut">
              <a:rPr lang="ru-RU" smtClean="0"/>
              <a:t>13.06.2019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AC642-21FE-4921-8A01-697FD32B8D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3967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1B7D0-F4B1-441B-9081-C3FB8596F288}" type="datetimeFigureOut">
              <a:rPr lang="ru-RU" smtClean="0"/>
              <a:t>13.06.2019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AC642-21FE-4921-8A01-697FD32B8D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693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1B7D0-F4B1-441B-9081-C3FB8596F288}" type="datetimeFigureOut">
              <a:rPr lang="ru-RU" smtClean="0"/>
              <a:t>13.06.2019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AC642-21FE-4921-8A01-697FD32B8D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2093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1B7D0-F4B1-441B-9081-C3FB8596F288}" type="datetimeFigureOut">
              <a:rPr lang="ru-RU" smtClean="0"/>
              <a:t>13.06.2019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5AC642-21FE-4921-8A01-697FD32B8D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3553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jpeg"/><Relationship Id="rId7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3.wdp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ый треугольник 5"/>
          <p:cNvSpPr/>
          <p:nvPr/>
        </p:nvSpPr>
        <p:spPr>
          <a:xfrm rot="10800000">
            <a:off x="3996266" y="-22307"/>
            <a:ext cx="8229600" cy="1605574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ый треугольник 6"/>
          <p:cNvSpPr/>
          <p:nvPr/>
        </p:nvSpPr>
        <p:spPr>
          <a:xfrm rot="5400000">
            <a:off x="3060702" y="-3071855"/>
            <a:ext cx="1583268" cy="7704669"/>
          </a:xfrm>
          <a:prstGeom prst="rtTriangl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ый треугольник 7"/>
          <p:cNvSpPr/>
          <p:nvPr/>
        </p:nvSpPr>
        <p:spPr>
          <a:xfrm rot="10800000" flipV="1">
            <a:off x="7806265" y="4953000"/>
            <a:ext cx="4385733" cy="1894967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ый треугольник 8"/>
          <p:cNvSpPr/>
          <p:nvPr/>
        </p:nvSpPr>
        <p:spPr>
          <a:xfrm rot="16200000" flipV="1">
            <a:off x="5154296" y="687702"/>
            <a:ext cx="1028273" cy="11336868"/>
          </a:xfrm>
          <a:prstGeom prst="rtTriangl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9" t="15338" r="8113" b="32840"/>
          <a:stretch/>
        </p:blipFill>
        <p:spPr>
          <a:xfrm>
            <a:off x="4372009" y="683325"/>
            <a:ext cx="2592846" cy="225636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2390" y="79502"/>
            <a:ext cx="38538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Городской округ «Город Лесной» </a:t>
            </a:r>
          </a:p>
          <a:p>
            <a:r>
              <a:rPr lang="ru-RU" sz="16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Свердловская область</a:t>
            </a:r>
            <a:endParaRPr lang="ru-RU" sz="16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37731" y="3126082"/>
            <a:ext cx="905086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4D86"/>
                </a:solidFill>
                <a:latin typeface="Georgia" panose="02040502050405020303" pitchFamily="18" charset="0"/>
              </a:rPr>
              <a:t> </a:t>
            </a:r>
          </a:p>
          <a:p>
            <a:pPr algn="ctr"/>
            <a:r>
              <a:rPr lang="ru-RU" sz="3200" b="1" dirty="0" smtClean="0">
                <a:solidFill>
                  <a:srgbClr val="004D86"/>
                </a:solidFill>
                <a:latin typeface="Georgia" panose="02040502050405020303" pitchFamily="18" charset="0"/>
              </a:rPr>
              <a:t>Открытый конкурс </a:t>
            </a:r>
            <a:r>
              <a:rPr lang="ru-RU" sz="3200" b="1" dirty="0">
                <a:solidFill>
                  <a:srgbClr val="004D86"/>
                </a:solidFill>
                <a:latin typeface="Georgia" panose="02040502050405020303" pitchFamily="18" charset="0"/>
              </a:rPr>
              <a:t>семейных социальных проектов «ВАСИЛЬЕВСКИЕ ЧТЕНИЯ»</a:t>
            </a:r>
          </a:p>
        </p:txBody>
      </p:sp>
    </p:spTree>
    <p:extLst>
      <p:ext uri="{BB962C8B-B14F-4D97-AF65-F5344CB8AC3E}">
        <p14:creationId xmlns:p14="http://schemas.microsoft.com/office/powerpoint/2010/main" val="302199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ый треугольник 5"/>
          <p:cNvSpPr/>
          <p:nvPr/>
        </p:nvSpPr>
        <p:spPr>
          <a:xfrm rot="10800000">
            <a:off x="3962398" y="-11155"/>
            <a:ext cx="8229600" cy="1605574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ый треугольник 6"/>
          <p:cNvSpPr/>
          <p:nvPr/>
        </p:nvSpPr>
        <p:spPr>
          <a:xfrm rot="5400000">
            <a:off x="3060702" y="-3071855"/>
            <a:ext cx="1583268" cy="7704669"/>
          </a:xfrm>
          <a:prstGeom prst="rtTriangl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ый треугольник 7"/>
          <p:cNvSpPr/>
          <p:nvPr/>
        </p:nvSpPr>
        <p:spPr>
          <a:xfrm rot="10800000" flipV="1">
            <a:off x="7806265" y="4953000"/>
            <a:ext cx="4385733" cy="1894967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ый треугольник 8"/>
          <p:cNvSpPr/>
          <p:nvPr/>
        </p:nvSpPr>
        <p:spPr>
          <a:xfrm rot="16200000" flipV="1">
            <a:off x="5154296" y="687702"/>
            <a:ext cx="1028273" cy="11336868"/>
          </a:xfrm>
          <a:prstGeom prst="rtTriangl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42390" y="79502"/>
            <a:ext cx="38538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Городской округ «Город Лесной» </a:t>
            </a:r>
          </a:p>
          <a:p>
            <a:r>
              <a:rPr lang="ru-RU" sz="16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Свердловская область</a:t>
            </a:r>
            <a:endParaRPr lang="ru-RU" sz="16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117418" y="0"/>
            <a:ext cx="428413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Открытый </a:t>
            </a:r>
            <a:r>
              <a:rPr lang="ru-RU" sz="1600" b="1" dirty="0">
                <a:solidFill>
                  <a:schemeClr val="bg1"/>
                </a:solidFill>
                <a:latin typeface="Georgia" panose="02040502050405020303" pitchFamily="18" charset="0"/>
              </a:rPr>
              <a:t>конкурс 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latin typeface="Georgia" panose="02040502050405020303" pitchFamily="18" charset="0"/>
              </a:rPr>
              <a:t>семейных социальных проектов 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latin typeface="Georgia" panose="02040502050405020303" pitchFamily="18" charset="0"/>
              </a:rPr>
              <a:t>«ВАСИЛЬЕВСКИЕ ЧТЕНИЯ»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25893" y="1482227"/>
            <a:ext cx="750261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Georgia" panose="02040502050405020303" pitchFamily="18" charset="0"/>
              </a:rPr>
              <a:t>    </a:t>
            </a:r>
            <a:r>
              <a:rPr lang="ru-RU" sz="1600" dirty="0" smtClean="0">
                <a:latin typeface="Georgia" panose="02040502050405020303" pitchFamily="18" charset="0"/>
              </a:rPr>
              <a:t>Открытый конкурс семейных социальных проектов – уникальная возможность </a:t>
            </a:r>
            <a:r>
              <a:rPr lang="ru-RU" sz="1600" dirty="0">
                <a:latin typeface="Georgia" panose="02040502050405020303" pitchFamily="18" charset="0"/>
              </a:rPr>
              <a:t>проявить активность в решении социальных проблем </a:t>
            </a:r>
            <a:r>
              <a:rPr lang="ru-RU" sz="1600" dirty="0" smtClean="0">
                <a:latin typeface="Georgia" panose="02040502050405020303" pitchFamily="18" charset="0"/>
              </a:rPr>
              <a:t>своего города, объединив </a:t>
            </a:r>
            <a:r>
              <a:rPr lang="ru-RU" sz="1600" dirty="0">
                <a:latin typeface="Georgia" panose="02040502050405020303" pitchFamily="18" charset="0"/>
              </a:rPr>
              <a:t>усилия взрослых и детей – всей семьи. Формат семейного проекта выбран не случайно, ведь семья – это и школа любви, и школа нравственности, и источник духовных ценностей.</a:t>
            </a:r>
          </a:p>
          <a:p>
            <a:endParaRPr lang="ru-RU" dirty="0">
              <a:latin typeface="Georgia" panose="02040502050405020303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39903" y="3930020"/>
            <a:ext cx="722486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271463" algn="just">
              <a:spcAft>
                <a:spcPts val="0"/>
              </a:spcAft>
              <a:tabLst>
                <a:tab pos="685800" algn="l"/>
              </a:tabLst>
            </a:pPr>
            <a:r>
              <a:rPr lang="ru-RU" sz="1600" b="1" dirty="0" smtClean="0">
                <a:solidFill>
                  <a:srgbClr val="004D86"/>
                </a:solidFill>
                <a:latin typeface="Georgia" panose="02040502050405020303" pitchFamily="18" charset="0"/>
              </a:rPr>
              <a:t>Цели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 конкурса - 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привлечение внимания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к 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актуальным социальным проблемам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общества, включение 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семей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школьников в 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реальную практическую деятельность по их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разрешению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;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обмен 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опытом по социальному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проектированию в </a:t>
            </a:r>
            <a:r>
              <a:rPr lang="ru-RU" sz="1600" dirty="0">
                <a:latin typeface="Georgia" panose="02040502050405020303" pitchFamily="18" charset="0"/>
              </a:rPr>
              <a:t>муниципальных </a:t>
            </a:r>
            <a:r>
              <a:rPr lang="ru-RU" sz="1600" dirty="0" smtClean="0">
                <a:latin typeface="Georgia" panose="02040502050405020303" pitchFamily="18" charset="0"/>
              </a:rPr>
              <a:t>образованиях </a:t>
            </a:r>
            <a:r>
              <a:rPr lang="ru-RU" sz="1600" dirty="0">
                <a:latin typeface="Georgia" panose="02040502050405020303" pitchFamily="18" charset="0"/>
              </a:rPr>
              <a:t>Свердловской области и </a:t>
            </a:r>
            <a:r>
              <a:rPr lang="ru-RU" sz="1600" dirty="0" smtClean="0">
                <a:latin typeface="Georgia" panose="02040502050405020303" pitchFamily="18" charset="0"/>
              </a:rPr>
              <a:t>городах </a:t>
            </a:r>
            <a:r>
              <a:rPr lang="ru-RU" sz="1600" dirty="0">
                <a:latin typeface="Georgia" panose="02040502050405020303" pitchFamily="18" charset="0"/>
              </a:rPr>
              <a:t>присутствия </a:t>
            </a:r>
            <a:r>
              <a:rPr lang="ru-RU" sz="1600" dirty="0" err="1">
                <a:latin typeface="Georgia" panose="02040502050405020303" pitchFamily="18" charset="0"/>
              </a:rPr>
              <a:t>Госкорпорации</a:t>
            </a:r>
            <a:r>
              <a:rPr lang="ru-RU" sz="1600" dirty="0">
                <a:latin typeface="Georgia" panose="02040502050405020303" pitchFamily="18" charset="0"/>
              </a:rPr>
              <a:t> «</a:t>
            </a:r>
            <a:r>
              <a:rPr lang="ru-RU" sz="1600" dirty="0" err="1" smtClean="0">
                <a:latin typeface="Georgia" panose="02040502050405020303" pitchFamily="18" charset="0"/>
              </a:rPr>
              <a:t>Росатом</a:t>
            </a:r>
            <a:r>
              <a:rPr lang="ru-RU" sz="1600" dirty="0" smtClean="0">
                <a:latin typeface="Georgia" panose="02040502050405020303" pitchFamily="18" charset="0"/>
              </a:rPr>
              <a:t>».</a:t>
            </a:r>
            <a:endParaRPr lang="ru-RU" sz="1600" dirty="0">
              <a:solidFill>
                <a:schemeClr val="tx1">
                  <a:lumMod val="95000"/>
                  <a:lumOff val="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41" b="8017"/>
          <a:stretch/>
        </p:blipFill>
        <p:spPr>
          <a:xfrm>
            <a:off x="419119" y="1644378"/>
            <a:ext cx="3769319" cy="1981201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5" t="12383" r="10379" b="7024"/>
          <a:stretch/>
        </p:blipFill>
        <p:spPr>
          <a:xfrm>
            <a:off x="7704671" y="2962650"/>
            <a:ext cx="3433338" cy="2175934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102044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ый треугольник 5"/>
          <p:cNvSpPr/>
          <p:nvPr/>
        </p:nvSpPr>
        <p:spPr>
          <a:xfrm rot="10800000">
            <a:off x="3962398" y="-11155"/>
            <a:ext cx="8229600" cy="1605574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ый треугольник 6"/>
          <p:cNvSpPr/>
          <p:nvPr/>
        </p:nvSpPr>
        <p:spPr>
          <a:xfrm rot="5400000">
            <a:off x="3060702" y="-3071855"/>
            <a:ext cx="1583268" cy="7704669"/>
          </a:xfrm>
          <a:prstGeom prst="rtTriangl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ый треугольник 7"/>
          <p:cNvSpPr/>
          <p:nvPr/>
        </p:nvSpPr>
        <p:spPr>
          <a:xfrm rot="10800000" flipV="1">
            <a:off x="7806265" y="4953000"/>
            <a:ext cx="4385733" cy="1894967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ый треугольник 8"/>
          <p:cNvSpPr/>
          <p:nvPr/>
        </p:nvSpPr>
        <p:spPr>
          <a:xfrm rot="16200000" flipV="1">
            <a:off x="5154296" y="687702"/>
            <a:ext cx="1028273" cy="11336868"/>
          </a:xfrm>
          <a:prstGeom prst="rtTriangl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42390" y="79502"/>
            <a:ext cx="38538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Городской округ «Город Лесной» </a:t>
            </a:r>
          </a:p>
          <a:p>
            <a:r>
              <a:rPr lang="ru-RU" sz="16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Свердловская область</a:t>
            </a:r>
            <a:endParaRPr lang="ru-RU" sz="16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117418" y="0"/>
            <a:ext cx="428413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Открытый </a:t>
            </a:r>
            <a:r>
              <a:rPr lang="ru-RU" sz="1600" b="1" dirty="0">
                <a:solidFill>
                  <a:schemeClr val="bg1"/>
                </a:solidFill>
                <a:latin typeface="Georgia" panose="02040502050405020303" pitchFamily="18" charset="0"/>
              </a:rPr>
              <a:t>конкурс 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latin typeface="Georgia" panose="02040502050405020303" pitchFamily="18" charset="0"/>
              </a:rPr>
              <a:t>семейных социальных проектов 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latin typeface="Georgia" panose="02040502050405020303" pitchFamily="18" charset="0"/>
              </a:rPr>
              <a:t>«ВАСИЛЬЕВСКИЕ ЧТЕНИЯ»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-2" y="1553276"/>
            <a:ext cx="12183532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>
              <a:spcAft>
                <a:spcPts val="0"/>
              </a:spcAft>
            </a:pPr>
            <a:r>
              <a:rPr lang="ru-RU" sz="1600" b="1" dirty="0" smtClean="0">
                <a:solidFill>
                  <a:srgbClr val="004D86"/>
                </a:solidFill>
                <a:latin typeface="Georgia" panose="02040502050405020303" pitchFamily="18" charset="0"/>
              </a:rPr>
              <a:t>Задачи:</a:t>
            </a:r>
          </a:p>
          <a:p>
            <a:pPr marL="449263" indent="-271463">
              <a:spcAft>
                <a:spcPts val="0"/>
              </a:spcAft>
            </a:pP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- 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поддержка социально значимых инициатив молодежи;</a:t>
            </a:r>
          </a:p>
          <a:p>
            <a:pPr marL="271463" indent="-93663"/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- обеспечение 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доступности и качества культурных мероприятий и культурного пространства для всех групп населения Свердловской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области, </a:t>
            </a:r>
            <a:r>
              <a:rPr lang="ru-RU" sz="1600" dirty="0" smtClean="0">
                <a:latin typeface="Georgia" panose="02040502050405020303" pitchFamily="18" charset="0"/>
              </a:rPr>
              <a:t>городов </a:t>
            </a:r>
            <a:r>
              <a:rPr lang="ru-RU" sz="1600" dirty="0">
                <a:latin typeface="Georgia" panose="02040502050405020303" pitchFamily="18" charset="0"/>
              </a:rPr>
              <a:t>присутствия </a:t>
            </a:r>
            <a:r>
              <a:rPr lang="ru-RU" sz="1600" dirty="0" err="1">
                <a:latin typeface="Georgia" panose="02040502050405020303" pitchFamily="18" charset="0"/>
              </a:rPr>
              <a:t>Госкорпорации</a:t>
            </a:r>
            <a:r>
              <a:rPr lang="ru-RU" sz="1600" dirty="0">
                <a:latin typeface="Georgia" panose="02040502050405020303" pitchFamily="18" charset="0"/>
              </a:rPr>
              <a:t> «</a:t>
            </a:r>
            <a:r>
              <a:rPr lang="ru-RU" sz="1600" dirty="0" err="1">
                <a:latin typeface="Georgia" panose="02040502050405020303" pitchFamily="18" charset="0"/>
              </a:rPr>
              <a:t>Росатом</a:t>
            </a:r>
            <a:r>
              <a:rPr lang="ru-RU" sz="1600" dirty="0">
                <a:latin typeface="Georgia" panose="02040502050405020303" pitchFamily="18" charset="0"/>
              </a:rPr>
              <a:t>»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и городского округа «Город Лесной» с учетом их потребностей и интересов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;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 </a:t>
            </a:r>
            <a:endParaRPr lang="ru-RU" sz="1600" dirty="0" smtClean="0">
              <a:solidFill>
                <a:schemeClr val="tx1">
                  <a:lumMod val="95000"/>
                  <a:lumOff val="5000"/>
                </a:schemeClr>
              </a:solidFill>
              <a:latin typeface="Georgia" panose="02040502050405020303" pitchFamily="18" charset="0"/>
            </a:endParaRPr>
          </a:p>
          <a:p>
            <a:pPr marL="271463" indent="-93663"/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- 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обмен опытом по социальному проектированию городов присутствия </a:t>
            </a:r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Госкорпорации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 «</a:t>
            </a:r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Росатом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», широкого общественного обсуждения и освещения успешных социально ориентированных практик и инициатив</a:t>
            </a:r>
          </a:p>
          <a:p>
            <a:pPr marL="271463" indent="-93663">
              <a:spcAft>
                <a:spcPts val="0"/>
              </a:spcAft>
            </a:pP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- 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укрепление традиционных семейных ценностей;</a:t>
            </a:r>
          </a:p>
          <a:p>
            <a:pPr marL="271463" indent="-93663">
              <a:spcAft>
                <a:spcPts val="0"/>
              </a:spcAft>
            </a:pP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- развитие системы поддержки семьи, обеспечение равных возможностей для реализации воспитательного и культурно-образовательного потенциала семьи;</a:t>
            </a:r>
          </a:p>
          <a:p>
            <a:pPr marL="271463" indent="-93663">
              <a:spcAft>
                <a:spcPts val="0"/>
              </a:spcAft>
            </a:pP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- расширение 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участия горожан в культурной жизни Свердловской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области, </a:t>
            </a:r>
            <a:r>
              <a:rPr lang="ru-RU" sz="1600" dirty="0">
                <a:latin typeface="Georgia" panose="02040502050405020303" pitchFamily="18" charset="0"/>
              </a:rPr>
              <a:t>городов присутствия </a:t>
            </a:r>
            <a:r>
              <a:rPr lang="ru-RU" sz="1600" dirty="0" err="1">
                <a:latin typeface="Georgia" panose="02040502050405020303" pitchFamily="18" charset="0"/>
              </a:rPr>
              <a:t>Госкорпорации</a:t>
            </a:r>
            <a:r>
              <a:rPr lang="ru-RU" sz="1600" dirty="0">
                <a:latin typeface="Georgia" panose="02040502050405020303" pitchFamily="18" charset="0"/>
              </a:rPr>
              <a:t> «</a:t>
            </a:r>
            <a:r>
              <a:rPr lang="ru-RU" sz="1600" dirty="0" err="1">
                <a:latin typeface="Georgia" panose="02040502050405020303" pitchFamily="18" charset="0"/>
              </a:rPr>
              <a:t>Росатом</a:t>
            </a:r>
            <a:r>
              <a:rPr lang="ru-RU" sz="1600" dirty="0">
                <a:latin typeface="Georgia" panose="02040502050405020303" pitchFamily="18" charset="0"/>
              </a:rPr>
              <a:t>»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и городского округа «Город Лесной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»;</a:t>
            </a:r>
          </a:p>
          <a:p>
            <a:pPr marL="271463" indent="-93663"/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- обеспечение условий для социальной адаптации и интеграции в общественную жизнь 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граждан старшего поколения;</a:t>
            </a:r>
            <a:endParaRPr lang="ru-RU" sz="1600" dirty="0">
              <a:solidFill>
                <a:schemeClr val="tx1">
                  <a:lumMod val="95000"/>
                  <a:lumOff val="5000"/>
                </a:schemeClr>
              </a:solidFill>
              <a:latin typeface="Georgia" panose="02040502050405020303" pitchFamily="18" charset="0"/>
            </a:endParaRPr>
          </a:p>
          <a:p>
            <a:pPr marL="271463" indent="-93663"/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- организация 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занятости несовершеннолетних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во внеурочное 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время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;</a:t>
            </a:r>
          </a:p>
          <a:p>
            <a:pPr marL="271463" indent="-93663"/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- профилактика семейного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благополучия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94"/>
          <a:stretch/>
        </p:blipFill>
        <p:spPr>
          <a:xfrm>
            <a:off x="4724399" y="159681"/>
            <a:ext cx="2533651" cy="1592919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741" y="5449847"/>
            <a:ext cx="1976966" cy="1317978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742" y="5439047"/>
            <a:ext cx="1970179" cy="1313453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42" y="5449844"/>
            <a:ext cx="1970180" cy="1313453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26" t="14045" r="14608" b="19849"/>
          <a:stretch/>
        </p:blipFill>
        <p:spPr>
          <a:xfrm>
            <a:off x="7408240" y="5439047"/>
            <a:ext cx="2082245" cy="1313453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03764" y="5449846"/>
            <a:ext cx="1970180" cy="1313453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96706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ый треугольник 5"/>
          <p:cNvSpPr/>
          <p:nvPr/>
        </p:nvSpPr>
        <p:spPr>
          <a:xfrm rot="10800000">
            <a:off x="3962398" y="-11155"/>
            <a:ext cx="8229600" cy="1605574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ый треугольник 6"/>
          <p:cNvSpPr/>
          <p:nvPr/>
        </p:nvSpPr>
        <p:spPr>
          <a:xfrm rot="5400000">
            <a:off x="3060702" y="-3071855"/>
            <a:ext cx="1583268" cy="7704669"/>
          </a:xfrm>
          <a:prstGeom prst="rtTriangl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ый треугольник 7"/>
          <p:cNvSpPr/>
          <p:nvPr/>
        </p:nvSpPr>
        <p:spPr>
          <a:xfrm rot="10800000" flipV="1">
            <a:off x="7806265" y="4953000"/>
            <a:ext cx="4385733" cy="1894967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ый треугольник 8"/>
          <p:cNvSpPr/>
          <p:nvPr/>
        </p:nvSpPr>
        <p:spPr>
          <a:xfrm rot="16200000" flipV="1">
            <a:off x="5154296" y="687702"/>
            <a:ext cx="1028273" cy="11336868"/>
          </a:xfrm>
          <a:prstGeom prst="rtTriangl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42390" y="79502"/>
            <a:ext cx="38538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Городской округ «Город Лесной» </a:t>
            </a:r>
          </a:p>
          <a:p>
            <a:r>
              <a:rPr lang="ru-RU" sz="16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Свердловская область</a:t>
            </a:r>
            <a:endParaRPr lang="ru-RU" sz="16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117418" y="0"/>
            <a:ext cx="428413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Открытый </a:t>
            </a:r>
            <a:r>
              <a:rPr lang="ru-RU" sz="1600" b="1" dirty="0">
                <a:solidFill>
                  <a:schemeClr val="bg1"/>
                </a:solidFill>
                <a:latin typeface="Georgia" panose="02040502050405020303" pitchFamily="18" charset="0"/>
              </a:rPr>
              <a:t>конкурс 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latin typeface="Georgia" panose="02040502050405020303" pitchFamily="18" charset="0"/>
              </a:rPr>
              <a:t>семейных социальных проектов 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latin typeface="Georgia" panose="02040502050405020303" pitchFamily="18" charset="0"/>
              </a:rPr>
              <a:t>«ВАСИЛЬЕВСКИЕ ЧТЕНИЯ»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09946" y="2012279"/>
            <a:ext cx="10459772" cy="3466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1463" indent="-93663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600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чет 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интересов и потребностей всех групп населения городского округа «Город Лесной» Свердловской области– территории присутствия </a:t>
            </a:r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Госкорпорации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 «</a:t>
            </a:r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Росатом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»;</a:t>
            </a:r>
          </a:p>
          <a:p>
            <a:pPr marL="271463" indent="-93663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- 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включение школьников, их семей и педагогов в реальную практическую деятельность по реализации активных социальных практик города Лесного;</a:t>
            </a:r>
            <a:endParaRPr lang="ru-RU" sz="1600" dirty="0">
              <a:solidFill>
                <a:schemeClr val="tx1">
                  <a:lumMod val="95000"/>
                  <a:lumOff val="5000"/>
                </a:schemeClr>
              </a:solidFill>
              <a:latin typeface="Georgia" panose="02040502050405020303" pitchFamily="18" charset="0"/>
            </a:endParaRPr>
          </a:p>
          <a:p>
            <a:pPr marL="271463" indent="-93663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- добровольность и активное участие волонтерском (добровольческом) движении, в совместном решении (на уровне одной семьи, членов семей обучающихся, коллективов обучающихся общеобразовательных организаций городского округа «Город Лесной» совместно с родителями) личностно и общественно значимых проблем;</a:t>
            </a:r>
          </a:p>
          <a:p>
            <a:pPr marL="271463" indent="-93663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- проектный подход в решении социально значимых проблем; </a:t>
            </a:r>
          </a:p>
          <a:p>
            <a:pPr marL="271463" indent="-93663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- </a:t>
            </a:r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измеряемость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 результатов реализации проектов и независимость их оценки; </a:t>
            </a:r>
          </a:p>
          <a:p>
            <a:pPr marL="271463" indent="-93663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- информационная открытость;</a:t>
            </a:r>
          </a:p>
          <a:p>
            <a:pPr marL="271463" indent="-93663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- привлечение социальных партнеров к решению общественных проблем.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13659" y="1636964"/>
            <a:ext cx="106171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4D86"/>
                </a:solidFill>
                <a:latin typeface="Georgia" panose="02040502050405020303" pitchFamily="18" charset="0"/>
              </a:rPr>
              <a:t>Принципиальные подходы, избранные при разработке и внедрении </a:t>
            </a:r>
            <a:r>
              <a:rPr lang="ru-RU" sz="1600" b="1" dirty="0" smtClean="0">
                <a:solidFill>
                  <a:srgbClr val="004D86"/>
                </a:solidFill>
                <a:latin typeface="Georgia" panose="02040502050405020303" pitchFamily="18" charset="0"/>
              </a:rPr>
              <a:t>Проекта.</a:t>
            </a:r>
            <a:endParaRPr lang="ru-RU" sz="1600" b="1" dirty="0">
              <a:solidFill>
                <a:srgbClr val="004D86"/>
              </a:solidFill>
              <a:latin typeface="Georgia" panose="02040502050405020303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8068" y="4220354"/>
            <a:ext cx="3232790" cy="2155194"/>
          </a:xfrm>
          <a:prstGeom prst="rect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6010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ый треугольник 5"/>
          <p:cNvSpPr/>
          <p:nvPr/>
        </p:nvSpPr>
        <p:spPr>
          <a:xfrm rot="10800000">
            <a:off x="3962398" y="-11155"/>
            <a:ext cx="8229600" cy="1605574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ый треугольник 6"/>
          <p:cNvSpPr/>
          <p:nvPr/>
        </p:nvSpPr>
        <p:spPr>
          <a:xfrm rot="5400000">
            <a:off x="3060702" y="-3071855"/>
            <a:ext cx="1583268" cy="7704669"/>
          </a:xfrm>
          <a:prstGeom prst="rtTriangl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ый треугольник 7"/>
          <p:cNvSpPr/>
          <p:nvPr/>
        </p:nvSpPr>
        <p:spPr>
          <a:xfrm rot="10800000" flipV="1">
            <a:off x="7806265" y="4953000"/>
            <a:ext cx="4385733" cy="1894967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ый треугольник 8"/>
          <p:cNvSpPr/>
          <p:nvPr/>
        </p:nvSpPr>
        <p:spPr>
          <a:xfrm rot="16200000" flipV="1">
            <a:off x="5154296" y="687702"/>
            <a:ext cx="1028273" cy="11336868"/>
          </a:xfrm>
          <a:prstGeom prst="rtTriangl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42390" y="79502"/>
            <a:ext cx="38538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Городской округ «Город Лесной» </a:t>
            </a:r>
          </a:p>
          <a:p>
            <a:r>
              <a:rPr lang="ru-RU" sz="16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Свердловская область</a:t>
            </a:r>
            <a:endParaRPr lang="ru-RU" sz="16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117418" y="0"/>
            <a:ext cx="428413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Открытый </a:t>
            </a:r>
            <a:r>
              <a:rPr lang="ru-RU" sz="1600" b="1" dirty="0">
                <a:solidFill>
                  <a:schemeClr val="bg1"/>
                </a:solidFill>
                <a:latin typeface="Georgia" panose="02040502050405020303" pitchFamily="18" charset="0"/>
              </a:rPr>
              <a:t>конкурс 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latin typeface="Georgia" panose="02040502050405020303" pitchFamily="18" charset="0"/>
              </a:rPr>
              <a:t>семейных социальных проектов 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latin typeface="Georgia" panose="02040502050405020303" pitchFamily="18" charset="0"/>
              </a:rPr>
              <a:t>«ВАСИЛЬЕВСКИЕ ЧТЕНИЯ»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90136" y="5462503"/>
            <a:ext cx="3012216" cy="1385465"/>
          </a:xfrm>
          <a:prstGeom prst="rect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3001515" y="1173780"/>
            <a:ext cx="5586217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571500" algn="l"/>
              </a:tabLst>
            </a:pPr>
            <a:r>
              <a:rPr lang="ru-RU" sz="1600" b="1" dirty="0">
                <a:solidFill>
                  <a:srgbClr val="004D86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Участники </a:t>
            </a:r>
            <a:r>
              <a:rPr lang="ru-RU" sz="1600" b="1" dirty="0" smtClean="0">
                <a:solidFill>
                  <a:srgbClr val="004D86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конкурса</a:t>
            </a:r>
            <a:endParaRPr lang="ru-RU" sz="1600" dirty="0">
              <a:solidFill>
                <a:srgbClr val="004D86"/>
              </a:solidFill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marL="271463">
              <a:spcAft>
                <a:spcPts val="0"/>
              </a:spcAft>
              <a:tabLst>
                <a:tab pos="457200" algn="l"/>
                <a:tab pos="1143000" algn="l"/>
              </a:tabLst>
            </a:pPr>
            <a:r>
              <a:rPr lang="ru-RU" sz="1600" dirty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 	</a:t>
            </a:r>
            <a:r>
              <a:rPr lang="ru-RU" sz="1600" dirty="0" smtClean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Семьи </a:t>
            </a:r>
            <a:r>
              <a:rPr lang="ru-RU" sz="1600" dirty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обучающихся 1-11 </a:t>
            </a:r>
            <a:r>
              <a:rPr lang="ru-RU" sz="1600" dirty="0" smtClean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классов общеобразовательных организаций, </a:t>
            </a:r>
            <a:r>
              <a:rPr lang="ru-RU" sz="1600" dirty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команды из числа членов семей обучающихся, коллективы обучающихся </a:t>
            </a:r>
            <a:r>
              <a:rPr lang="ru-RU" sz="1600" dirty="0" smtClean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совместно </a:t>
            </a:r>
            <a:r>
              <a:rPr lang="ru-RU" sz="1600" dirty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с родителями. </a:t>
            </a:r>
            <a:endParaRPr lang="ru-RU" sz="1600" dirty="0"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marL="271463">
              <a:spcAft>
                <a:spcPts val="0"/>
              </a:spcAft>
            </a:pPr>
            <a:r>
              <a:rPr lang="ru-RU" sz="1600" dirty="0" smtClean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  Количество проектов</a:t>
            </a:r>
            <a:r>
              <a:rPr lang="ru-RU" sz="1600" dirty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, представленных от одной образовательной организации, семьи или коллектива, не ограничено. </a:t>
            </a:r>
            <a:endParaRPr lang="ru-RU" sz="1600" dirty="0" smtClean="0">
              <a:solidFill>
                <a:srgbClr val="000000"/>
              </a:solidFill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indent="271463">
              <a:spcAft>
                <a:spcPts val="0"/>
              </a:spcAft>
            </a:pPr>
            <a:endParaRPr lang="ru-RU" sz="1600" b="1" dirty="0" smtClean="0"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indent="271463" algn="ctr">
              <a:spcAft>
                <a:spcPts val="0"/>
              </a:spcAft>
            </a:pPr>
            <a:r>
              <a:rPr lang="ru-RU" sz="1600" b="1" dirty="0" smtClean="0">
                <a:solidFill>
                  <a:srgbClr val="004D86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Номинации:</a:t>
            </a:r>
          </a:p>
          <a:p>
            <a:pPr marL="342900" indent="-342900">
              <a:spcAft>
                <a:spcPts val="0"/>
              </a:spcAft>
              <a:buFont typeface="+mj-lt"/>
              <a:buAutoNum type="arabicPeriod"/>
            </a:pPr>
            <a:r>
              <a:rPr lang="ru-RU" sz="16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Территория творчества: технологическая </a:t>
            </a:r>
            <a:r>
              <a:rPr lang="ru-RU" sz="1600" dirty="0">
                <a:latin typeface="Georgia" panose="02040502050405020303" pitchFamily="18" charset="0"/>
                <a:ea typeface="Times New Roman" panose="02020603050405020304" pitchFamily="18" charset="0"/>
              </a:rPr>
              <a:t>среда</a:t>
            </a:r>
          </a:p>
          <a:p>
            <a:pPr marL="34290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16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Территория здоровья: экологическая </a:t>
            </a:r>
            <a:r>
              <a:rPr lang="ru-RU" sz="1600" dirty="0">
                <a:latin typeface="Georgia" panose="02040502050405020303" pitchFamily="18" charset="0"/>
                <a:ea typeface="Times New Roman" panose="02020603050405020304" pitchFamily="18" charset="0"/>
              </a:rPr>
              <a:t>среда</a:t>
            </a:r>
          </a:p>
          <a:p>
            <a:pPr marL="34290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16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Территория заботы: социокультурная </a:t>
            </a:r>
            <a:r>
              <a:rPr lang="ru-RU" sz="1600" dirty="0">
                <a:latin typeface="Georgia" panose="02040502050405020303" pitchFamily="18" charset="0"/>
                <a:ea typeface="Times New Roman" panose="02020603050405020304" pitchFamily="18" charset="0"/>
              </a:rPr>
              <a:t>среда</a:t>
            </a:r>
          </a:p>
          <a:p>
            <a:pPr marL="361950" indent="-361950">
              <a:spcAft>
                <a:spcPts val="0"/>
              </a:spcAft>
              <a:buFont typeface="+mj-lt"/>
              <a:buAutoNum type="arabicPeriod"/>
            </a:pPr>
            <a:r>
              <a:rPr lang="ru-RU" sz="16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Территория </a:t>
            </a:r>
            <a:r>
              <a:rPr lang="ru-RU" sz="1600" dirty="0">
                <a:latin typeface="Georgia" panose="02040502050405020303" pitchFamily="18" charset="0"/>
                <a:ea typeface="Times New Roman" panose="02020603050405020304" pitchFamily="18" charset="0"/>
              </a:rPr>
              <a:t>социальных </a:t>
            </a:r>
            <a:r>
              <a:rPr lang="ru-RU" sz="16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инициатив: инициативная </a:t>
            </a:r>
            <a:r>
              <a:rPr lang="ru-RU" sz="1600" dirty="0">
                <a:latin typeface="Georgia" panose="02040502050405020303" pitchFamily="18" charset="0"/>
                <a:ea typeface="Times New Roman" panose="02020603050405020304" pitchFamily="18" charset="0"/>
              </a:rPr>
              <a:t>среда</a:t>
            </a:r>
          </a:p>
          <a:p>
            <a:pPr indent="271463" algn="just">
              <a:spcAft>
                <a:spcPts val="0"/>
              </a:spcAft>
            </a:pP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32" y="1662771"/>
            <a:ext cx="2595322" cy="1946490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488"/>
          <a:stretch/>
        </p:blipFill>
        <p:spPr>
          <a:xfrm>
            <a:off x="3199291" y="5463299"/>
            <a:ext cx="1306090" cy="1384669"/>
          </a:xfrm>
          <a:prstGeom prst="rect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7" name="Объект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9128" y="1431328"/>
            <a:ext cx="1919797" cy="2559731"/>
          </a:xfrm>
          <a:prstGeom prst="rect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8" name="Picture 5" descr="2093786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7311" y="4318609"/>
            <a:ext cx="2950745" cy="1836626"/>
          </a:xfrm>
          <a:prstGeom prst="rect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Рисунок 2"/>
          <p:cNvPicPr>
            <a:picLocks noChangeAspect="1" noChangeArrowheads="1"/>
          </p:cNvPicPr>
          <p:nvPr/>
        </p:nvPicPr>
        <p:blipFill>
          <a:blip r:embed="rId7" cstate="print"/>
          <a:srcRect l="7908" r="10463"/>
          <a:stretch>
            <a:fillRect/>
          </a:stretch>
        </p:blipFill>
        <p:spPr bwMode="auto">
          <a:xfrm>
            <a:off x="267833" y="3804852"/>
            <a:ext cx="2567200" cy="1886738"/>
          </a:xfrm>
          <a:prstGeom prst="rect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644827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ый треугольник 5"/>
          <p:cNvSpPr/>
          <p:nvPr/>
        </p:nvSpPr>
        <p:spPr>
          <a:xfrm rot="10800000">
            <a:off x="3962398" y="-11155"/>
            <a:ext cx="8229600" cy="1605574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ый треугольник 6"/>
          <p:cNvSpPr/>
          <p:nvPr/>
        </p:nvSpPr>
        <p:spPr>
          <a:xfrm rot="5400000">
            <a:off x="3060702" y="-3071855"/>
            <a:ext cx="1583268" cy="7704669"/>
          </a:xfrm>
          <a:prstGeom prst="rtTriangl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ый треугольник 7"/>
          <p:cNvSpPr/>
          <p:nvPr/>
        </p:nvSpPr>
        <p:spPr>
          <a:xfrm rot="10800000" flipV="1">
            <a:off x="7806265" y="4953000"/>
            <a:ext cx="4385733" cy="1894967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ый треугольник 8"/>
          <p:cNvSpPr/>
          <p:nvPr/>
        </p:nvSpPr>
        <p:spPr>
          <a:xfrm rot="16200000" flipV="1">
            <a:off x="5154296" y="687702"/>
            <a:ext cx="1028273" cy="11336868"/>
          </a:xfrm>
          <a:prstGeom prst="rtTriangl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42390" y="79502"/>
            <a:ext cx="38538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Городской округ «Город Лесной» </a:t>
            </a:r>
          </a:p>
          <a:p>
            <a:r>
              <a:rPr lang="ru-RU" sz="16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Свердловская область</a:t>
            </a:r>
            <a:endParaRPr lang="ru-RU" sz="16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117418" y="0"/>
            <a:ext cx="428413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Открытый </a:t>
            </a:r>
            <a:r>
              <a:rPr lang="ru-RU" sz="1600" b="1" dirty="0">
                <a:solidFill>
                  <a:schemeClr val="bg1"/>
                </a:solidFill>
                <a:latin typeface="Georgia" panose="02040502050405020303" pitchFamily="18" charset="0"/>
              </a:rPr>
              <a:t>конкурс 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latin typeface="Georgia" panose="02040502050405020303" pitchFamily="18" charset="0"/>
              </a:rPr>
              <a:t>семейных социальных проектов 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latin typeface="Georgia" panose="02040502050405020303" pitchFamily="18" charset="0"/>
              </a:rPr>
              <a:t>«ВАСИЛЬЕВСКИЕ ЧТЕНИЯ»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98968" y="1658782"/>
            <a:ext cx="11296345" cy="3949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arenR"/>
            </a:pP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Увеличение 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количества 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добровольческих 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социально значимых проектов разновозрастного населения города с использованием ресурсов общеобразовательных организаций и учреждений дополнительного образования 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до 78.</a:t>
            </a:r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arenR"/>
            </a:pP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Увеличение 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количества обучающихся школьного возраста, занятых в разработке и реализации добровольческих социальных акций 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–до 3321 (62 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процента от всех обучающихся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arenR"/>
            </a:pP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Увеличение 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количества 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обучающихся школьного возраста, занятых в разработке и реализации добровольческих социальных проектов 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–до 201 человека.</a:t>
            </a:r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arenR"/>
            </a:pP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величение 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количества семей обучающихся, участвующих в разработке и реализации добровольческих социальных проектов 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до 117 семей.</a:t>
            </a:r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arenR"/>
            </a:pP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Увеличение 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количества людей пожилого возраста, участвующих в разработке и реализации добровольческих социальных проектов 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 49 человек.</a:t>
            </a:r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arenR"/>
            </a:pP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Увеличение 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количества граждан, на которых направлены эффекты от реализации добровольческих социальных инициатив и проектов 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–до 17246 человек.</a:t>
            </a:r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arenR"/>
            </a:pP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Сохранение доли 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детей и подростков в возрасте 5-18 лет, принимающих участие в мероприятиях патриотической направленности, в общем количестве детей указанного возраста, проживающих на территории городского округа «Город Лесной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- 100%</a:t>
            </a:r>
            <a:endParaRPr lang="ru-RU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34633" y="611480"/>
            <a:ext cx="8318500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004D86"/>
                </a:solidFill>
                <a:latin typeface="Georgia" panose="02040502050405020303" pitchFamily="18" charset="0"/>
              </a:rPr>
              <a:t>Показатели </a:t>
            </a:r>
            <a:r>
              <a:rPr lang="ru-RU" sz="1600" b="1" dirty="0" smtClean="0">
                <a:solidFill>
                  <a:srgbClr val="004D86"/>
                </a:solidFill>
                <a:latin typeface="Georgia" panose="02040502050405020303" pitchFamily="18" charset="0"/>
              </a:rPr>
              <a:t>                                 </a:t>
            </a:r>
          </a:p>
          <a:p>
            <a:pPr lvl="0" algn="ctr">
              <a:lnSpc>
                <a:spcPct val="115000"/>
              </a:lnSpc>
              <a:spcAft>
                <a:spcPts val="0"/>
              </a:spcAft>
            </a:pPr>
            <a:r>
              <a:rPr lang="ru-RU" sz="1600" b="1" dirty="0" smtClean="0">
                <a:solidFill>
                  <a:srgbClr val="004D86"/>
                </a:solidFill>
                <a:latin typeface="Georgia" panose="02040502050405020303" pitchFamily="18" charset="0"/>
              </a:rPr>
              <a:t>социально-экономического </a:t>
            </a:r>
            <a:r>
              <a:rPr lang="ru-RU" sz="1600" b="1" dirty="0">
                <a:solidFill>
                  <a:srgbClr val="004D86"/>
                </a:solidFill>
                <a:latin typeface="Georgia" panose="02040502050405020303" pitchFamily="18" charset="0"/>
              </a:rPr>
              <a:t>развития территории, </a:t>
            </a:r>
            <a:r>
              <a:rPr lang="ru-RU" sz="1600" b="1" dirty="0" smtClean="0">
                <a:solidFill>
                  <a:srgbClr val="004D86"/>
                </a:solidFill>
                <a:latin typeface="Georgia" panose="02040502050405020303" pitchFamily="18" charset="0"/>
              </a:rPr>
              <a:t>                                 </a:t>
            </a:r>
          </a:p>
          <a:p>
            <a:pPr lvl="0" algn="ctr">
              <a:lnSpc>
                <a:spcPct val="115000"/>
              </a:lnSpc>
              <a:spcAft>
                <a:spcPts val="0"/>
              </a:spcAft>
            </a:pPr>
            <a:r>
              <a:rPr lang="ru-RU" sz="1600" b="1" dirty="0" smtClean="0">
                <a:solidFill>
                  <a:srgbClr val="004D86"/>
                </a:solidFill>
                <a:latin typeface="Georgia" panose="02040502050405020303" pitchFamily="18" charset="0"/>
              </a:rPr>
              <a:t>характеризующие </a:t>
            </a:r>
            <a:r>
              <a:rPr lang="ru-RU" sz="1600" b="1" dirty="0">
                <a:solidFill>
                  <a:srgbClr val="004D86"/>
                </a:solidFill>
                <a:latin typeface="Georgia" panose="02040502050405020303" pitchFamily="18" charset="0"/>
              </a:rPr>
              <a:t>положение после внедрения </a:t>
            </a:r>
            <a:r>
              <a:rPr lang="ru-RU" sz="1600" b="1" dirty="0" smtClean="0">
                <a:solidFill>
                  <a:srgbClr val="004D86"/>
                </a:solidFill>
                <a:latin typeface="Georgia" panose="02040502050405020303" pitchFamily="18" charset="0"/>
              </a:rPr>
              <a:t>Проекта с 2016 по 2019 гг.</a:t>
            </a:r>
            <a:endParaRPr lang="ru-RU" sz="1600" b="1" dirty="0">
              <a:solidFill>
                <a:srgbClr val="004D86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397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ый треугольник 5"/>
          <p:cNvSpPr/>
          <p:nvPr/>
        </p:nvSpPr>
        <p:spPr>
          <a:xfrm rot="10800000">
            <a:off x="3962398" y="-11155"/>
            <a:ext cx="8229600" cy="1605574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ый треугольник 6"/>
          <p:cNvSpPr/>
          <p:nvPr/>
        </p:nvSpPr>
        <p:spPr>
          <a:xfrm rot="5400000">
            <a:off x="3060702" y="-3071855"/>
            <a:ext cx="1583268" cy="7704669"/>
          </a:xfrm>
          <a:prstGeom prst="rtTriangl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ый треугольник 7"/>
          <p:cNvSpPr/>
          <p:nvPr/>
        </p:nvSpPr>
        <p:spPr>
          <a:xfrm rot="10800000" flipV="1">
            <a:off x="7806265" y="4953000"/>
            <a:ext cx="4385733" cy="1894967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ый треугольник 8"/>
          <p:cNvSpPr/>
          <p:nvPr/>
        </p:nvSpPr>
        <p:spPr>
          <a:xfrm rot="16200000" flipV="1">
            <a:off x="5154296" y="687702"/>
            <a:ext cx="1028273" cy="11336868"/>
          </a:xfrm>
          <a:prstGeom prst="rtTriangl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42390" y="79502"/>
            <a:ext cx="38538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Городской округ «Город Лесной» </a:t>
            </a:r>
          </a:p>
          <a:p>
            <a:r>
              <a:rPr lang="ru-RU" sz="16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Свердловская область</a:t>
            </a:r>
            <a:endParaRPr lang="ru-RU" sz="16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117418" y="0"/>
            <a:ext cx="428413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Открытый </a:t>
            </a:r>
            <a:r>
              <a:rPr lang="ru-RU" sz="1600" b="1" dirty="0">
                <a:solidFill>
                  <a:schemeClr val="bg1"/>
                </a:solidFill>
                <a:latin typeface="Georgia" panose="02040502050405020303" pitchFamily="18" charset="0"/>
              </a:rPr>
              <a:t>конкурс 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latin typeface="Georgia" panose="02040502050405020303" pitchFamily="18" charset="0"/>
              </a:rPr>
              <a:t>семейных социальных проектов 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latin typeface="Georgia" panose="02040502050405020303" pitchFamily="18" charset="0"/>
              </a:rPr>
              <a:t>«ВАСИЛЬЕВСКИЕ ЧТЕНИЯ»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305397" y="946649"/>
            <a:ext cx="5533253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571500" algn="l"/>
              </a:tabLst>
            </a:pPr>
            <a:r>
              <a:rPr lang="ru-RU" b="1" dirty="0" smtClean="0">
                <a:solidFill>
                  <a:srgbClr val="004D86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Эффекты от реализации проекта</a:t>
            </a:r>
            <a:endParaRPr lang="ru-RU" b="1" dirty="0">
              <a:solidFill>
                <a:srgbClr val="004D86"/>
              </a:solidFill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marL="285750" indent="-285750">
              <a:buFont typeface="Symbol" panose="05050102010706020507" pitchFamily="18" charset="2"/>
              <a:buChar char=""/>
              <a:tabLst>
                <a:tab pos="571500" algn="l"/>
              </a:tabLst>
            </a:pPr>
            <a:r>
              <a:rPr lang="ru-RU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Решение конкретных социально значимых проблем общества по месту жительства.</a:t>
            </a:r>
          </a:p>
          <a:p>
            <a:pPr marL="285750" indent="-285750">
              <a:buFont typeface="Symbol" panose="05050102010706020507" pitchFamily="18" charset="2"/>
              <a:buChar char=""/>
              <a:tabLst>
                <a:tab pos="571500" algn="l"/>
              </a:tabLst>
            </a:pPr>
            <a:r>
              <a:rPr lang="ru-RU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Увеличение охвата целевой аудитории, способной ставить перед собой общественно значимые цели, желающей участвовать в их достижении.  </a:t>
            </a:r>
          </a:p>
          <a:p>
            <a:pPr marL="285750" indent="-285750">
              <a:buFont typeface="Symbol" panose="05050102010706020507" pitchFamily="18" charset="2"/>
              <a:buChar char=""/>
              <a:tabLst>
                <a:tab pos="571500" algn="l"/>
              </a:tabLst>
            </a:pPr>
            <a:r>
              <a:rPr lang="ru-RU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Развитие личностной, социальной, экологической, трудовой, в том числе профессиональной, и </a:t>
            </a:r>
            <a:r>
              <a:rPr lang="ru-RU" dirty="0" err="1" smtClean="0">
                <a:latin typeface="Georgia" panose="02040502050405020303" pitchFamily="18" charset="0"/>
                <a:ea typeface="Times New Roman" panose="02020603050405020304" pitchFamily="18" charset="0"/>
              </a:rPr>
              <a:t>здоровьесберегающей</a:t>
            </a:r>
            <a:r>
              <a:rPr lang="ru-RU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 культуры школьников.</a:t>
            </a:r>
          </a:p>
          <a:p>
            <a:pPr marL="285750" indent="-285750">
              <a:buFont typeface="Symbol" panose="05050102010706020507" pitchFamily="18" charset="2"/>
              <a:buChar char=""/>
              <a:tabLst>
                <a:tab pos="571500" algn="l"/>
              </a:tabLst>
            </a:pPr>
            <a:r>
              <a:rPr lang="ru-RU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Динамика детско-родительских отношений и активизация включенности родителей в воспитательный процесс.</a:t>
            </a:r>
          </a:p>
          <a:p>
            <a:pPr indent="271463" algn="just">
              <a:spcAft>
                <a:spcPts val="0"/>
              </a:spcAft>
            </a:pP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3" name="Picture 2" descr="C:\Users\User\Desktop\фото форум и олимпиады 2018 1класс\20180315_185753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0021" y="1571197"/>
            <a:ext cx="2784782" cy="1799020"/>
          </a:xfrm>
          <a:prstGeom prst="rect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7" y="3636048"/>
            <a:ext cx="2769036" cy="2076776"/>
          </a:xfrm>
          <a:prstGeom prst="rect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5" name="Picture 2" descr="D:\БЕНЗИН\DIM_5954.JPG"/>
          <p:cNvPicPr>
            <a:picLocks noChangeAspect="1" noChangeArrowheads="1"/>
          </p:cNvPicPr>
          <p:nvPr/>
        </p:nvPicPr>
        <p:blipFill>
          <a:blip r:embed="rId5" cstate="print">
            <a:lum bright="10000"/>
          </a:blip>
          <a:srcRect/>
          <a:stretch>
            <a:fillRect/>
          </a:stretch>
        </p:blipFill>
        <p:spPr bwMode="auto">
          <a:xfrm>
            <a:off x="3652368" y="5109406"/>
            <a:ext cx="2273256" cy="1509798"/>
          </a:xfrm>
          <a:prstGeom prst="rect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6" name="Объект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206" y="1571197"/>
            <a:ext cx="2403446" cy="1802584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22" name="Picture 6" descr="P100037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048883" y="3678022"/>
            <a:ext cx="2458578" cy="1738709"/>
          </a:xfrm>
          <a:prstGeom prst="rect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23" name="Рисунок 22" descr="https://i.mycdn.me/image?id=869651333575&amp;t=3&amp;plc=WEB&amp;tkn=*KMqtqV76BgXokOASTLWmOusnCjY"/>
          <p:cNvPicPr/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000" b="12726"/>
          <a:stretch/>
        </p:blipFill>
        <p:spPr bwMode="auto">
          <a:xfrm>
            <a:off x="6335696" y="5096770"/>
            <a:ext cx="2208523" cy="1509798"/>
          </a:xfrm>
          <a:prstGeom prst="rect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978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ый треугольник 5"/>
          <p:cNvSpPr/>
          <p:nvPr/>
        </p:nvSpPr>
        <p:spPr>
          <a:xfrm rot="10800000">
            <a:off x="3962398" y="-11155"/>
            <a:ext cx="8229600" cy="1605574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ый треугольник 6"/>
          <p:cNvSpPr/>
          <p:nvPr/>
        </p:nvSpPr>
        <p:spPr>
          <a:xfrm rot="5400000">
            <a:off x="3060702" y="-3071855"/>
            <a:ext cx="1583268" cy="7704669"/>
          </a:xfrm>
          <a:prstGeom prst="rtTriangl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ый треугольник 7"/>
          <p:cNvSpPr/>
          <p:nvPr/>
        </p:nvSpPr>
        <p:spPr>
          <a:xfrm rot="10800000" flipV="1">
            <a:off x="7806265" y="4953000"/>
            <a:ext cx="4385733" cy="1894967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ый треугольник 8"/>
          <p:cNvSpPr/>
          <p:nvPr/>
        </p:nvSpPr>
        <p:spPr>
          <a:xfrm rot="16200000" flipV="1">
            <a:off x="5154296" y="687702"/>
            <a:ext cx="1028273" cy="11336868"/>
          </a:xfrm>
          <a:prstGeom prst="rtTriangl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42390" y="79502"/>
            <a:ext cx="38538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Городской округ «Город Лесной» </a:t>
            </a:r>
          </a:p>
          <a:p>
            <a:r>
              <a:rPr lang="ru-RU" sz="16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Свердловская область</a:t>
            </a:r>
            <a:endParaRPr lang="ru-RU" sz="16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117418" y="0"/>
            <a:ext cx="428413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Открытый </a:t>
            </a:r>
            <a:r>
              <a:rPr lang="ru-RU" sz="1600" b="1" dirty="0">
                <a:solidFill>
                  <a:schemeClr val="bg1"/>
                </a:solidFill>
                <a:latin typeface="Georgia" panose="02040502050405020303" pitchFamily="18" charset="0"/>
              </a:rPr>
              <a:t>конкурс 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latin typeface="Georgia" panose="02040502050405020303" pitchFamily="18" charset="0"/>
              </a:rPr>
              <a:t>семейных социальных проектов 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latin typeface="Georgia" panose="02040502050405020303" pitchFamily="18" charset="0"/>
              </a:rPr>
              <a:t>«ВАСИЛЬЕВСКИЕ ЧТЕНИЯ»</a:t>
            </a: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586106" y="1553276"/>
            <a:ext cx="11406143" cy="29820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600"/>
              </a:spcBef>
              <a:tabLst>
                <a:tab pos="571500" algn="l"/>
              </a:tabLst>
            </a:pPr>
            <a:r>
              <a:rPr lang="ru-RU" altLang="ru-RU" sz="1800" dirty="0">
                <a:latin typeface="Georgia" panose="02040502050405020303" pitchFamily="18" charset="0"/>
                <a:ea typeface="Times New Roman" panose="02020603050405020304" pitchFamily="18" charset="0"/>
              </a:rPr>
              <a:t>- </a:t>
            </a:r>
            <a:r>
              <a:rPr lang="ru-RU" altLang="ru-RU" sz="1600" dirty="0">
                <a:latin typeface="Georgia" panose="02040502050405020303" pitchFamily="18" charset="0"/>
                <a:ea typeface="Times New Roman" panose="02020603050405020304" pitchFamily="18" charset="0"/>
              </a:rPr>
              <a:t>Привлечение новых участников конкурса образовательных организаций города Лесного, </a:t>
            </a:r>
            <a:r>
              <a:rPr lang="ru-RU" sz="16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городов </a:t>
            </a:r>
            <a:r>
              <a:rPr lang="ru-RU" sz="1600" dirty="0">
                <a:latin typeface="Georgia" panose="02040502050405020303" pitchFamily="18" charset="0"/>
                <a:ea typeface="Times New Roman" panose="02020603050405020304" pitchFamily="18" charset="0"/>
              </a:rPr>
              <a:t>присутствия </a:t>
            </a:r>
            <a:r>
              <a:rPr lang="ru-RU" sz="1600" dirty="0" err="1">
                <a:latin typeface="Georgia" panose="02040502050405020303" pitchFamily="18" charset="0"/>
                <a:ea typeface="Times New Roman" panose="02020603050405020304" pitchFamily="18" charset="0"/>
              </a:rPr>
              <a:t>Госкорпорации</a:t>
            </a:r>
            <a:r>
              <a:rPr lang="ru-RU" sz="1600" dirty="0">
                <a:latin typeface="Georgia" panose="02040502050405020303" pitchFamily="18" charset="0"/>
                <a:ea typeface="Times New Roman" panose="02020603050405020304" pitchFamily="18" charset="0"/>
              </a:rPr>
              <a:t> «</a:t>
            </a:r>
            <a:r>
              <a:rPr lang="ru-RU" sz="1600" dirty="0" err="1">
                <a:latin typeface="Georgia" panose="02040502050405020303" pitchFamily="18" charset="0"/>
                <a:ea typeface="Times New Roman" panose="02020603050405020304" pitchFamily="18" charset="0"/>
              </a:rPr>
              <a:t>Росатом</a:t>
            </a:r>
            <a:r>
              <a:rPr lang="ru-RU" sz="1600" dirty="0">
                <a:latin typeface="Georgia" panose="02040502050405020303" pitchFamily="18" charset="0"/>
                <a:ea typeface="Times New Roman" panose="02020603050405020304" pitchFamily="18" charset="0"/>
              </a:rPr>
              <a:t>» и муниципальных образований Свердловской </a:t>
            </a:r>
            <a:r>
              <a:rPr lang="ru-RU" sz="16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области </a:t>
            </a:r>
            <a:r>
              <a:rPr lang="ru-RU" sz="1600" dirty="0">
                <a:latin typeface="Georgia" panose="02040502050405020303" pitchFamily="18" charset="0"/>
                <a:ea typeface="Times New Roman" panose="02020603050405020304" pitchFamily="18" charset="0"/>
              </a:rPr>
              <a:t>с целью обмена опытом </a:t>
            </a:r>
            <a:r>
              <a:rPr lang="ru-RU" altLang="ru-RU" sz="1600" dirty="0">
                <a:latin typeface="Georgia" panose="02040502050405020303" pitchFamily="18" charset="0"/>
                <a:ea typeface="Times New Roman" panose="02020603050405020304" pitchFamily="18" charset="0"/>
              </a:rPr>
              <a:t>по социальному проектированию.</a:t>
            </a:r>
          </a:p>
          <a:p>
            <a:pPr algn="l">
              <a:lnSpc>
                <a:spcPct val="100000"/>
              </a:lnSpc>
              <a:spcBef>
                <a:spcPts val="600"/>
              </a:spcBef>
              <a:tabLst>
                <a:tab pos="571500" algn="l"/>
              </a:tabLst>
            </a:pPr>
            <a:r>
              <a:rPr lang="ru-RU" altLang="ru-RU" sz="1600" dirty="0">
                <a:latin typeface="Georgia" panose="02040502050405020303" pitchFamily="18" charset="0"/>
                <a:ea typeface="Times New Roman" panose="02020603050405020304" pitchFamily="18" charset="0"/>
              </a:rPr>
              <a:t>- Привлечение внимания к актуальным социальным проблемам общества, включение семей школьников в реальную практическую деятельность по их разрешению.</a:t>
            </a:r>
          </a:p>
          <a:p>
            <a:pPr algn="l">
              <a:lnSpc>
                <a:spcPct val="100000"/>
              </a:lnSpc>
              <a:spcBef>
                <a:spcPts val="600"/>
              </a:spcBef>
              <a:tabLst>
                <a:tab pos="571500" algn="l"/>
              </a:tabLst>
            </a:pPr>
            <a:r>
              <a:rPr lang="ru-RU" altLang="ru-RU" sz="1600" dirty="0">
                <a:latin typeface="Georgia" panose="02040502050405020303" pitchFamily="18" charset="0"/>
                <a:ea typeface="Times New Roman" panose="02020603050405020304" pitchFamily="18" charset="0"/>
              </a:rPr>
              <a:t>- Повышение духовного-нравственного, культурного и образовательного уровня, уровня социальной активности участников проекта.</a:t>
            </a:r>
          </a:p>
          <a:p>
            <a:pPr algn="l">
              <a:lnSpc>
                <a:spcPct val="100000"/>
              </a:lnSpc>
              <a:spcBef>
                <a:spcPts val="600"/>
              </a:spcBef>
              <a:tabLst>
                <a:tab pos="571500" algn="l"/>
              </a:tabLst>
            </a:pPr>
            <a:r>
              <a:rPr lang="ru-RU" altLang="ru-RU" sz="1600" dirty="0">
                <a:latin typeface="Georgia" panose="02040502050405020303" pitchFamily="18" charset="0"/>
                <a:ea typeface="Times New Roman" panose="02020603050405020304" pitchFamily="18" charset="0"/>
              </a:rPr>
              <a:t>- Расширение сферы контактов всех участников проекта.</a:t>
            </a:r>
          </a:p>
          <a:p>
            <a:pPr algn="l">
              <a:lnSpc>
                <a:spcPct val="100000"/>
              </a:lnSpc>
              <a:spcBef>
                <a:spcPts val="600"/>
              </a:spcBef>
              <a:tabLst>
                <a:tab pos="571500" algn="l"/>
              </a:tabLst>
            </a:pPr>
            <a:r>
              <a:rPr lang="ru-RU" altLang="ru-RU" sz="1600" dirty="0">
                <a:latin typeface="Georgia" panose="02040502050405020303" pitchFamily="18" charset="0"/>
                <a:ea typeface="Times New Roman" panose="02020603050405020304" pitchFamily="18" charset="0"/>
              </a:rPr>
              <a:t>- Формирование позитивной жизненной позиции</a:t>
            </a:r>
          </a:p>
          <a:p>
            <a:pPr algn="l">
              <a:lnSpc>
                <a:spcPct val="100000"/>
              </a:lnSpc>
              <a:spcBef>
                <a:spcPts val="600"/>
              </a:spcBef>
              <a:tabLst>
                <a:tab pos="571500" algn="l"/>
              </a:tabLst>
            </a:pPr>
            <a:r>
              <a:rPr lang="ru-RU" altLang="ru-RU" sz="1600" dirty="0">
                <a:latin typeface="Georgia" panose="02040502050405020303" pitchFamily="18" charset="0"/>
                <a:ea typeface="Times New Roman" panose="02020603050405020304" pitchFamily="18" charset="0"/>
              </a:rPr>
              <a:t>- Увеличение количества социально активных граждан.</a:t>
            </a:r>
            <a:r>
              <a:rPr lang="ru-RU" altLang="ru-RU" sz="1600" dirty="0">
                <a:latin typeface="Georgia" panose="02040502050405020303" pitchFamily="18" charset="0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280071" y="1097230"/>
            <a:ext cx="277672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004D86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Перспективные </a:t>
            </a:r>
            <a:r>
              <a:rPr lang="ru-RU" sz="1600" b="1" dirty="0" smtClean="0">
                <a:solidFill>
                  <a:srgbClr val="004D86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задачи</a:t>
            </a:r>
            <a:endParaRPr lang="ru-RU" sz="1600" b="1" dirty="0">
              <a:solidFill>
                <a:srgbClr val="004D86"/>
              </a:solidFill>
              <a:latin typeface="Georgia" panose="02040502050405020303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42390" y="4709843"/>
            <a:ext cx="114918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Georgia" panose="02040502050405020303" pitchFamily="18" charset="0"/>
              </a:rPr>
              <a:t> </a:t>
            </a:r>
            <a:r>
              <a:rPr lang="ru-RU" dirty="0">
                <a:solidFill>
                  <a:srgbClr val="004D86"/>
                </a:solidFill>
                <a:latin typeface="Georgia" panose="02040502050405020303" pitchFamily="18" charset="0"/>
              </a:rPr>
              <a:t>Опыт организации и проведения конкурса семейных социальных проектов может быть масштабирован в других городах присутствия </a:t>
            </a:r>
            <a:r>
              <a:rPr lang="ru-RU" dirty="0" err="1">
                <a:solidFill>
                  <a:srgbClr val="004D86"/>
                </a:solidFill>
                <a:latin typeface="Georgia" panose="02040502050405020303" pitchFamily="18" charset="0"/>
              </a:rPr>
              <a:t>Госкорпорации</a:t>
            </a:r>
            <a:r>
              <a:rPr lang="ru-RU" dirty="0">
                <a:solidFill>
                  <a:srgbClr val="004D86"/>
                </a:solidFill>
                <a:latin typeface="Georgia" panose="02040502050405020303" pitchFamily="18" charset="0"/>
              </a:rPr>
              <a:t> «</a:t>
            </a:r>
            <a:r>
              <a:rPr lang="ru-RU" dirty="0" err="1">
                <a:solidFill>
                  <a:srgbClr val="004D86"/>
                </a:solidFill>
                <a:latin typeface="Georgia" panose="02040502050405020303" pitchFamily="18" charset="0"/>
              </a:rPr>
              <a:t>Росатом</a:t>
            </a:r>
            <a:r>
              <a:rPr lang="ru-RU" dirty="0">
                <a:solidFill>
                  <a:srgbClr val="004D86"/>
                </a:solidFill>
                <a:latin typeface="Georgia" panose="02040502050405020303" pitchFamily="18" charset="0"/>
              </a:rPr>
              <a:t>» и </a:t>
            </a:r>
            <a:r>
              <a:rPr lang="ru-RU" dirty="0" smtClean="0">
                <a:solidFill>
                  <a:srgbClr val="004D86"/>
                </a:solidFill>
                <a:latin typeface="Georgia" panose="02040502050405020303" pitchFamily="18" charset="0"/>
              </a:rPr>
              <a:t>муниципальных </a:t>
            </a:r>
            <a:r>
              <a:rPr lang="ru-RU" dirty="0">
                <a:solidFill>
                  <a:srgbClr val="004D86"/>
                </a:solidFill>
                <a:latin typeface="Georgia" panose="02040502050405020303" pitchFamily="18" charset="0"/>
              </a:rPr>
              <a:t>образованиях </a:t>
            </a:r>
            <a:r>
              <a:rPr lang="ru-RU" dirty="0" smtClean="0">
                <a:solidFill>
                  <a:srgbClr val="004D86"/>
                </a:solidFill>
                <a:latin typeface="Georgia" panose="02040502050405020303" pitchFamily="18" charset="0"/>
              </a:rPr>
              <a:t>              Свердловской </a:t>
            </a:r>
            <a:r>
              <a:rPr lang="ru-RU" dirty="0">
                <a:solidFill>
                  <a:srgbClr val="004D86"/>
                </a:solidFill>
                <a:latin typeface="Georgia" panose="02040502050405020303" pitchFamily="18" charset="0"/>
              </a:rPr>
              <a:t>области с учетом особенностей территорий.</a:t>
            </a:r>
          </a:p>
        </p:txBody>
      </p:sp>
    </p:spTree>
    <p:extLst>
      <p:ext uri="{BB962C8B-B14F-4D97-AF65-F5344CB8AC3E}">
        <p14:creationId xmlns:p14="http://schemas.microsoft.com/office/powerpoint/2010/main" val="284883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ый треугольник 5"/>
          <p:cNvSpPr/>
          <p:nvPr/>
        </p:nvSpPr>
        <p:spPr>
          <a:xfrm rot="10800000">
            <a:off x="3962398" y="-11155"/>
            <a:ext cx="8229600" cy="1605574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ый треугольник 6"/>
          <p:cNvSpPr/>
          <p:nvPr/>
        </p:nvSpPr>
        <p:spPr>
          <a:xfrm rot="5400000">
            <a:off x="3060702" y="-3071855"/>
            <a:ext cx="1583268" cy="7704669"/>
          </a:xfrm>
          <a:prstGeom prst="rtTriangl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ый треугольник 7"/>
          <p:cNvSpPr/>
          <p:nvPr/>
        </p:nvSpPr>
        <p:spPr>
          <a:xfrm rot="10800000" flipV="1">
            <a:off x="7806265" y="4953000"/>
            <a:ext cx="4385733" cy="1894967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ый треугольник 8"/>
          <p:cNvSpPr/>
          <p:nvPr/>
        </p:nvSpPr>
        <p:spPr>
          <a:xfrm rot="16200000" flipV="1">
            <a:off x="5154296" y="687702"/>
            <a:ext cx="1028273" cy="11336868"/>
          </a:xfrm>
          <a:prstGeom prst="rtTriangl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42390" y="79502"/>
            <a:ext cx="38538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Городской округ «Город Лесной» </a:t>
            </a:r>
          </a:p>
          <a:p>
            <a:r>
              <a:rPr lang="ru-RU" sz="16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Свердловская область</a:t>
            </a:r>
            <a:endParaRPr lang="ru-RU" sz="16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117418" y="0"/>
            <a:ext cx="428413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Открытый </a:t>
            </a:r>
            <a:r>
              <a:rPr lang="ru-RU" sz="1600" b="1" dirty="0">
                <a:solidFill>
                  <a:schemeClr val="bg1"/>
                </a:solidFill>
                <a:latin typeface="Georgia" panose="02040502050405020303" pitchFamily="18" charset="0"/>
              </a:rPr>
              <a:t>конкурс 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latin typeface="Georgia" panose="02040502050405020303" pitchFamily="18" charset="0"/>
              </a:rPr>
              <a:t>семейных социальных проектов 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latin typeface="Georgia" panose="02040502050405020303" pitchFamily="18" charset="0"/>
              </a:rPr>
              <a:t>«ВАСИЛЬЕВСКИЕ ЧТЕНИЯ»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13846" y="523220"/>
            <a:ext cx="20732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4D86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Лидер</a:t>
            </a:r>
            <a:endParaRPr lang="ru-RU" sz="1600" b="1" dirty="0">
              <a:solidFill>
                <a:srgbClr val="004D86"/>
              </a:solidFill>
              <a:latin typeface="Georgia" panose="02040502050405020303" pitchFamily="18" charset="0"/>
              <a:ea typeface="Times New Roman" panose="02020603050405020304" pitchFamily="18" charset="0"/>
            </a:endParaRPr>
          </a:p>
        </p:txBody>
      </p:sp>
      <p:pic>
        <p:nvPicPr>
          <p:cNvPr id="13" name="Picture 2" descr="ВостряковН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942" y="1030826"/>
            <a:ext cx="2715863" cy="2036898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-691546" y="1655555"/>
            <a:ext cx="508187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b="1" dirty="0" smtClean="0">
                <a:solidFill>
                  <a:srgbClr val="004D86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Николай Александрович </a:t>
            </a:r>
            <a:r>
              <a:rPr lang="ru-RU" sz="1400" b="1" dirty="0" err="1" smtClean="0">
                <a:solidFill>
                  <a:srgbClr val="004D86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Востряков</a:t>
            </a:r>
            <a:r>
              <a:rPr lang="ru-RU" sz="1400" b="1" dirty="0" smtClean="0">
                <a:solidFill>
                  <a:srgbClr val="004D86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,</a:t>
            </a:r>
            <a:endParaRPr lang="ru-RU" sz="1400" b="1" dirty="0">
              <a:solidFill>
                <a:srgbClr val="004D86"/>
              </a:solidFill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algn="r"/>
            <a:r>
              <a:rPr lang="ru-RU" sz="1400" dirty="0">
                <a:latin typeface="Georgia" panose="02040502050405020303" pitchFamily="18" charset="0"/>
                <a:ea typeface="Times New Roman" panose="02020603050405020304" pitchFamily="18" charset="0"/>
              </a:rPr>
              <a:t>директор муниципального автономного общеобразовательного учреждения                                         «Средняя общеобразовательная школа №76 </a:t>
            </a:r>
            <a:r>
              <a:rPr lang="ru-RU" sz="14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                             имени </a:t>
            </a:r>
            <a:r>
              <a:rPr lang="ru-RU" sz="1400" dirty="0">
                <a:latin typeface="Georgia" panose="02040502050405020303" pitchFamily="18" charset="0"/>
                <a:ea typeface="Times New Roman" panose="02020603050405020304" pitchFamily="18" charset="0"/>
              </a:rPr>
              <a:t>Д.Е. Васильева</a:t>
            </a:r>
            <a:r>
              <a:rPr lang="ru-RU" sz="14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»</a:t>
            </a:r>
            <a:endParaRPr lang="ru-RU" sz="1400" dirty="0">
              <a:latin typeface="Georgia" panose="02040502050405020303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1922931"/>
              </p:ext>
            </p:extLst>
          </p:nvPr>
        </p:nvGraphicFramePr>
        <p:xfrm>
          <a:off x="7403977" y="2483419"/>
          <a:ext cx="4788021" cy="7315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84457"/>
                <a:gridCol w="2403564"/>
              </a:tblGrid>
              <a:tr h="61786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Электронный адрес образовательной </a:t>
                      </a: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организации:</a:t>
                      </a:r>
                      <a:endParaRPr lang="ru-RU" sz="16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1" u="sng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sch76@edu-lesnoy.ru </a:t>
                      </a:r>
                      <a:endParaRPr lang="ru-RU" sz="1600" b="1" u="sng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8171014"/>
              </p:ext>
            </p:extLst>
          </p:nvPr>
        </p:nvGraphicFramePr>
        <p:xfrm>
          <a:off x="7403977" y="1443784"/>
          <a:ext cx="5401152" cy="7315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56053"/>
                <a:gridCol w="2945099"/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Телефон</a:t>
                      </a: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факс </a:t>
                      </a:r>
                      <a:r>
                        <a:rPr lang="ru-RU" sz="16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образовательной организации</a:t>
                      </a: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8(34342</a:t>
                      </a: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 6-55-93/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8(34342)6-55-93</a:t>
                      </a:r>
                      <a:endParaRPr lang="ru-RU" sz="16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70"/>
          <a:stretch/>
        </p:blipFill>
        <p:spPr>
          <a:xfrm>
            <a:off x="762907" y="3691877"/>
            <a:ext cx="2172970" cy="220860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652864" y="3122782"/>
            <a:ext cx="2395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4D86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Команда Проекта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108960" y="4643778"/>
            <a:ext cx="265523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004D86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Татьяна Михайловна </a:t>
            </a:r>
            <a:r>
              <a:rPr lang="ru-RU" sz="1400" b="1" dirty="0" err="1" smtClean="0">
                <a:solidFill>
                  <a:srgbClr val="004D86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Напалкова</a:t>
            </a:r>
            <a:r>
              <a:rPr lang="ru-RU" sz="1400" b="1" dirty="0" smtClean="0">
                <a:solidFill>
                  <a:srgbClr val="004D86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,</a:t>
            </a:r>
            <a:endParaRPr lang="ru-RU" sz="1400" b="1" dirty="0">
              <a:solidFill>
                <a:srgbClr val="004D86"/>
              </a:solidFill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r>
              <a:rPr lang="ru-RU" sz="14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заместитель директора МАОУ СОШ №76 по воспитательной работе</a:t>
            </a:r>
            <a:endParaRPr lang="ru-RU" dirty="0">
              <a:latin typeface="Georgia" panose="02040502050405020303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887090" y="4643778"/>
            <a:ext cx="213272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b="1" dirty="0" smtClean="0">
                <a:solidFill>
                  <a:srgbClr val="004D86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Оксана Сергеевна Семяшкина,</a:t>
            </a:r>
            <a:endParaRPr lang="ru-RU" sz="1400" b="1" dirty="0">
              <a:solidFill>
                <a:srgbClr val="004D86"/>
              </a:solidFill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algn="r"/>
            <a:r>
              <a:rPr lang="ru-RU" sz="1400" dirty="0">
                <a:latin typeface="Georgia" panose="02040502050405020303" pitchFamily="18" charset="0"/>
                <a:ea typeface="Times New Roman" panose="02020603050405020304" pitchFamily="18" charset="0"/>
              </a:rPr>
              <a:t>заместитель директора МАОУ СОШ №76 по </a:t>
            </a:r>
            <a:r>
              <a:rPr lang="ru-RU" sz="14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учебно-воспитательной </a:t>
            </a:r>
            <a:r>
              <a:rPr lang="ru-RU" sz="1400" dirty="0">
                <a:latin typeface="Georgia" panose="02040502050405020303" pitchFamily="18" charset="0"/>
                <a:ea typeface="Times New Roman" panose="02020603050405020304" pitchFamily="18" charset="0"/>
              </a:rPr>
              <a:t>работе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6" r="29170" b="29016"/>
          <a:stretch/>
        </p:blipFill>
        <p:spPr>
          <a:xfrm>
            <a:off x="9208595" y="3691877"/>
            <a:ext cx="1581071" cy="220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767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490</TotalTime>
  <Words>935</Words>
  <Application>Microsoft Office PowerPoint</Application>
  <PresentationFormat>Широкоэкранный</PresentationFormat>
  <Paragraphs>110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6" baseType="lpstr">
      <vt:lpstr>Arial</vt:lpstr>
      <vt:lpstr>Calibri</vt:lpstr>
      <vt:lpstr>Calibri Light</vt:lpstr>
      <vt:lpstr>Georgia</vt:lpstr>
      <vt:lpstr>Symbol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Manager-17-2</dc:creator>
  <cp:lastModifiedBy>Manager_14</cp:lastModifiedBy>
  <cp:revision>61</cp:revision>
  <dcterms:created xsi:type="dcterms:W3CDTF">2019-04-17T06:55:47Z</dcterms:created>
  <dcterms:modified xsi:type="dcterms:W3CDTF">2019-06-13T07:44:23Z</dcterms:modified>
</cp:coreProperties>
</file>