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6" r:id="rId2"/>
    <p:sldId id="257" r:id="rId3"/>
    <p:sldId id="264" r:id="rId4"/>
    <p:sldId id="260" r:id="rId5"/>
    <p:sldId id="258" r:id="rId6"/>
    <p:sldId id="259" r:id="rId7"/>
    <p:sldId id="263" r:id="rId8"/>
    <p:sldId id="261" r:id="rId9"/>
    <p:sldId id="265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871" autoAdjust="0"/>
  </p:normalViewPr>
  <p:slideViewPr>
    <p:cSldViewPr>
      <p:cViewPr>
        <p:scale>
          <a:sx n="50" d="100"/>
          <a:sy n="50" d="100"/>
        </p:scale>
        <p:origin x="-1190" y="-58"/>
      </p:cViewPr>
      <p:guideLst>
        <p:guide orient="horz" pos="2478"/>
        <p:guide pos="70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54311F-5963-4116-AA22-0A7A530042EC}" type="datetimeFigureOut">
              <a:rPr lang="ru-RU" smtClean="0"/>
              <a:t>14.07.2018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977E7E-5CFF-4D41-9951-ED8D816A41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342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141F9-AAFE-4C1C-B904-713577F0D881}" type="datetimeFigureOut">
              <a:rPr lang="ru-RU" smtClean="0"/>
              <a:t>14.07.2018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F7C7B-C6DE-4E83-95D9-E53B207F33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863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141F9-AAFE-4C1C-B904-713577F0D881}" type="datetimeFigureOut">
              <a:rPr lang="ru-RU" smtClean="0"/>
              <a:t>14.07.2018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F7C7B-C6DE-4E83-95D9-E53B207F33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294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141F9-AAFE-4C1C-B904-713577F0D881}" type="datetimeFigureOut">
              <a:rPr lang="ru-RU" smtClean="0"/>
              <a:t>14.07.2018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F7C7B-C6DE-4E83-95D9-E53B207F33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470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141F9-AAFE-4C1C-B904-713577F0D881}" type="datetimeFigureOut">
              <a:rPr lang="ru-RU" smtClean="0"/>
              <a:t>14.07.2018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F7C7B-C6DE-4E83-95D9-E53B207F33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65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141F9-AAFE-4C1C-B904-713577F0D881}" type="datetimeFigureOut">
              <a:rPr lang="ru-RU" smtClean="0"/>
              <a:t>14.07.2018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F7C7B-C6DE-4E83-95D9-E53B207F33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225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141F9-AAFE-4C1C-B904-713577F0D881}" type="datetimeFigureOut">
              <a:rPr lang="ru-RU" smtClean="0"/>
              <a:t>14.07.2018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F7C7B-C6DE-4E83-95D9-E53B207F33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919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141F9-AAFE-4C1C-B904-713577F0D881}" type="datetimeFigureOut">
              <a:rPr lang="ru-RU" smtClean="0"/>
              <a:t>14.07.2018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F7C7B-C6DE-4E83-95D9-E53B207F33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431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141F9-AAFE-4C1C-B904-713577F0D881}" type="datetimeFigureOut">
              <a:rPr lang="ru-RU" smtClean="0"/>
              <a:t>14.07.2018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F7C7B-C6DE-4E83-95D9-E53B207F33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757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141F9-AAFE-4C1C-B904-713577F0D881}" type="datetimeFigureOut">
              <a:rPr lang="ru-RU" smtClean="0"/>
              <a:t>14.07.2018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F7C7B-C6DE-4E83-95D9-E53B207F33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558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141F9-AAFE-4C1C-B904-713577F0D881}" type="datetimeFigureOut">
              <a:rPr lang="ru-RU" smtClean="0"/>
              <a:t>14.07.2018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F7C7B-C6DE-4E83-95D9-E53B207F33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564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141F9-AAFE-4C1C-B904-713577F0D881}" type="datetimeFigureOut">
              <a:rPr lang="ru-RU" smtClean="0"/>
              <a:t>14.07.2018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F7C7B-C6DE-4E83-95D9-E53B207F33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392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99"/>
            </a:gs>
            <a:gs pos="50000">
              <a:schemeClr val="bg1"/>
            </a:gs>
            <a:gs pos="100000">
              <a:srgbClr val="FFFFC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141F9-AAFE-4C1C-B904-713577F0D881}" type="datetimeFigureOut">
              <a:rPr lang="ru-RU" smtClean="0"/>
              <a:t>14.07.2018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F7C7B-C6DE-4E83-95D9-E53B207F33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260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539552" y="548680"/>
            <a:ext cx="8280920" cy="3024336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</a:rPr>
              <a:t>Психолого-медико-педагогическое сопровождение      как средство   гармонизации отношений ребенка с миром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583113"/>
            <a:ext cx="8410947" cy="1655762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Городской округ «Город Лесной»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Муниципальное бюджетное учреждение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«Центр психолого-педагогической, медицинской и социальной помощи»</a:t>
            </a:r>
          </a:p>
        </p:txBody>
      </p:sp>
    </p:spTree>
    <p:extLst>
      <p:ext uri="{BB962C8B-B14F-4D97-AF65-F5344CB8AC3E}">
        <p14:creationId xmlns:p14="http://schemas.microsoft.com/office/powerpoint/2010/main" val="124125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190750" y="233364"/>
            <a:ext cx="12047935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95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95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95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95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95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95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95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95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95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0">
              <a:defRPr/>
            </a:pPr>
            <a:r>
              <a:rPr lang="ru-RU" altLang="ru-RU" sz="3200" dirty="0" smtClean="0">
                <a:ea typeface="Times New Roman" panose="02020603050405020304" pitchFamily="18" charset="0"/>
              </a:rPr>
              <a:t> </a:t>
            </a:r>
            <a:r>
              <a:rPr lang="ru-RU" altLang="ru-RU" sz="3200" i="1" dirty="0" smtClean="0">
                <a:ea typeface="Times New Roman" panose="02020603050405020304" pitchFamily="18" charset="0"/>
              </a:rPr>
              <a:t> </a:t>
            </a:r>
            <a:endParaRPr lang="ru-RU" altLang="ru-RU" sz="3200" dirty="0" smtClean="0"/>
          </a:p>
          <a:p>
            <a:pPr>
              <a:defRPr/>
            </a:pPr>
            <a:endParaRPr lang="ru-RU" altLang="ru-RU" dirty="0" smtClean="0"/>
          </a:p>
        </p:txBody>
      </p:sp>
      <p:sp>
        <p:nvSpPr>
          <p:cNvPr id="5134" name="Rectangle 2"/>
          <p:cNvSpPr>
            <a:spLocks noChangeArrowheads="1"/>
          </p:cNvSpPr>
          <p:nvPr/>
        </p:nvSpPr>
        <p:spPr bwMode="auto">
          <a:xfrm>
            <a:off x="654482" y="188640"/>
            <a:ext cx="8166497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449263" algn="ctr"/>
            <a:r>
              <a:rPr lang="ru-RU" altLang="ru-RU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Уровень удовлетворенности родителей качеством   психолого-медико-педагогической помощи по результатам независимой оценки качества образования, проведенной Министерством общего и профессионального образования </a:t>
            </a:r>
            <a:r>
              <a:rPr lang="ru-RU" altLang="ru-RU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Свердловской </a:t>
            </a:r>
            <a:r>
              <a:rPr lang="ru-RU" altLang="ru-RU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области в 2017 </a:t>
            </a:r>
          </a:p>
          <a:p>
            <a:pPr indent="449263" algn="ctr"/>
            <a:endParaRPr lang="ru-RU" altLang="ru-RU" dirty="0">
              <a:latin typeface="Arial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6183542"/>
              </p:ext>
            </p:extLst>
          </p:nvPr>
        </p:nvGraphicFramePr>
        <p:xfrm>
          <a:off x="467544" y="1693004"/>
          <a:ext cx="8166497" cy="49053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72442"/>
                <a:gridCol w="1994055"/>
              </a:tblGrid>
              <a:tr h="652405">
                <a:tc>
                  <a:txBody>
                    <a:bodyPr/>
                    <a:lstStyle/>
                    <a:p>
                      <a:pPr marL="80454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Показатель</a:t>
                      </a:r>
                      <a:endParaRPr lang="ru-RU" sz="1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1435" marR="51435" marT="9525" marB="0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</a:rPr>
                        <a:t>Средний балл           (</a:t>
                      </a:r>
                      <a:r>
                        <a:rPr lang="en-US" sz="1800" kern="1200">
                          <a:effectLst/>
                        </a:rPr>
                        <a:t>max</a:t>
                      </a:r>
                      <a:r>
                        <a:rPr lang="ru-RU" sz="1800" kern="1200">
                          <a:effectLst/>
                        </a:rPr>
                        <a:t>=10 баллов)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9525" marB="0"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524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Удовлетворенность качеством предоставляемых образовательных услуг  </a:t>
                      </a:r>
                      <a:endParaRPr lang="ru-RU" sz="1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1435" marR="51435" marT="9525" marB="0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9,87 </a:t>
                      </a:r>
                      <a:endParaRPr lang="ru-RU" sz="18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9525" marB="0"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33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Компетентность работников   </a:t>
                      </a:r>
                      <a:endParaRPr lang="ru-RU" sz="1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1435" marR="51435" marT="9525" marB="0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9.86</a:t>
                      </a:r>
                      <a:endParaRPr lang="ru-RU" sz="18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9525" marB="0"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381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Доброжелательность и вежливость работников</a:t>
                      </a:r>
                      <a:endParaRPr lang="ru-RU" sz="1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1435" marR="51435" marT="9525" marB="0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9,9</a:t>
                      </a:r>
                      <a:endParaRPr lang="ru-RU" sz="18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9525" marB="0"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399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</a:rPr>
                        <a:t>Наличие возможности оказания психолого-педагогической, медицинской и социальной помощи обучающимся   </a:t>
                      </a:r>
                      <a:endParaRPr lang="ru-RU" sz="1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1435" marR="51435" marT="9525" marB="0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9,86</a:t>
                      </a:r>
                      <a:endParaRPr lang="ru-RU" sz="18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9525" marB="0"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399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</a:rPr>
                        <a:t>Готовность рекомендовать организацию родственникам и знакомым      </a:t>
                      </a:r>
                      <a:endParaRPr lang="ru-RU" sz="1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1435" marR="51435" marT="9525" marB="0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9,91</a:t>
                      </a:r>
                      <a:endParaRPr lang="ru-RU" sz="18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9525" marB="0"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635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</a:rPr>
                        <a:t>Наличие дополнительных образовательных программ  </a:t>
                      </a:r>
                      <a:endParaRPr lang="ru-RU" sz="1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1435" marR="51435" marT="9525" marB="0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9,74</a:t>
                      </a:r>
                      <a:endParaRPr lang="ru-RU" sz="18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9525" marB="0"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9645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</a:rPr>
                        <a:t>Наличие условий организации обучения и воспитания обучающихся с ограниченными возможностями здоровья и инвалидов    </a:t>
                      </a:r>
                      <a:endParaRPr lang="ru-RU" sz="1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1435" marR="51435" marT="9525" marB="0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9,53</a:t>
                      </a:r>
                      <a:endParaRPr lang="ru-RU" sz="18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9525" marB="0"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459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6453336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  <a:tabLst>
                <a:tab pos="5849938" algn="l"/>
              </a:tabLst>
            </a:pPr>
            <a:r>
              <a:rPr lang="ru-RU" sz="8000" b="1" dirty="0" smtClean="0">
                <a:solidFill>
                  <a:schemeClr val="tx2">
                    <a:lumMod val="50000"/>
                  </a:schemeClr>
                </a:solidFill>
                <a:ea typeface="Microsoft Yi Baiti" pitchFamily="66" charset="0"/>
              </a:rPr>
              <a:t>Становление  личности ребенка происходит в системе значимых отношений  с миром: в общении со сверстниками  и взрослыми, в деятельности, направленной на познание и  творчество.  На каждом  этапе становления свои  особенные задачи,  своя уникальная ситуация развития. Универсальным остается главное условие роста - позиция  взрослых, основанная на   диалоге,  принятии, поддержке.  </a:t>
            </a:r>
          </a:p>
          <a:p>
            <a:pPr marL="0" indent="0" algn="just">
              <a:buNone/>
              <a:tabLst>
                <a:tab pos="5849938" algn="l"/>
              </a:tabLst>
            </a:pPr>
            <a:r>
              <a:rPr lang="ru-RU" sz="8000" dirty="0" smtClean="0">
                <a:ea typeface="Microsoft Yi Baiti" pitchFamily="66" charset="0"/>
              </a:rPr>
              <a:t>                                                 </a:t>
            </a:r>
            <a:br>
              <a:rPr lang="ru-RU" sz="8000" dirty="0" smtClean="0">
                <a:ea typeface="Microsoft Yi Baiti" pitchFamily="66" charset="0"/>
              </a:rPr>
            </a:br>
            <a:r>
              <a:rPr lang="ru-RU" sz="8000" b="1" dirty="0" smtClean="0">
                <a:solidFill>
                  <a:schemeClr val="tx2">
                    <a:lumMod val="50000"/>
                  </a:schemeClr>
                </a:solidFill>
                <a:ea typeface="Microsoft Yi Baiti" pitchFamily="66" charset="0"/>
                <a:cs typeface="Times New Roman" pitchFamily="18" charset="0"/>
              </a:rPr>
              <a:t>Цель: гармонизация отношений ребенка с миром, повышение психологической защищенности, поддержки и укрепления психического здоровья детей и подростков</a:t>
            </a:r>
          </a:p>
          <a:p>
            <a:pPr marL="0" indent="0" algn="just">
              <a:buNone/>
              <a:tabLst>
                <a:tab pos="5849938" algn="l"/>
              </a:tabLst>
            </a:pPr>
            <a:r>
              <a:rPr lang="ru-RU" sz="8000" b="1" dirty="0" smtClean="0">
                <a:solidFill>
                  <a:schemeClr val="tx2">
                    <a:lumMod val="50000"/>
                  </a:schemeClr>
                </a:solidFill>
                <a:ea typeface="Microsoft Yi Baiti" pitchFamily="66" charset="0"/>
                <a:cs typeface="Times New Roman" pitchFamily="18" charset="0"/>
              </a:rPr>
              <a:t> </a:t>
            </a:r>
          </a:p>
          <a:p>
            <a:pPr marL="0" indent="0" algn="just">
              <a:buNone/>
              <a:tabLst>
                <a:tab pos="5849938" algn="l"/>
              </a:tabLst>
            </a:pPr>
            <a:r>
              <a:rPr lang="ru-RU" sz="8000" b="1" dirty="0" smtClean="0">
                <a:solidFill>
                  <a:schemeClr val="tx2">
                    <a:lumMod val="50000"/>
                  </a:schemeClr>
                </a:solidFill>
                <a:ea typeface="Microsoft Yi Baiti" pitchFamily="66" charset="0"/>
                <a:cs typeface="Times New Roman" pitchFamily="18" charset="0"/>
              </a:rPr>
              <a:t>Задачи:</a:t>
            </a:r>
          </a:p>
          <a:p>
            <a:pPr algn="just">
              <a:buFont typeface="Calibri Light" pitchFamily="34" charset="0"/>
              <a:buAutoNum type="arabicPeriod"/>
              <a:tabLst>
                <a:tab pos="5849938" algn="l"/>
              </a:tabLst>
            </a:pPr>
            <a:r>
              <a:rPr lang="ru-RU" sz="8000" b="1" dirty="0" smtClean="0">
                <a:solidFill>
                  <a:schemeClr val="tx2">
                    <a:lumMod val="50000"/>
                  </a:schemeClr>
                </a:solidFill>
                <a:ea typeface="Microsoft Yi Baiti" pitchFamily="66" charset="0"/>
                <a:cs typeface="Times New Roman" pitchFamily="18" charset="0"/>
              </a:rPr>
              <a:t>Своевременное выявление детей, нуждающихся в психолого-педагогической и медико-социальной помощи.</a:t>
            </a:r>
          </a:p>
          <a:p>
            <a:pPr algn="just">
              <a:buFont typeface="Calibri Light" pitchFamily="34" charset="0"/>
              <a:buAutoNum type="arabicPeriod"/>
              <a:tabLst>
                <a:tab pos="5849938" algn="l"/>
              </a:tabLst>
            </a:pPr>
            <a:r>
              <a:rPr lang="ru-RU" sz="8000" b="1" dirty="0" smtClean="0">
                <a:solidFill>
                  <a:schemeClr val="tx2">
                    <a:lumMod val="50000"/>
                  </a:schemeClr>
                </a:solidFill>
                <a:ea typeface="Microsoft Yi Baiti" pitchFamily="66" charset="0"/>
                <a:cs typeface="Times New Roman" pitchFamily="18" charset="0"/>
              </a:rPr>
              <a:t> Профилактика нарушений и отклонений в развитии и поведении детей и подростков, предупреждение конфликтов в детских коллективах.</a:t>
            </a:r>
          </a:p>
          <a:p>
            <a:pPr algn="just">
              <a:buFont typeface="Calibri Light" pitchFamily="34" charset="0"/>
              <a:buAutoNum type="arabicPeriod"/>
              <a:tabLst>
                <a:tab pos="5849938" algn="l"/>
              </a:tabLst>
            </a:pPr>
            <a:r>
              <a:rPr lang="ru-RU" sz="8000" b="1" dirty="0" smtClean="0">
                <a:solidFill>
                  <a:schemeClr val="tx2">
                    <a:lumMod val="50000"/>
                  </a:schemeClr>
                </a:solidFill>
                <a:ea typeface="Microsoft Yi Baiti" pitchFamily="66" charset="0"/>
                <a:cs typeface="Times New Roman" pitchFamily="18" charset="0"/>
              </a:rPr>
              <a:t>Оказание комплексной психолого-педагогической и медико-социальной помощи детям с отклонениями в развитии и поведении, а также детям, находящимся в трудной жизненной ситуации.</a:t>
            </a:r>
          </a:p>
          <a:p>
            <a:pPr algn="just">
              <a:buFont typeface="Calibri Light" pitchFamily="34" charset="0"/>
              <a:buAutoNum type="arabicPeriod"/>
              <a:tabLst>
                <a:tab pos="5849938" algn="l"/>
              </a:tabLst>
            </a:pPr>
            <a:r>
              <a:rPr lang="ru-RU" sz="8000" b="1" dirty="0" smtClean="0">
                <a:solidFill>
                  <a:schemeClr val="tx2">
                    <a:lumMod val="50000"/>
                  </a:schemeClr>
                </a:solidFill>
                <a:ea typeface="Microsoft Yi Baiti" pitchFamily="66" charset="0"/>
                <a:cs typeface="Times New Roman" pitchFamily="18" charset="0"/>
              </a:rPr>
              <a:t>Повышение психолого-педагогической компетентности родителей в вопросах воспитания и развития детей.</a:t>
            </a:r>
          </a:p>
          <a:p>
            <a:pPr algn="just">
              <a:buFont typeface="Calibri Light" pitchFamily="34" charset="0"/>
              <a:buAutoNum type="arabicPeriod"/>
              <a:tabLst>
                <a:tab pos="5849938" algn="l"/>
              </a:tabLst>
            </a:pPr>
            <a:r>
              <a:rPr lang="ru-RU" sz="8000" b="1" dirty="0" smtClean="0">
                <a:solidFill>
                  <a:schemeClr val="tx2">
                    <a:lumMod val="50000"/>
                  </a:schemeClr>
                </a:solidFill>
                <a:ea typeface="Microsoft Yi Baiti" pitchFamily="66" charset="0"/>
                <a:cs typeface="Times New Roman" pitchFamily="18" charset="0"/>
              </a:rPr>
              <a:t>Развитие компетентности педагогов в вопросах психологии и коррекционной педагогики</a:t>
            </a:r>
            <a:r>
              <a:rPr lang="ru-RU" sz="8000" b="1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.</a:t>
            </a:r>
          </a:p>
          <a:p>
            <a:pPr marL="0" indent="0">
              <a:buNone/>
              <a:tabLst>
                <a:tab pos="5849938" algn="l"/>
              </a:tabLst>
            </a:pPr>
            <a:endParaRPr lang="ru-RU" sz="9600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292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Характер запросов  родителей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на оказание психолого-медико–педагогической помощи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3721748"/>
              </p:ext>
            </p:extLst>
          </p:nvPr>
        </p:nvGraphicFramePr>
        <p:xfrm>
          <a:off x="467544" y="1484785"/>
          <a:ext cx="8208912" cy="457821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465427"/>
                <a:gridCol w="1743485"/>
              </a:tblGrid>
              <a:tr h="4320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ru-RU" sz="2000" kern="0" dirty="0">
                          <a:effectLst/>
                        </a:rPr>
                        <a:t>   Характер проблем</a:t>
                      </a:r>
                      <a:endParaRPr lang="ru-RU" sz="2000" b="1" kern="0" dirty="0">
                        <a:solidFill>
                          <a:srgbClr val="1F497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ru-RU" sz="2000" kern="0">
                          <a:effectLst/>
                        </a:rPr>
                        <a:t>%  обращений</a:t>
                      </a:r>
                      <a:endParaRPr lang="ru-RU" sz="2000" b="1" kern="0">
                        <a:solidFill>
                          <a:srgbClr val="1F497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/>
                </a:tc>
              </a:tr>
              <a:tr h="8531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ru-RU" sz="2000" kern="0" dirty="0">
                          <a:effectLst/>
                        </a:rPr>
                        <a:t>Проблемы в развитии эмоциональной сферы: неуверенность, повышенная тревожность</a:t>
                      </a:r>
                      <a:endParaRPr lang="ru-RU" sz="2000" b="1" kern="0" dirty="0">
                        <a:solidFill>
                          <a:srgbClr val="1F497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ru-RU" sz="2000" kern="0">
                          <a:effectLst/>
                        </a:rPr>
                        <a:t>24,8</a:t>
                      </a:r>
                      <a:endParaRPr lang="ru-RU" sz="2000" b="1" kern="0">
                        <a:solidFill>
                          <a:srgbClr val="1F497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/>
                </a:tc>
              </a:tr>
              <a:tr h="4323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ru-RU" sz="2000" kern="0" dirty="0" smtClean="0">
                          <a:effectLst/>
                        </a:rPr>
                        <a:t> Трудности  в обучении, проблемы в развитии  речевой и познавательной сферы </a:t>
                      </a:r>
                      <a:endParaRPr lang="ru-RU" sz="2000" b="1" kern="0" dirty="0">
                        <a:solidFill>
                          <a:srgbClr val="1F497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ru-RU" sz="2000" kern="0">
                          <a:effectLst/>
                        </a:rPr>
                        <a:t>19,7</a:t>
                      </a:r>
                      <a:endParaRPr lang="ru-RU" sz="2000" b="1" kern="0">
                        <a:solidFill>
                          <a:srgbClr val="1F497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/>
                </a:tc>
              </a:tr>
              <a:tr h="4323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ru-RU" sz="2000" kern="0">
                          <a:effectLst/>
                        </a:rPr>
                        <a:t>Нарушения детско-родительских отношений</a:t>
                      </a:r>
                      <a:endParaRPr lang="ru-RU" sz="2000" b="1" kern="0">
                        <a:solidFill>
                          <a:srgbClr val="1F497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ru-RU" sz="2000" kern="0">
                          <a:effectLst/>
                        </a:rPr>
                        <a:t>10,2</a:t>
                      </a:r>
                      <a:endParaRPr lang="ru-RU" sz="2000" b="1" kern="0">
                        <a:solidFill>
                          <a:srgbClr val="1F497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/>
                </a:tc>
              </a:tr>
              <a:tr h="4323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ru-RU" sz="2000" kern="0">
                          <a:effectLst/>
                        </a:rPr>
                        <a:t>Трудности во  взаимоотношениях  со сверстниками</a:t>
                      </a:r>
                      <a:endParaRPr lang="ru-RU" sz="2000" b="1" kern="0">
                        <a:solidFill>
                          <a:srgbClr val="1F497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ru-RU" sz="2000" kern="0">
                          <a:effectLst/>
                        </a:rPr>
                        <a:t>8,3</a:t>
                      </a:r>
                      <a:endParaRPr lang="ru-RU" sz="2000" b="1" kern="0">
                        <a:solidFill>
                          <a:srgbClr val="1F497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/>
                </a:tc>
              </a:tr>
              <a:tr h="8531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ru-RU" sz="2000" kern="0">
                          <a:effectLst/>
                        </a:rPr>
                        <a:t>Низкий уровень произвольной  регуляции поведения и  деятельности, гиперактивность</a:t>
                      </a:r>
                      <a:endParaRPr lang="ru-RU" sz="2000" b="1" kern="0">
                        <a:solidFill>
                          <a:srgbClr val="1F497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ru-RU" sz="2000" kern="0">
                          <a:effectLst/>
                        </a:rPr>
                        <a:t>7,6</a:t>
                      </a:r>
                      <a:endParaRPr lang="ru-RU" sz="2000" b="1" kern="0">
                        <a:solidFill>
                          <a:srgbClr val="1F497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/>
                </a:tc>
              </a:tr>
              <a:tr h="4323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ru-RU" sz="2000" kern="0">
                          <a:effectLst/>
                        </a:rPr>
                        <a:t>Агрессивное поведение</a:t>
                      </a:r>
                      <a:endParaRPr lang="ru-RU" sz="2000" b="1" kern="0">
                        <a:solidFill>
                          <a:srgbClr val="1F497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ru-RU" sz="2000" kern="0">
                          <a:effectLst/>
                        </a:rPr>
                        <a:t>7</a:t>
                      </a:r>
                      <a:endParaRPr lang="ru-RU" sz="2000" b="1" kern="0">
                        <a:solidFill>
                          <a:srgbClr val="1F497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/>
                </a:tc>
              </a:tr>
              <a:tr h="4323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ru-RU" sz="2000" kern="0" dirty="0" err="1">
                          <a:effectLst/>
                        </a:rPr>
                        <a:t>Саморазрушительное</a:t>
                      </a:r>
                      <a:r>
                        <a:rPr lang="ru-RU" sz="2000" kern="0" dirty="0">
                          <a:effectLst/>
                        </a:rPr>
                        <a:t> поведение</a:t>
                      </a:r>
                      <a:endParaRPr lang="ru-RU" sz="2000" b="1" kern="0" dirty="0">
                        <a:solidFill>
                          <a:srgbClr val="1F497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ru-RU" sz="2000" kern="0" dirty="0">
                          <a:effectLst/>
                        </a:rPr>
                        <a:t>0,7</a:t>
                      </a:r>
                      <a:endParaRPr lang="ru-RU" sz="2000" b="1" kern="0" dirty="0">
                        <a:solidFill>
                          <a:srgbClr val="1F497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825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5" name="Picture 3" descr="F:\ФОТО\ФОТО Звукознайки 2014 Цветкова Е.А\IMG_9958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2" r="2683"/>
          <a:stretch/>
        </p:blipFill>
        <p:spPr bwMode="auto">
          <a:xfrm>
            <a:off x="4800706" y="1340768"/>
            <a:ext cx="3515710" cy="2484000"/>
          </a:xfrm>
          <a:prstGeom prst="rect">
            <a:avLst/>
          </a:prstGeom>
          <a:ln w="38100" cap="sq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фото цде\Новая папка\DSC029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94" y="1340768"/>
            <a:ext cx="3312000" cy="2484000"/>
          </a:xfrm>
          <a:prstGeom prst="rect">
            <a:avLst/>
          </a:prstGeom>
          <a:ln w="38100" cap="sq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Фото054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777" y="4149080"/>
            <a:ext cx="3306128" cy="2484000"/>
          </a:xfrm>
          <a:prstGeom prst="rect">
            <a:avLst/>
          </a:prstGeom>
          <a:ln w="38100" cap="sq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Фото055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689" y="4140807"/>
            <a:ext cx="3487079" cy="2484000"/>
          </a:xfrm>
          <a:prstGeom prst="rect">
            <a:avLst/>
          </a:prstGeom>
          <a:ln w="38100" cap="sq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521" y="116631"/>
            <a:ext cx="8717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Специалистами Центра разработано  40 рабочих   программ для развития коммуникативной, регулятивной,  речевой и познавательной сфер детей. Доступность  помощи  обеспечивается,  в том числе, за счет гибкого  сочетания индивидуальных и групповых форм работы.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12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5525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/>
              <a:t>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Общая почва в отношениях - пространство  разделяемых интересов и ценностей.  Программа «В одной лодке» - возможность для учеников одного класса, их родителей и классного руководителя  лучше узнать друг друга и расширить общую почву.</a:t>
            </a:r>
            <a:endParaRPr lang="ru-RU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1" name="Picture 3" descr="D:\фото цде\Новая папка\IMG_79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446" y="4125003"/>
            <a:ext cx="3816206" cy="2544137"/>
          </a:xfrm>
          <a:prstGeom prst="rect">
            <a:avLst/>
          </a:prstGeom>
          <a:ln w="38100" cap="sq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фото цде\Новая папка\IMG_876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38"/>
          <a:stretch/>
        </p:blipFill>
        <p:spPr bwMode="auto">
          <a:xfrm>
            <a:off x="4818840" y="1446282"/>
            <a:ext cx="3743418" cy="2448930"/>
          </a:xfrm>
          <a:prstGeom prst="rect">
            <a:avLst/>
          </a:prstGeom>
          <a:ln w="38100" cap="sq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фото цде\Новая папка\IMG_79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85" y="4125003"/>
            <a:ext cx="3708303" cy="2544137"/>
          </a:xfrm>
          <a:prstGeom prst="rect">
            <a:avLst/>
          </a:prstGeom>
          <a:ln w="38100" cap="sq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фото цде\Новая папка\IMG_780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84" y="1446282"/>
            <a:ext cx="3708303" cy="2448930"/>
          </a:xfrm>
          <a:prstGeom prst="rect">
            <a:avLst/>
          </a:prstGeom>
          <a:ln w="38100" cap="sq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682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40333" y="188640"/>
            <a:ext cx="8229600" cy="6264696"/>
          </a:xfrm>
        </p:spPr>
        <p:txBody>
          <a:bodyPr/>
          <a:lstStyle/>
          <a:p>
            <a:pPr marL="0" indent="0">
              <a:buNone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В </a:t>
            </a:r>
            <a:r>
              <a:rPr lang="ru-RU" sz="1800" b="1" dirty="0" err="1" smtClean="0">
                <a:solidFill>
                  <a:schemeClr val="tx2">
                    <a:lumMod val="75000"/>
                  </a:schemeClr>
                </a:solidFill>
              </a:rPr>
              <a:t>тренинговой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 программе «Веревочный курс», направленной на сплочение классных коллективов ежегодно принимают участие 200-250 подростков. </a:t>
            </a:r>
          </a:p>
          <a:p>
            <a:endParaRPr lang="ru-RU" dirty="0"/>
          </a:p>
        </p:txBody>
      </p:sp>
      <p:pic>
        <p:nvPicPr>
          <p:cNvPr id="1028" name="Picture 4" descr="D:\фото цде\Новая папка\9572 (3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274" y="1111478"/>
            <a:ext cx="3870462" cy="2580308"/>
          </a:xfrm>
          <a:prstGeom prst="rect">
            <a:avLst/>
          </a:prstGeom>
          <a:ln w="38100" cap="sq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фото цде\Новая папка\Веревочный курс- тренинг сплоченност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263" y="3933825"/>
            <a:ext cx="3870462" cy="2580308"/>
          </a:xfrm>
          <a:prstGeom prst="rect">
            <a:avLst/>
          </a:prstGeom>
          <a:ln w="38100" cap="sq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:\ФОТО\занятие Чусовлянкина И.С. Верёвочный курс\IMG_297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83" y="3999884"/>
            <a:ext cx="3780001" cy="2520000"/>
          </a:xfrm>
          <a:prstGeom prst="rect">
            <a:avLst/>
          </a:prstGeom>
          <a:ln w="38100" cap="sq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23528" y="5517232"/>
            <a:ext cx="8423886" cy="1143000"/>
          </a:xfr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</a:rPr>
              <a:t>По мнению мальчишек и их пап, «Веревочный курс» - это по-настоящему  мужской тренинг.  Однако девочкам он тоже очень нравится!</a:t>
            </a:r>
            <a:endParaRPr lang="ru-RU" sz="1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9" name="Picture 4" descr="D:\фото цде\Новая папка\Изображение 13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84" y="1098456"/>
            <a:ext cx="3780000" cy="2520000"/>
          </a:xfrm>
          <a:prstGeom prst="rect">
            <a:avLst/>
          </a:prstGeom>
          <a:ln w="38100" cap="sq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3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68152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</a:rPr>
              <a:t>Взглянуть на мир  глазами ребенка, понять причины трудностей, найти эффективные способы взаимодействия  с детьми, овладеть приемами помощи  детям -  задачи, которые решают родители совместно со специалистами МБУ ЦППМСП в процессе консультаций, тренингов, занятий в детско-родительских группах.</a:t>
            </a:r>
            <a:endParaRPr lang="ru-RU" sz="1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147" name="Picture 3" descr="D:\фото цде\Новая папка\DSCN259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7" t="11867" r="18728"/>
          <a:stretch/>
        </p:blipFill>
        <p:spPr bwMode="auto">
          <a:xfrm>
            <a:off x="632211" y="1605617"/>
            <a:ext cx="3804015" cy="2490990"/>
          </a:xfrm>
          <a:prstGeom prst="rect">
            <a:avLst/>
          </a:prstGeom>
          <a:ln w="38100" cap="sq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фото цде\Новая папка\DSCN07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731" y="1605617"/>
            <a:ext cx="3654682" cy="2491200"/>
          </a:xfrm>
          <a:prstGeom prst="rect">
            <a:avLst/>
          </a:prstGeom>
          <a:ln w="38100" cap="sq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фото цде\Новая папка\IMG_425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5" t="20443" r="9736" b="3963"/>
          <a:stretch/>
        </p:blipFill>
        <p:spPr bwMode="auto">
          <a:xfrm>
            <a:off x="2716303" y="4365104"/>
            <a:ext cx="3879342" cy="2321602"/>
          </a:xfrm>
          <a:prstGeom prst="rect">
            <a:avLst/>
          </a:prstGeom>
          <a:ln w="38100" cap="sq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~LWF00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0271">
            <a:off x="429556" y="1620199"/>
            <a:ext cx="6021602" cy="1944216"/>
          </a:xfrm>
          <a:prstGeom prst="rect">
            <a:avLst/>
          </a:prstGeom>
          <a:ln w="38100" cap="sq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~LWF000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2962">
            <a:off x="212387" y="4683040"/>
            <a:ext cx="5455838" cy="1864873"/>
          </a:xfrm>
          <a:prstGeom prst="rect">
            <a:avLst/>
          </a:prstGeom>
          <a:ln w="38100" cap="sq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~LWF001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2521">
            <a:off x="3724832" y="3636489"/>
            <a:ext cx="5380112" cy="1328423"/>
          </a:xfrm>
          <a:prstGeom prst="rect">
            <a:avLst/>
          </a:prstGeom>
          <a:ln w="38100" cap="sq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outerShdw blurRad="165100" dist="38100" dir="10800000" sx="102000" sy="102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497143" y="38165"/>
            <a:ext cx="8317661" cy="1488984"/>
          </a:xfrm>
          <a:prstGeom prst="rect">
            <a:avLst/>
          </a:prstGeom>
          <a:solidFill>
            <a:srgbClr val="FFFFCC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smtClean="0">
                <a:solidFill>
                  <a:schemeClr val="tx2">
                    <a:lumMod val="50000"/>
                  </a:schemeClr>
                </a:solidFill>
              </a:rPr>
              <a:t>Обратная связь от родителей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7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009531"/>
          </a:xfrm>
        </p:spPr>
        <p:txBody>
          <a:bodyPr/>
          <a:lstStyle/>
          <a:p>
            <a:pPr marL="0" indent="0" algn="just">
              <a:buNone/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</a:rPr>
              <a:t>Забота о сохранении профессионального здоровья педагогов- дело общее.  Тренинги  для педагогов направлены на профилактику  эмоционального выгорания,  развитие навыков  эффективного взаимодействия с детьми и родителями, умения  оказывать поддержку детям в сложных ситуациях, разрешать конфликты.</a:t>
            </a:r>
          </a:p>
          <a:p>
            <a:endParaRPr lang="ru-RU" dirty="0"/>
          </a:p>
        </p:txBody>
      </p:sp>
      <p:pic>
        <p:nvPicPr>
          <p:cNvPr id="4098" name="Picture 2" descr="D:\фото цде\Новая папка\P10203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61" y="4437112"/>
            <a:ext cx="2651787" cy="1988840"/>
          </a:xfrm>
          <a:prstGeom prst="rect">
            <a:avLst/>
          </a:prstGeom>
          <a:ln w="38100" cap="sq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1" descr="SUC300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9" t="3093" r="21953" b="13216"/>
          <a:stretch>
            <a:fillRect/>
          </a:stretch>
        </p:blipFill>
        <p:spPr bwMode="auto">
          <a:xfrm>
            <a:off x="560919" y="1700211"/>
            <a:ext cx="2570921" cy="2169053"/>
          </a:xfrm>
          <a:prstGeom prst="rect">
            <a:avLst/>
          </a:prstGeom>
          <a:ln w="38100" cap="sq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фото цде\Новая папка\DSC_001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7" t="29575" r="11867"/>
          <a:stretch/>
        </p:blipFill>
        <p:spPr bwMode="auto">
          <a:xfrm>
            <a:off x="3851920" y="1700211"/>
            <a:ext cx="4680520" cy="3094757"/>
          </a:xfrm>
          <a:prstGeom prst="rect">
            <a:avLst/>
          </a:prstGeom>
          <a:ln w="38100" cap="sq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19872" y="4849710"/>
            <a:ext cx="52565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У больших мастеров учимся  вместе: специалисты МБУ ЦППМСП, ДОУ и школ города, ФГУЗ ЦМСЧ №91 на тренинге «Помощь детям, пережившим жестокое обращение»  Ведущий:  А.В. Зыков, эксперт национального фонда защиты детей от жестокого обращения» (СПБ).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76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292"/>
            <a:ext cx="8229600" cy="971600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sz="2700" b="1" dirty="0" smtClean="0">
                <a:solidFill>
                  <a:schemeClr val="tx2">
                    <a:lumMod val="50000"/>
                  </a:schemeClr>
                </a:solidFill>
              </a:rPr>
              <a:t>Основные показатели   деятельности по психолого-медико- педагогическому сопровождению за 2017 год</a:t>
            </a:r>
            <a:endParaRPr lang="ru-RU" sz="2700" b="1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9845485"/>
              </p:ext>
            </p:extLst>
          </p:nvPr>
        </p:nvGraphicFramePr>
        <p:xfrm>
          <a:off x="251520" y="1038302"/>
          <a:ext cx="8712968" cy="54637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84377"/>
                <a:gridCol w="1528591"/>
              </a:tblGrid>
              <a:tr h="2658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effectLst/>
                        </a:rPr>
                        <a:t>Число  детей,     получивших  бесплатную  квалифицированную  психолого-медико-педагогическую помощь </a:t>
                      </a:r>
                      <a:endParaRPr lang="ru-RU" sz="1400" b="1" kern="0" dirty="0">
                        <a:solidFill>
                          <a:srgbClr val="1F497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27" marR="53027" marT="6574" marB="0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0" dirty="0">
                          <a:effectLst/>
                        </a:rPr>
                        <a:t>1167  чел.</a:t>
                      </a:r>
                      <a:endParaRPr lang="ru-RU" sz="1400" b="1" kern="0" dirty="0">
                        <a:solidFill>
                          <a:srgbClr val="1F497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318" marR="40318" marT="6574" marB="0"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833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effectLst/>
                        </a:rPr>
                        <a:t>Доля специалистов высшей и первой  квалификационной категории,  оказывающих психолого-медико-педагогическую  помощь детям на базе МБУ ЦППМСП </a:t>
                      </a:r>
                      <a:endParaRPr lang="ru-RU" sz="1400" b="1" kern="0" dirty="0">
                        <a:solidFill>
                          <a:srgbClr val="1F497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27" marR="53027" marT="6574" marB="0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84,61%</a:t>
                      </a:r>
                      <a:endParaRPr lang="ru-RU" sz="1400" b="1" kern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318" marR="40318" marT="6574" marB="0"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58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effectLst/>
                        </a:rPr>
                        <a:t>Число детей-инвалидов получивших  консультативно-диагностическую  и коррекционно-развивающую помощь  </a:t>
                      </a:r>
                      <a:endParaRPr lang="ru-RU" sz="1400" b="1" kern="0" dirty="0">
                        <a:solidFill>
                          <a:srgbClr val="1F497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27" marR="53027" marT="6574" marB="0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1400" b="1" kern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112 </a:t>
                      </a:r>
                      <a:r>
                        <a:rPr lang="ru-RU" sz="1400" b="1" kern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чел.</a:t>
                      </a:r>
                      <a:endParaRPr lang="ru-RU" sz="1400" b="1" kern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318" marR="40318" marT="6574" marB="0"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833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effectLst/>
                        </a:rPr>
                        <a:t>Число родителей</a:t>
                      </a:r>
                      <a:r>
                        <a:rPr lang="ru-RU" sz="1400" kern="0" dirty="0" smtClean="0">
                          <a:effectLst/>
                        </a:rPr>
                        <a:t>,  </a:t>
                      </a:r>
                      <a:r>
                        <a:rPr lang="ru-RU" sz="1400" kern="0" dirty="0">
                          <a:effectLst/>
                        </a:rPr>
                        <a:t>принявших участие в мероприятиях психологического </a:t>
                      </a:r>
                      <a:r>
                        <a:rPr lang="ru-RU" sz="1400" kern="0" dirty="0" smtClean="0">
                          <a:effectLst/>
                        </a:rPr>
                        <a:t>просвещения </a:t>
                      </a:r>
                      <a:r>
                        <a:rPr lang="ru-RU" sz="1400" kern="0" baseline="0" dirty="0" smtClean="0">
                          <a:effectLst/>
                        </a:rPr>
                        <a:t>получивших консультативную помощь</a:t>
                      </a:r>
                      <a:r>
                        <a:rPr lang="ru-RU" sz="1400" kern="0" dirty="0" smtClean="0">
                          <a:effectLst/>
                        </a:rPr>
                        <a:t> </a:t>
                      </a:r>
                      <a:endParaRPr lang="ru-RU" sz="1400" b="1" kern="0" dirty="0">
                        <a:solidFill>
                          <a:srgbClr val="1F497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27" marR="53027" marT="6574" marB="0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2424 чел.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907 чел.</a:t>
                      </a:r>
                      <a:endParaRPr lang="ru-RU" sz="1400" b="1" kern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318" marR="40318" marT="6574" marB="0"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43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effectLst/>
                        </a:rPr>
                        <a:t>Число детей, прошедших обследование </a:t>
                      </a:r>
                      <a:r>
                        <a:rPr lang="ru-RU" sz="1400" kern="0" dirty="0" smtClean="0">
                          <a:effectLst/>
                        </a:rPr>
                        <a:t>ТПМПК : всего /  детей-инвалидов/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0" dirty="0" smtClean="0">
                          <a:effectLst/>
                        </a:rPr>
                        <a:t>детей </a:t>
                      </a:r>
                      <a:r>
                        <a:rPr lang="ru-RU" sz="1400" kern="0" dirty="0">
                          <a:effectLst/>
                        </a:rPr>
                        <a:t>раннего возраста   </a:t>
                      </a:r>
                      <a:endParaRPr lang="ru-RU" sz="1400" b="1" kern="0" dirty="0">
                        <a:solidFill>
                          <a:srgbClr val="1F497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27" marR="53027" marT="6574" marB="0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294 чел</a:t>
                      </a:r>
                      <a:r>
                        <a:rPr lang="ru-RU" sz="1400" b="1" kern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./ 48 чел./ 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23 </a:t>
                      </a:r>
                      <a:r>
                        <a:rPr lang="ru-RU" sz="1400" b="1" kern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чел.</a:t>
                      </a:r>
                      <a:endParaRPr lang="ru-RU" sz="1400" b="1" kern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318" marR="40318" marT="6574" marB="0"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43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0" dirty="0" smtClean="0">
                          <a:effectLst/>
                        </a:rPr>
                        <a:t>Число педагогов, принявших  году участие в тренингах, практикумах, мастерских, индивидуальных консультациях </a:t>
                      </a:r>
                      <a:endParaRPr lang="ru-RU" sz="1400" b="1" kern="0" dirty="0">
                        <a:solidFill>
                          <a:srgbClr val="1F497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27" marR="53027" marT="6574" marB="0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0" dirty="0" smtClean="0">
                          <a:effectLst/>
                        </a:rPr>
                        <a:t>336 чел.</a:t>
                      </a:r>
                      <a:endParaRPr lang="ru-RU" sz="1400" b="1" kern="0" dirty="0" smtClean="0">
                        <a:solidFill>
                          <a:srgbClr val="1F497D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b="1" kern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318" marR="40318" marT="6574" marB="0"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43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0" dirty="0" smtClean="0">
                          <a:effectLst/>
                        </a:rPr>
                        <a:t>Число  детей получивших  году индивидуальную коррекционно-развивающую  помощь  </a:t>
                      </a:r>
                      <a:endParaRPr lang="ru-RU" sz="1400" b="1" kern="0" dirty="0" smtClean="0">
                        <a:solidFill>
                          <a:srgbClr val="1F497D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b="1" kern="0" dirty="0">
                        <a:solidFill>
                          <a:srgbClr val="1F497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27" marR="53027" marT="6574" marB="0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229 чел.</a:t>
                      </a:r>
                      <a:endParaRPr lang="ru-RU" sz="1400" b="1" kern="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b="1" kern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318" marR="40318" marT="6574" marB="0"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43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0" dirty="0" smtClean="0">
                          <a:effectLst/>
                        </a:rPr>
                        <a:t>Число  детей, принявших участие  в программах коррекционно-развивающей и профилактической направленности ( групповая</a:t>
                      </a:r>
                      <a:r>
                        <a:rPr lang="ru-RU" sz="1400" kern="0" baseline="0" dirty="0" smtClean="0">
                          <a:effectLst/>
                        </a:rPr>
                        <a:t> форма)</a:t>
                      </a:r>
                      <a:endParaRPr lang="ru-RU" sz="1400" b="1" kern="0" dirty="0" smtClean="0">
                        <a:solidFill>
                          <a:srgbClr val="1F497D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b="1" kern="0" dirty="0">
                        <a:solidFill>
                          <a:srgbClr val="1F497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27" marR="53027" marT="6574" marB="0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471 чел.</a:t>
                      </a:r>
                      <a:endParaRPr lang="ru-RU" sz="1400" b="1" kern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318" marR="40318" marT="6574" marB="0"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43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0" dirty="0" smtClean="0">
                          <a:effectLst/>
                        </a:rPr>
                        <a:t>Число детей получивших экстренную  психологическую  помощь   </a:t>
                      </a:r>
                      <a:endParaRPr lang="ru-RU" sz="1400" b="1" kern="0" dirty="0" smtClean="0">
                        <a:solidFill>
                          <a:srgbClr val="1F497D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b="1" kern="0" dirty="0">
                        <a:solidFill>
                          <a:srgbClr val="1F497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27" marR="53027" marT="6574" marB="0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18 чел.</a:t>
                      </a:r>
                      <a:endParaRPr lang="ru-RU" sz="1400" b="1" kern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318" marR="40318" marT="6574" marB="0"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43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0" dirty="0" smtClean="0">
                          <a:effectLst/>
                        </a:rPr>
                        <a:t>Доля детей,   имеющих    положительную динамику    в преодолении трудностей и проблем в развитии, обучении и общении </a:t>
                      </a:r>
                      <a:endParaRPr lang="ru-RU" sz="1400" b="1" kern="0" dirty="0" smtClean="0">
                        <a:solidFill>
                          <a:srgbClr val="1F497D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b="1" kern="0" dirty="0">
                        <a:solidFill>
                          <a:srgbClr val="1F497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27" marR="53027" marT="6574" marB="0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78%</a:t>
                      </a:r>
                      <a:endParaRPr lang="ru-RU" sz="1400" b="1" kern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318" marR="40318" marT="6574" marB="0"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251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595</TotalTime>
  <Words>643</Words>
  <Application>Microsoft Office PowerPoint</Application>
  <PresentationFormat>Экран (4:3)</PresentationFormat>
  <Paragraphs>82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Психолого-медико-педагогическое сопровождение      как средство   гармонизации отношений ребенка с миром </vt:lpstr>
      <vt:lpstr>Презентация PowerPoint</vt:lpstr>
      <vt:lpstr>Характер запросов  родителей  на оказание психолого-медико–педагогической помощи</vt:lpstr>
      <vt:lpstr> </vt:lpstr>
      <vt:lpstr>Презентация PowerPoint</vt:lpstr>
      <vt:lpstr>По мнению мальчишек и их пап, «Веревочный курс» - это по-настоящему  мужской тренинг.  Однако девочкам он тоже очень нравится!</vt:lpstr>
      <vt:lpstr>Взглянуть на мир  глазами ребенка, понять причины трудностей, найти эффективные способы взаимодействия  с детьми, овладеть приемами помощи  детям -  задачи, которые решают родители совместно со специалистами МБУ ЦППМСП в процессе консультаций, тренингов, занятий в детско-родительских группах.</vt:lpstr>
      <vt:lpstr>Презентация PowerPoint</vt:lpstr>
      <vt:lpstr> Основные показатели   деятельности по психолого-медико- педагогическому сопровождению за 2017 год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XTreme.ws</dc:creator>
  <cp:lastModifiedBy>XTreme.ws</cp:lastModifiedBy>
  <cp:revision>69</cp:revision>
  <dcterms:created xsi:type="dcterms:W3CDTF">2018-07-14T08:07:02Z</dcterms:created>
  <dcterms:modified xsi:type="dcterms:W3CDTF">2018-07-14T18:49:14Z</dcterms:modified>
</cp:coreProperties>
</file>