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75" r:id="rId3"/>
    <p:sldId id="276" r:id="rId4"/>
    <p:sldId id="277" r:id="rId5"/>
    <p:sldId id="278" r:id="rId6"/>
    <p:sldId id="279" r:id="rId7"/>
    <p:sldId id="268" r:id="rId8"/>
    <p:sldId id="271" r:id="rId9"/>
    <p:sldId id="274" r:id="rId10"/>
    <p:sldId id="270" r:id="rId11"/>
    <p:sldId id="265" r:id="rId12"/>
    <p:sldId id="27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2" autoAdjust="0"/>
    <p:restoredTop sz="94676" autoAdjust="0"/>
  </p:normalViewPr>
  <p:slideViewPr>
    <p:cSldViewPr>
      <p:cViewPr>
        <p:scale>
          <a:sx n="66" d="100"/>
          <a:sy n="66" d="100"/>
        </p:scale>
        <p:origin x="-1290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52BB-6BC6-4FC0-8305-6B9AC0605A57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7A108-C8B7-4810-99AB-AC59136DE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19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A108-C8B7-4810-99AB-AC59136DEB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36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0" y="-243408"/>
            <a:ext cx="9144000" cy="68580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1227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>
              <a:buNone/>
            </a:pPr>
            <a:endParaRPr lang="ru-RU" sz="3600" kern="10" spc="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p:oleObj spid="_x0000_s1026" name="PDF" r:id="rId4" imgW="1080000" imgH="1080000" progId="FoxitReader.Document">
              <p:embed/>
            </p:oleObj>
          </a:graphicData>
        </a:graphic>
      </p:graphicFrame>
      <p:pic>
        <p:nvPicPr>
          <p:cNvPr id="1029" name="Picture 5" descr="https://im0-tub-ru.yandex.net/i?id=78afb9db5bed5c9843da32420235750e&amp;n=33&amp;h=215&amp;w=360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251519" y="332656"/>
            <a:ext cx="446114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1268761"/>
            <a:ext cx="849694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Общественное учреждение пожарной охраны «Добровольная пожарная команда муниципального образования «</a:t>
            </a:r>
            <a:r>
              <a:rPr lang="ru-RU" sz="3200" dirty="0" err="1" smtClean="0"/>
              <a:t>Таракинское</a:t>
            </a:r>
            <a:r>
              <a:rPr lang="ru-RU" sz="3200" dirty="0" smtClean="0"/>
              <a:t> сельское поселение Удомельского района Тверской области» в развитии добровольческой деятельности граждан: как эффективная система реализации инициатив граждан»</a:t>
            </a:r>
            <a:endParaRPr lang="ru-RU" sz="32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024" y="33265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Конкурс лучших муниципальных практик, реализуемых на территориях присутствия </a:t>
            </a:r>
            <a:r>
              <a:rPr lang="ru-RU" altLang="ru-RU" sz="20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Госкорпорации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«</a:t>
            </a:r>
            <a:r>
              <a:rPr lang="ru-RU" altLang="ru-RU" sz="2000" dirty="0" err="1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Росатом</a:t>
            </a: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5733256"/>
            <a:ext cx="8036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Направление: «Создание условий для развития волонтерской (добровольческой)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6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ocuments\ScanTo\Document_72.t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2629">
            <a:off x="683568" y="620688"/>
            <a:ext cx="2460492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ocuments\ScanTo\Document_73.t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460492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ocuments\ScanTo\Document_7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393">
            <a:off x="3133523" y="1783889"/>
            <a:ext cx="3249470" cy="4589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дминистратор\Documents\ScanTo\Document_70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6634" y="3950030"/>
            <a:ext cx="190615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Результаты участия в региональных и муниципальных конкурсах </a:t>
            </a:r>
            <a:endParaRPr lang="ru-RU" kern="10" dirty="0">
              <a:ln w="9525"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7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440" y="4077072"/>
            <a:ext cx="4861048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dirty="0">
                <a:effectLst/>
              </a:rPr>
              <a:t>Пожарная охрана наша</a:t>
            </a:r>
            <a:br>
              <a:rPr lang="ru-RU" sz="2400" b="0" dirty="0">
                <a:effectLst/>
              </a:rPr>
            </a:br>
            <a:r>
              <a:rPr lang="ru-RU" sz="2400" b="0" dirty="0">
                <a:effectLst/>
              </a:rPr>
              <a:t>Всегда на службе, день и </a:t>
            </a:r>
            <a:r>
              <a:rPr lang="ru-RU" sz="2400" b="0" dirty="0" smtClean="0">
                <a:effectLst/>
              </a:rPr>
              <a:t>   ночь</a:t>
            </a:r>
            <a:r>
              <a:rPr lang="ru-RU" sz="2400" b="0" dirty="0">
                <a:effectLst/>
              </a:rPr>
              <a:t>,</a:t>
            </a:r>
            <a:br>
              <a:rPr lang="ru-RU" sz="2400" b="0" dirty="0">
                <a:effectLst/>
              </a:rPr>
            </a:br>
            <a:r>
              <a:rPr lang="ru-RU" sz="2400" b="0" dirty="0">
                <a:effectLst/>
              </a:rPr>
              <a:t>И нету в мире службы краше,</a:t>
            </a:r>
            <a:br>
              <a:rPr lang="ru-RU" sz="2400" b="0" dirty="0">
                <a:effectLst/>
              </a:rPr>
            </a:br>
            <a:r>
              <a:rPr lang="ru-RU" sz="2400" b="0" dirty="0">
                <a:effectLst/>
              </a:rPr>
              <a:t>Что может нам всегда </a:t>
            </a:r>
            <a:r>
              <a:rPr lang="ru-RU" sz="2400" b="0" dirty="0" smtClean="0">
                <a:effectLst/>
              </a:rPr>
              <a:t>помочь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  <p:pic>
        <p:nvPicPr>
          <p:cNvPr id="7170" name="Picture 2" descr="C:\Users\Администратор\Desktop\дпк 2015\пожарка\фото дпк машина\DSC044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426149" cy="3319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дпк 2015\пожарка\фото дпк машина\SAM_071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452">
            <a:off x="5020840" y="946232"/>
            <a:ext cx="3989577" cy="2659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дминистратор\Desktop\img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" y="3952191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22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im0-tub-ru.yandex.net/i?id=78afb9db5bed5c9843da32420235750e&amp;n=33&amp;h=215&amp;w=360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51520" y="692696"/>
            <a:ext cx="85605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496944" cy="388843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4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52928" cy="5472608"/>
          </a:xfrm>
        </p:spPr>
        <p:txBody>
          <a:bodyPr/>
          <a:lstStyle/>
          <a:p>
            <a:pPr algn="just"/>
            <a:r>
              <a:rPr lang="ru-RU" sz="3200" dirty="0" smtClean="0"/>
              <a:t>Виноградова Надежда Федоровна, руководитель МКУ «Управление сельскими территориями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Коробейников Юрий Михайлович, начальник Удомельского территориального </a:t>
            </a:r>
            <a:r>
              <a:rPr lang="ru-RU" sz="3200" dirty="0" smtClean="0"/>
              <a:t>отдела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Члены добровольных формирований пожарной охраны</a:t>
            </a:r>
            <a:endParaRPr lang="ru-RU" sz="36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03210" y="415117"/>
            <a:ext cx="7935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Лидеры и команда проекта: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7888288" cy="666750"/>
          </a:xfrm>
        </p:spPr>
        <p:txBody>
          <a:bodyPr/>
          <a:lstStyle/>
          <a:p>
            <a:pPr algn="ctr" eaLnBrk="1" hangingPunct="1"/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Цели и задачи практики:</a:t>
            </a:r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2286000" y="3071813"/>
            <a:ext cx="6335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611560" y="1412776"/>
            <a:ext cx="8143875" cy="4032448"/>
          </a:xfrm>
          <a:prstGeom prst="rect">
            <a:avLst/>
          </a:prstGeom>
          <a:noFill/>
        </p:spPr>
        <p:txBody>
          <a:bodyPr anchor="b"/>
          <a:lstStyle/>
          <a:p>
            <a:pPr algn="just">
              <a:defRPr/>
            </a:pPr>
            <a:r>
              <a:rPr lang="ru-RU" sz="2200" dirty="0">
                <a:solidFill>
                  <a:srgbClr val="C00000"/>
                </a:solidFill>
              </a:rPr>
              <a:t>Цель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  <a:r>
              <a:rPr lang="ru-RU" sz="2000" dirty="0">
                <a:solidFill>
                  <a:srgbClr val="426317"/>
                </a:solidFill>
              </a:rPr>
              <a:t> </a:t>
            </a:r>
            <a:r>
              <a:rPr lang="ru-RU" sz="2000" dirty="0" smtClean="0">
                <a:solidFill>
                  <a:srgbClr val="003300"/>
                </a:solidFill>
              </a:rPr>
              <a:t>обеспечение пожарной безопасности  населения</a:t>
            </a:r>
            <a:r>
              <a:rPr lang="ru-RU" sz="2000" dirty="0">
                <a:solidFill>
                  <a:srgbClr val="003300"/>
                </a:solidFill>
              </a:rPr>
              <a:t>, </a:t>
            </a:r>
            <a:r>
              <a:rPr lang="ru-RU" sz="2000" dirty="0" smtClean="0">
                <a:solidFill>
                  <a:srgbClr val="003300"/>
                </a:solidFill>
              </a:rPr>
              <a:t>социальной </a:t>
            </a:r>
            <a:r>
              <a:rPr lang="ru-RU" sz="2000" dirty="0">
                <a:solidFill>
                  <a:srgbClr val="003300"/>
                </a:solidFill>
              </a:rPr>
              <a:t>стабильности и развитие </a:t>
            </a:r>
            <a:r>
              <a:rPr lang="ru-RU" sz="2000" dirty="0" smtClean="0"/>
              <a:t>добровольческой </a:t>
            </a:r>
            <a:r>
              <a:rPr lang="ru-RU" sz="2000" dirty="0" smtClean="0"/>
              <a:t>деятельности </a:t>
            </a:r>
            <a:r>
              <a:rPr lang="ru-RU" sz="2000" dirty="0" smtClean="0"/>
              <a:t>граждан, </a:t>
            </a:r>
            <a:r>
              <a:rPr lang="ru-RU" sz="2000" dirty="0" smtClean="0"/>
              <a:t>как </a:t>
            </a:r>
            <a:r>
              <a:rPr lang="ru-RU" sz="2000" dirty="0" smtClean="0"/>
              <a:t>эффективной системы </a:t>
            </a:r>
            <a:r>
              <a:rPr lang="ru-RU" sz="2000" dirty="0" smtClean="0"/>
              <a:t>реализации инициатив </a:t>
            </a:r>
            <a:r>
              <a:rPr lang="ru-RU" sz="2000" dirty="0" smtClean="0"/>
              <a:t>граждан </a:t>
            </a:r>
            <a:r>
              <a:rPr lang="ru-RU" sz="2000" dirty="0" smtClean="0">
                <a:solidFill>
                  <a:srgbClr val="003300"/>
                </a:solidFill>
              </a:rPr>
              <a:t>в </a:t>
            </a:r>
            <a:r>
              <a:rPr lang="ru-RU" sz="2000" dirty="0" err="1" smtClean="0">
                <a:solidFill>
                  <a:srgbClr val="003300"/>
                </a:solidFill>
              </a:rPr>
              <a:t>Удомельском</a:t>
            </a:r>
            <a:r>
              <a:rPr lang="ru-RU" sz="2000" dirty="0" smtClean="0">
                <a:solidFill>
                  <a:srgbClr val="003300"/>
                </a:solidFill>
              </a:rPr>
              <a:t> городском округе</a:t>
            </a:r>
            <a:endParaRPr lang="ru-RU" sz="2000" dirty="0">
              <a:solidFill>
                <a:srgbClr val="003300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426317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rgbClr val="C00000"/>
                </a:solidFill>
              </a:rPr>
              <a:t>Задачи:</a:t>
            </a:r>
          </a:p>
          <a:p>
            <a:pPr algn="just">
              <a:buFontTx/>
              <a:buChar char="-"/>
              <a:defRPr/>
            </a:pPr>
            <a:r>
              <a:rPr lang="ru-RU" sz="2000" dirty="0">
                <a:solidFill>
                  <a:srgbClr val="003300"/>
                </a:solidFill>
              </a:rPr>
              <a:t> поддержка деятельности общественных </a:t>
            </a:r>
            <a:r>
              <a:rPr lang="ru-RU" sz="2000" dirty="0" smtClean="0">
                <a:solidFill>
                  <a:srgbClr val="003300"/>
                </a:solidFill>
              </a:rPr>
              <a:t>учреждений добровольных формирований пожарной охраны, </a:t>
            </a:r>
            <a:r>
              <a:rPr lang="ru-RU" sz="2000" dirty="0">
                <a:solidFill>
                  <a:srgbClr val="003300"/>
                </a:solidFill>
              </a:rPr>
              <a:t>некоммерческих организаций, реализации социально значимых проектов;</a:t>
            </a:r>
          </a:p>
          <a:p>
            <a:pPr algn="just">
              <a:defRPr/>
            </a:pPr>
            <a:endParaRPr lang="ru-RU" sz="2000" dirty="0">
              <a:solidFill>
                <a:srgbClr val="003300"/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2000" dirty="0" smtClean="0"/>
              <a:t>о</a:t>
            </a:r>
            <a:r>
              <a:rPr lang="ru-RU" sz="2000" dirty="0" smtClean="0"/>
              <a:t>беспечение </a:t>
            </a:r>
            <a:r>
              <a:rPr lang="ru-RU" sz="2000" dirty="0" smtClean="0"/>
              <a:t>необходимого уровня пожарной безопасности и минимизация потерь вследствие пожаров</a:t>
            </a:r>
            <a:endParaRPr lang="ru-RU" sz="2000" b="1" kern="0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714375" y="404813"/>
            <a:ext cx="7888288" cy="666750"/>
          </a:xfrm>
        </p:spPr>
        <p:txBody>
          <a:bodyPr/>
          <a:lstStyle/>
          <a:p>
            <a:pPr algn="ctr" eaLnBrk="1" hangingPunct="1"/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Участники практики:</a:t>
            </a:r>
          </a:p>
        </p:txBody>
      </p:sp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2286000" y="3071813"/>
            <a:ext cx="6335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539552" y="1484784"/>
            <a:ext cx="8143875" cy="4032448"/>
          </a:xfrm>
          <a:prstGeom prst="rect">
            <a:avLst/>
          </a:prstGeom>
          <a:noFill/>
        </p:spPr>
        <p:txBody>
          <a:bodyPr anchor="b"/>
          <a:lstStyle/>
          <a:p>
            <a:pPr algn="just"/>
            <a:r>
              <a:rPr lang="ru-RU" sz="2200" dirty="0" err="1">
                <a:solidFill>
                  <a:srgbClr val="C00000"/>
                </a:solidFill>
              </a:rPr>
              <a:t>Реализаторы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практики: </a:t>
            </a:r>
            <a:r>
              <a:rPr lang="ru-RU" sz="2200" dirty="0" smtClean="0"/>
              <a:t>Члены добровольных формирований пожарной охраны </a:t>
            </a:r>
            <a:endParaRPr lang="ru-RU" sz="2400" dirty="0" smtClean="0"/>
          </a:p>
          <a:p>
            <a:pPr>
              <a:defRPr/>
            </a:pPr>
            <a:endParaRPr lang="ru-RU" sz="2200" dirty="0">
              <a:solidFill>
                <a:srgbClr val="426317"/>
              </a:solidFill>
            </a:endParaRPr>
          </a:p>
          <a:p>
            <a:pPr algn="just">
              <a:defRPr/>
            </a:pPr>
            <a:r>
              <a:rPr lang="ru-RU" sz="2200" dirty="0">
                <a:solidFill>
                  <a:srgbClr val="C00000"/>
                </a:solidFill>
              </a:rPr>
              <a:t>Заинтересованные лица: </a:t>
            </a:r>
            <a:r>
              <a:rPr lang="ru-RU" sz="2400" dirty="0"/>
              <a:t>органы местного самоуправления </a:t>
            </a:r>
            <a:r>
              <a:rPr lang="ru-RU" sz="2400" dirty="0" smtClean="0"/>
              <a:t>Удомельского городского округа, жители Удомельского городского округа.</a:t>
            </a:r>
            <a:endParaRPr lang="ru-RU" sz="2200" dirty="0"/>
          </a:p>
          <a:p>
            <a:pPr>
              <a:defRPr/>
            </a:pPr>
            <a:endParaRPr lang="ru-RU" sz="2200" dirty="0">
              <a:solidFill>
                <a:srgbClr val="426317"/>
              </a:solidFill>
            </a:endParaRPr>
          </a:p>
          <a:p>
            <a:pPr algn="just">
              <a:defRPr/>
            </a:pPr>
            <a:r>
              <a:rPr lang="ru-RU" sz="2200" dirty="0">
                <a:solidFill>
                  <a:srgbClr val="C00000"/>
                </a:solidFill>
              </a:rPr>
              <a:t>Эффект реализации: </a:t>
            </a:r>
            <a:r>
              <a:rPr lang="ru-RU" sz="2400" dirty="0"/>
              <a:t>более </a:t>
            </a:r>
            <a:r>
              <a:rPr lang="ru-RU" sz="2400" dirty="0" smtClean="0"/>
              <a:t>10 </a:t>
            </a:r>
            <a:r>
              <a:rPr lang="ru-RU" sz="2400" dirty="0"/>
              <a:t>тыс.чел. – жители </a:t>
            </a:r>
            <a:r>
              <a:rPr lang="ru-RU" sz="2400" dirty="0" smtClean="0"/>
              <a:t>сельских населенных пунктов Удомельского городского округа</a:t>
            </a:r>
            <a:endParaRPr lang="ru-RU" sz="22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4211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Calibri"/>
              </a:rPr>
              <a:t>Создание Общественного учреждения пожарной охраны  «Добровольная пожарная команда муниципального образования «</a:t>
            </a:r>
            <a:r>
              <a:rPr lang="ru-RU" dirty="0" err="1" smtClean="0">
                <a:latin typeface="Times New Roman"/>
                <a:ea typeface="Calibri"/>
                <a:cs typeface="Calibri"/>
              </a:rPr>
              <a:t>Таракинское</a:t>
            </a:r>
            <a:r>
              <a:rPr lang="ru-RU" dirty="0" smtClean="0">
                <a:latin typeface="Times New Roman"/>
                <a:ea typeface="Calibri"/>
                <a:cs typeface="Calibri"/>
              </a:rPr>
              <a:t> сельское поселение Удомельского района Тверской области» позволяет оказать помощь органам пожарной охраны муниципального образования в организации тушения пожаров в отдаленных пункта, проведении профилактической работы среди населения сельских населенных пунктов, объединит группы инициативных граждан.</a:t>
            </a:r>
            <a:endParaRPr lang="ru-RU" sz="8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196752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Calibri"/>
              </a:rPr>
              <a:t>2. В </a:t>
            </a:r>
            <a:r>
              <a:rPr lang="ru-RU" dirty="0" smtClean="0">
                <a:latin typeface="Times New Roman"/>
                <a:ea typeface="Calibri"/>
                <a:cs typeface="Calibri"/>
              </a:rPr>
              <a:t>рамках </a:t>
            </a:r>
            <a:r>
              <a:rPr lang="ru-RU" dirty="0" smtClean="0">
                <a:latin typeface="Times New Roman"/>
                <a:ea typeface="Calibri"/>
                <a:cs typeface="Calibri"/>
              </a:rPr>
              <a:t>МЦП муниципального </a:t>
            </a:r>
            <a:r>
              <a:rPr lang="ru-RU" dirty="0" smtClean="0">
                <a:latin typeface="Times New Roman"/>
                <a:ea typeface="Calibri"/>
                <a:cs typeface="Calibri"/>
              </a:rPr>
              <a:t>образования Удомельский городской </a:t>
            </a:r>
            <a:r>
              <a:rPr lang="ru-RU" dirty="0" smtClean="0">
                <a:latin typeface="Times New Roman"/>
                <a:ea typeface="Calibri"/>
                <a:cs typeface="Calibri"/>
              </a:rPr>
              <a:t>округ</a:t>
            </a:r>
            <a:r>
              <a:rPr lang="ru-RU" sz="800" dirty="0" smtClean="0">
                <a:latin typeface="Calibri"/>
                <a:ea typeface="Calibri"/>
                <a:cs typeface="Calibri"/>
              </a:rPr>
              <a:t> </a:t>
            </a:r>
            <a:r>
              <a:rPr lang="ru-RU" dirty="0" smtClean="0">
                <a:latin typeface="Times New Roman"/>
                <a:ea typeface="Calibri"/>
                <a:cs typeface="Calibri"/>
              </a:rPr>
              <a:t>«Обеспечение </a:t>
            </a:r>
            <a:r>
              <a:rPr lang="ru-RU" dirty="0" smtClean="0">
                <a:latin typeface="Times New Roman"/>
                <a:ea typeface="Calibri"/>
                <a:cs typeface="Calibri"/>
              </a:rPr>
              <a:t>безопасности жизнедеятельности населения Удомельского городского округа  на 2017 – 2019 годы» осуществляется финансовая поддержка деятельности общественного учреждения  в части технического содержания пожарной техники , приобретения </a:t>
            </a:r>
            <a:r>
              <a:rPr lang="ru-RU" dirty="0" smtClean="0">
                <a:latin typeface="Times New Roman"/>
                <a:ea typeface="Calibri"/>
                <a:cs typeface="Calibri"/>
              </a:rPr>
              <a:t>топлива</a:t>
            </a:r>
            <a:endParaRPr lang="ru-RU" sz="800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37321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Calibri"/>
              </a:rPr>
              <a:t>3.Активное взаимодействие органов местного самоуправления  и общественного учреждения  оптимизирует партнерство </a:t>
            </a:r>
            <a:r>
              <a:rPr lang="ru-RU" dirty="0" smtClean="0">
                <a:latin typeface="Times New Roman"/>
                <a:ea typeface="Calibri"/>
                <a:cs typeface="Calibri"/>
              </a:rPr>
              <a:t>данных </a:t>
            </a:r>
            <a:r>
              <a:rPr lang="ru-RU" dirty="0" smtClean="0">
                <a:latin typeface="Times New Roman"/>
                <a:ea typeface="Calibri"/>
                <a:cs typeface="Calibri"/>
              </a:rPr>
              <a:t>субъектов</a:t>
            </a:r>
            <a:endParaRPr lang="ru-RU" sz="8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064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/>
                <a:cs typeface="Calibri"/>
              </a:rPr>
              <a:t>УНИКАЛЬНОСТЬ ПРАКТИКИ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714375" y="404813"/>
            <a:ext cx="7888288" cy="666750"/>
          </a:xfrm>
        </p:spPr>
        <p:txBody>
          <a:bodyPr/>
          <a:lstStyle/>
          <a:p>
            <a:pPr algn="ctr" eaLnBrk="1" hangingPunct="1"/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Результативность практики:</a:t>
            </a: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2286000" y="3071813"/>
            <a:ext cx="6335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8196" name="Rectangle 3"/>
          <p:cNvSpPr>
            <a:spLocks/>
          </p:cNvSpPr>
          <p:nvPr/>
        </p:nvSpPr>
        <p:spPr bwMode="auto">
          <a:xfrm>
            <a:off x="250825" y="1989138"/>
            <a:ext cx="50419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just" eaLnBrk="1" hangingPunct="1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000" b="1">
              <a:solidFill>
                <a:srgbClr val="304711"/>
              </a:solidFill>
            </a:endParaRPr>
          </a:p>
          <a:p>
            <a:pPr marL="265113" indent="-265113" algn="just" eaLnBrk="1" hangingPunct="1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000" b="1">
              <a:solidFill>
                <a:srgbClr val="426317"/>
              </a:solidFill>
            </a:endParaRPr>
          </a:p>
          <a:p>
            <a:pPr marL="265113" indent="-265113" algn="just" eaLnBrk="1" hangingPunct="1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000">
              <a:solidFill>
                <a:srgbClr val="426317"/>
              </a:solidFill>
            </a:endParaRPr>
          </a:p>
        </p:txBody>
      </p:sp>
      <p:sp>
        <p:nvSpPr>
          <p:cNvPr id="8197" name="Rectangle 2"/>
          <p:cNvSpPr txBox="1">
            <a:spLocks/>
          </p:cNvSpPr>
          <p:nvPr/>
        </p:nvSpPr>
        <p:spPr bwMode="auto">
          <a:xfrm>
            <a:off x="323528" y="1844824"/>
            <a:ext cx="8568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265113" indent="-265113" algn="just" eaLnBrk="1" hangingPunct="1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 dirty="0">
                <a:solidFill>
                  <a:srgbClr val="304711"/>
                </a:solidFill>
              </a:rPr>
              <a:t>► </a:t>
            </a:r>
            <a:r>
              <a:rPr lang="ru-RU" sz="2400" b="1" dirty="0" smtClean="0">
                <a:solidFill>
                  <a:srgbClr val="304711"/>
                </a:solidFill>
              </a:rPr>
              <a:t>Увеличение </a:t>
            </a:r>
            <a:r>
              <a:rPr lang="ru-RU" sz="2400" b="1" dirty="0">
                <a:solidFill>
                  <a:srgbClr val="304711"/>
                </a:solidFill>
              </a:rPr>
              <a:t>количества общественных </a:t>
            </a:r>
            <a:r>
              <a:rPr lang="ru-RU" sz="2400" b="1" dirty="0" smtClean="0">
                <a:solidFill>
                  <a:srgbClr val="304711"/>
                </a:solidFill>
              </a:rPr>
              <a:t>учреждений добровольной пожарной охраны </a:t>
            </a:r>
            <a:r>
              <a:rPr lang="ru-RU" sz="2400" b="1" dirty="0">
                <a:solidFill>
                  <a:srgbClr val="304711"/>
                </a:solidFill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</a:rPr>
              <a:t>1 в 2012 году </a:t>
            </a:r>
            <a:r>
              <a:rPr lang="ru-RU" sz="2400" b="1" dirty="0" smtClean="0">
                <a:solidFill>
                  <a:srgbClr val="304711"/>
                </a:solidFill>
              </a:rPr>
              <a:t> </a:t>
            </a:r>
            <a:r>
              <a:rPr lang="ru-RU" sz="2400" b="1" dirty="0">
                <a:solidFill>
                  <a:srgbClr val="304711"/>
                </a:solidFill>
              </a:rPr>
              <a:t>до </a:t>
            </a:r>
            <a:r>
              <a:rPr lang="ru-RU" sz="2400" b="1" dirty="0" smtClean="0">
                <a:solidFill>
                  <a:srgbClr val="0070C0"/>
                </a:solidFill>
              </a:rPr>
              <a:t>8 в 2017 году.</a:t>
            </a:r>
            <a:endParaRPr lang="ru-RU" sz="2400" b="1" dirty="0">
              <a:solidFill>
                <a:srgbClr val="304711"/>
              </a:solidFill>
            </a:endParaRPr>
          </a:p>
          <a:p>
            <a:pPr marL="265113" indent="-265113" algn="just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dirty="0" smtClean="0">
                <a:solidFill>
                  <a:srgbClr val="304711"/>
                </a:solidFill>
              </a:rPr>
              <a:t>► </a:t>
            </a:r>
            <a:r>
              <a:rPr lang="ru-RU" sz="2400" dirty="0" smtClean="0"/>
              <a:t>Количество активных членов данных организаций увеличилось с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человек в 2012 году до 46 человек в 2017.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65113" indent="-265113" algn="just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dirty="0" smtClean="0"/>
              <a:t>   В </a:t>
            </a:r>
            <a:r>
              <a:rPr lang="ru-RU" sz="2400" dirty="0" smtClean="0"/>
              <a:t>зону действия учреждений попадает территория </a:t>
            </a:r>
            <a:r>
              <a:rPr lang="ru-RU" sz="2400" dirty="0" smtClean="0"/>
              <a:t>всех сельских населенных пунктов, расположенных на территории </a:t>
            </a:r>
            <a:r>
              <a:rPr lang="ru-RU" sz="2400" dirty="0" smtClean="0"/>
              <a:t>Удомельского городского округа. Добровольные пожарные, совместно с органами государственной пожарной службы, проводят разъяснительную и пропагандистскую работу среди населения, распространяют памятки, буклеты, выезжают на тушение пожаров в населенных пунктах, сельскохозяйственных палов и прочее. </a:t>
            </a:r>
          </a:p>
          <a:p>
            <a:pPr marL="265113" indent="-265113" algn="just" eaLnBrk="1" hangingPunct="1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000" b="1" dirty="0">
              <a:solidFill>
                <a:srgbClr val="3047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28831_34269.jpg"/>
          <p:cNvPicPr>
            <a:picLocks noChangeAspect="1" noChangeArrowheads="1"/>
          </p:cNvPicPr>
          <p:nvPr/>
        </p:nvPicPr>
        <p:blipFill>
          <a:blip r:embed="rId2" cstate="print">
            <a:lum bright="4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3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568952" cy="48245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Ресурсы проекта</a:t>
            </a:r>
            <a:r>
              <a:rPr lang="ru-RU" sz="3600" b="1" dirty="0" smtClean="0"/>
              <a:t>:</a:t>
            </a:r>
          </a:p>
          <a:p>
            <a:pPr lvl="0" algn="just"/>
            <a:r>
              <a:rPr lang="ru-RU" sz="1800" dirty="0" smtClean="0"/>
              <a:t>1. </a:t>
            </a:r>
            <a:r>
              <a:rPr lang="ru-RU" b="1" dirty="0" smtClean="0"/>
              <a:t>Бюджетные </a:t>
            </a:r>
            <a:r>
              <a:rPr lang="ru-RU" b="1" dirty="0" smtClean="0"/>
              <a:t>средства в рамках </a:t>
            </a:r>
            <a:r>
              <a:rPr lang="ru-RU" b="1" dirty="0" smtClean="0"/>
              <a:t>МЦП муниципального </a:t>
            </a:r>
            <a:r>
              <a:rPr lang="ru-RU" b="1" dirty="0" smtClean="0"/>
              <a:t>образования Удомельский городской </a:t>
            </a:r>
            <a:r>
              <a:rPr lang="ru-RU" b="1" dirty="0" smtClean="0"/>
              <a:t>округ «Обеспечение </a:t>
            </a:r>
            <a:r>
              <a:rPr lang="ru-RU" b="1" dirty="0" smtClean="0"/>
              <a:t>безопасности жизнедеятельности населения Удомельского городского округа  на 2017 – 2019 годы», утвержденной постановлением Администрации Удомельского городского округа от 28.11.2016 № 496 предусмотрены в подпрограмме 2 «Повышение пожарной безопасности на территории Удомельского городского округа» на следующие мероприятия:  содержание имущества, необходимого для обеспечения первичных мер пожарной безопасности на сельских территориях Удомельского городского округа</a:t>
            </a:r>
          </a:p>
          <a:p>
            <a:pPr lvl="0" algn="just"/>
            <a:r>
              <a:rPr lang="ru-RU" b="1" dirty="0" smtClean="0"/>
              <a:t>2. Материально-техническая </a:t>
            </a:r>
            <a:r>
              <a:rPr lang="ru-RU" b="1" dirty="0" smtClean="0"/>
              <a:t>база</a:t>
            </a:r>
          </a:p>
          <a:p>
            <a:pPr lvl="0" algn="just"/>
            <a:r>
              <a:rPr lang="ru-RU" b="1" dirty="0" smtClean="0"/>
              <a:t>3. Кадровый </a:t>
            </a:r>
            <a:r>
              <a:rPr lang="ru-RU" b="1" dirty="0" smtClean="0"/>
              <a:t>потенциал.</a:t>
            </a:r>
          </a:p>
          <a:p>
            <a:pPr lvl="0" algn="just"/>
            <a:r>
              <a:rPr lang="ru-RU" b="1" dirty="0" smtClean="0"/>
              <a:t>4. Лидерский</a:t>
            </a:r>
            <a:r>
              <a:rPr lang="ru-RU" b="1" dirty="0" smtClean="0"/>
              <a:t>, волонтерский, добровольческий потенциал общественных учреждений и инициативных граждан</a:t>
            </a:r>
          </a:p>
          <a:p>
            <a:r>
              <a:rPr lang="ru-RU" sz="3600" dirty="0" smtClean="0"/>
              <a:t> </a:t>
            </a:r>
          </a:p>
          <a:p>
            <a:pPr algn="ctr"/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5712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дпк 2015\пожарка\фото дпк машина\DSC044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48804" cy="549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73325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Виноградова Надежда Федоровна –глава Администрации </a:t>
            </a:r>
            <a:r>
              <a:rPr lang="ru-RU" b="1" dirty="0" err="1" smtClean="0"/>
              <a:t>Таракинского</a:t>
            </a:r>
            <a:r>
              <a:rPr lang="ru-RU" b="1" dirty="0" smtClean="0"/>
              <a:t> сельского поселения (фото 2014 год).  В настоящее время : руководитель МКУ «Управление сельскими территориями»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68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08912" cy="1143000"/>
          </a:xfrm>
        </p:spPr>
        <p:txBody>
          <a:bodyPr/>
          <a:lstStyle/>
          <a:p>
            <a:pPr algn="ctr"/>
            <a:r>
              <a:rPr lang="ru-RU" sz="2400" dirty="0" smtClean="0"/>
              <a:t>Руководитель ДПК «</a:t>
            </a:r>
            <a:r>
              <a:rPr lang="ru-RU" sz="2400" dirty="0" err="1" smtClean="0"/>
              <a:t>Таракинское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 Виноградов Сергей Борисович (справа) и члены добровольной пожарной команды на дежурстве</a:t>
            </a:r>
            <a:endParaRPr lang="ru-RU" sz="2400" dirty="0"/>
          </a:p>
        </p:txBody>
      </p:sp>
      <p:pic>
        <p:nvPicPr>
          <p:cNvPr id="1026" name="Picture 2" descr="F:\ДПК\Фото0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552728" cy="491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279</TotalTime>
  <Words>472</Words>
  <Application>Microsoft Office PowerPoint</Application>
  <PresentationFormat>Экран (4:3)</PresentationFormat>
  <Paragraphs>40</Paragraphs>
  <Slides>12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Воздушный поток</vt:lpstr>
      <vt:lpstr>PDF</vt:lpstr>
      <vt:lpstr>Слайд 1</vt:lpstr>
      <vt:lpstr>Виноградова Надежда Федоровна, руководитель МКУ «Управление сельскими территориями»  Коробейников Юрий Михайлович, начальник Удомельского территориального отдела  Члены добровольных формирований пожарной охраны</vt:lpstr>
      <vt:lpstr>Цели и задачи практики:</vt:lpstr>
      <vt:lpstr>Участники практики:</vt:lpstr>
      <vt:lpstr>Слайд 5</vt:lpstr>
      <vt:lpstr>Результативность практики:</vt:lpstr>
      <vt:lpstr>Слайд 7</vt:lpstr>
      <vt:lpstr>Слайд 8</vt:lpstr>
      <vt:lpstr>Руководитель ДПК «Таракинское»  Виноградов Сергей Борисович (справа) и члены добровольной пожарной команды на дежурстве</vt:lpstr>
      <vt:lpstr>Слайд 10</vt:lpstr>
      <vt:lpstr>Пожарная охрана наша Всегда на службе, день и    ночь, И нету в мире службы краше, Что может нам всегда помочь </vt:lpstr>
      <vt:lpstr>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22</cp:revision>
  <cp:lastPrinted>2016-06-14T08:01:50Z</cp:lastPrinted>
  <dcterms:created xsi:type="dcterms:W3CDTF">2016-06-14T05:47:42Z</dcterms:created>
  <dcterms:modified xsi:type="dcterms:W3CDTF">2017-09-05T09:55:28Z</dcterms:modified>
</cp:coreProperties>
</file>