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9"/>
  </p:notesMasterIdLst>
  <p:sldIdLst>
    <p:sldId id="256" r:id="rId3"/>
    <p:sldId id="285" r:id="rId4"/>
    <p:sldId id="257" r:id="rId5"/>
    <p:sldId id="259" r:id="rId6"/>
    <p:sldId id="261" r:id="rId7"/>
    <p:sldId id="286" r:id="rId8"/>
  </p:sldIdLst>
  <p:sldSz cx="9144000" cy="6858000" type="screen4x3"/>
  <p:notesSz cx="6796088" cy="992505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ABDBE956-699D-4944-8F56-B371E16BCF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C7CE148-FDA8-4430-B737-D4EE8B9094F2}" type="slidenum">
              <a:rPr lang="ru-RU" altLang="ru-RU" smtClean="0">
                <a:latin typeface="Calibri" pitchFamily="34" charset="0"/>
                <a:ea typeface="Microsoft YaHei" pitchFamily="34" charset="-122"/>
                <a:cs typeface="Segoe UI" pitchFamily="34" charset="0"/>
              </a:rPr>
              <a:pPr/>
              <a:t>1</a:t>
            </a:fld>
            <a:endParaRPr lang="ru-RU" altLang="ru-RU" smtClean="0">
              <a:latin typeface="Calibri" pitchFamily="34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7A25E37-37C2-45E4-A657-ED2C29F4D402}" type="slidenum">
              <a:rPr lang="ru-RU" altLang="ru-RU" smtClean="0">
                <a:latin typeface="Calibri" pitchFamily="34" charset="0"/>
                <a:ea typeface="Microsoft YaHei" pitchFamily="34" charset="-122"/>
                <a:cs typeface="Segoe UI" pitchFamily="34" charset="0"/>
              </a:rPr>
              <a:pPr/>
              <a:t>2</a:t>
            </a:fld>
            <a:endParaRPr lang="ru-RU" altLang="ru-RU" smtClean="0">
              <a:latin typeface="Calibri" pitchFamily="34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38FB141-8309-46CE-AADB-A3DC2A7CDAE5}" type="slidenum">
              <a:rPr lang="ru-RU" altLang="ru-RU" smtClean="0">
                <a:latin typeface="Calibri" pitchFamily="34" charset="0"/>
                <a:ea typeface="Microsoft YaHei" pitchFamily="34" charset="-122"/>
                <a:cs typeface="Segoe UI" pitchFamily="34" charset="0"/>
              </a:rPr>
              <a:pPr/>
              <a:t>3</a:t>
            </a:fld>
            <a:endParaRPr lang="ru-RU" altLang="ru-RU" smtClean="0">
              <a:latin typeface="Calibri" pitchFamily="34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0457022-ED5C-4A8F-B846-0E6B3A97E9AA}" type="slidenum">
              <a:rPr lang="ru-RU" altLang="ru-RU" smtClean="0">
                <a:latin typeface="Calibri" pitchFamily="34" charset="0"/>
                <a:ea typeface="Microsoft YaHei" pitchFamily="34" charset="-122"/>
                <a:cs typeface="Segoe UI" pitchFamily="34" charset="0"/>
              </a:rPr>
              <a:pPr/>
              <a:t>4</a:t>
            </a:fld>
            <a:endParaRPr lang="ru-RU" altLang="ru-RU" smtClean="0">
              <a:latin typeface="Calibri" pitchFamily="34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8471E2F-0E42-4669-AA6B-3BB7D647D01C}" type="slidenum">
              <a:rPr lang="ru-RU" altLang="ru-RU" smtClean="0">
                <a:latin typeface="Calibri" pitchFamily="34" charset="0"/>
                <a:ea typeface="Microsoft YaHei" pitchFamily="34" charset="-122"/>
                <a:cs typeface="Segoe UI" pitchFamily="34" charset="0"/>
              </a:rPr>
              <a:pPr/>
              <a:t>5</a:t>
            </a:fld>
            <a:endParaRPr lang="ru-RU" altLang="ru-RU" smtClean="0">
              <a:latin typeface="Calibri" pitchFamily="34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0457022-ED5C-4A8F-B846-0E6B3A97E9AA}" type="slidenum">
              <a:rPr lang="ru-RU" altLang="ru-RU" smtClean="0">
                <a:latin typeface="Calibri" pitchFamily="34" charset="0"/>
                <a:ea typeface="Microsoft YaHei" pitchFamily="34" charset="-122"/>
                <a:cs typeface="Segoe UI" pitchFamily="34" charset="0"/>
              </a:rPr>
              <a:pPr/>
              <a:t>6</a:t>
            </a:fld>
            <a:endParaRPr lang="ru-RU" altLang="ru-RU" smtClean="0">
              <a:latin typeface="Calibri" pitchFamily="34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AD345-CF09-479C-BD9F-893591D19390}" type="datetime1">
              <a:rPr lang="ru-RU" altLang="ru-RU"/>
              <a:pPr>
                <a:defRPr/>
              </a:pPr>
              <a:t>20.06.2018</a:t>
            </a:fld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35FF1-1075-496E-9701-9B6EC6B8DB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E1C3C-3A92-44D9-AC93-C3461BE5AA0A}" type="datetime1">
              <a:rPr lang="ru-RU" altLang="ru-RU"/>
              <a:pPr>
                <a:defRPr/>
              </a:pPr>
              <a:t>20.06.2018</a:t>
            </a:fld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40AC6-FA23-451B-9462-F4DBA2F104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6032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2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82DA9-4E64-45F4-85C5-1BC2E15CD80D}" type="datetime1">
              <a:rPr lang="ru-RU" altLang="ru-RU"/>
              <a:pPr>
                <a:defRPr/>
              </a:pPr>
              <a:t>20.06.2018</a:t>
            </a:fld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76CAC-D10E-48EF-8DCC-FA56771AE2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718E9-4F24-4FF9-B8DB-6D19A7C55AE0}" type="datetime1">
              <a:rPr lang="ru-RU" altLang="ru-RU"/>
              <a:pPr>
                <a:defRPr/>
              </a:pPr>
              <a:t>20.06.2018</a:t>
            </a:fld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EF425-FCEE-4D56-B177-1CD1BA7D57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DF7E1-321A-43C1-8B74-E6A07667791C}" type="datetime1">
              <a:rPr lang="ru-RU" altLang="ru-RU"/>
              <a:pPr>
                <a:defRPr/>
              </a:pPr>
              <a:t>20.06.2018</a:t>
            </a:fld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FD10C-4568-456B-9E7D-1C518A53EE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2E3F3-AD9D-450E-A706-B4C2D6A03A7C}" type="datetime1">
              <a:rPr lang="ru-RU" altLang="ru-RU"/>
              <a:pPr>
                <a:defRPr/>
              </a:pPr>
              <a:t>20.06.2018</a:t>
            </a:fld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6289D-BB48-43C9-AAC5-9483163A80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706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706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EB035-9175-43C4-AE20-DCB01A6D604A}" type="datetime1">
              <a:rPr lang="ru-RU" altLang="ru-RU"/>
              <a:pPr>
                <a:defRPr/>
              </a:pPr>
              <a:t>20.06.2018</a:t>
            </a:fld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ABFD0-0043-4F0F-8BCE-8AC2D42455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1D270-8C75-4066-A18F-F7C02AA95EFD}" type="datetime1">
              <a:rPr lang="ru-RU" altLang="ru-RU"/>
              <a:pPr>
                <a:defRPr/>
              </a:pPr>
              <a:t>20.06.2018</a:t>
            </a:fld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2018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329E8-C8F7-4480-BB43-4158FEEC82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39A8E-2928-4ECE-9131-42A43489C855}" type="datetime1">
              <a:rPr lang="ru-RU" altLang="ru-RU"/>
              <a:pPr>
                <a:defRPr/>
              </a:pPr>
              <a:t>20.06.2018</a:t>
            </a:fld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A7C1C-3FAF-4802-8E6D-5B0234325C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6769-665F-4118-A659-A13B31F79378}" type="datetime1">
              <a:rPr lang="ru-RU" altLang="ru-RU"/>
              <a:pPr>
                <a:defRPr/>
              </a:pPr>
              <a:t>20.06.2018</a:t>
            </a:fld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338BF-B7F6-4FA5-A6BE-BA7C224F7D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F4FB1-94AD-45F7-B135-94231C0CDD1F}" type="datetime1">
              <a:rPr lang="ru-RU" altLang="ru-RU"/>
              <a:pPr>
                <a:defRPr/>
              </a:pPr>
              <a:t>20.06.2018</a:t>
            </a:fld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416D0-7D1A-4958-BA99-187E3B4FE6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993B7-08A3-48EB-889C-BE84DAEA7ACC}" type="datetime1">
              <a:rPr lang="ru-RU" altLang="ru-RU"/>
              <a:pPr>
                <a:defRPr/>
              </a:pPr>
              <a:t>20.06.2018</a:t>
            </a:fld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80AC0-79FA-4902-B654-288EAEFFE4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E5701-5D76-4255-B15A-35F18BD4F481}" type="datetime1">
              <a:rPr lang="ru-RU" altLang="ru-RU"/>
              <a:pPr>
                <a:defRPr/>
              </a:pPr>
              <a:t>20.06.2018</a:t>
            </a:fld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22274-E1E7-4437-A00F-9C4445DDFA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29DF5-9F31-4C17-ADC6-EC3280DD9FCA}" type="datetime1">
              <a:rPr lang="ru-RU" altLang="ru-RU"/>
              <a:pPr>
                <a:defRPr/>
              </a:pPr>
              <a:t>20.06.2018</a:t>
            </a:fld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B881F-D57A-4955-AF91-750EED9063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6032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2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4E6A8-1DAC-41EE-92BD-4953D79205B3}" type="datetime1">
              <a:rPr lang="ru-RU" altLang="ru-RU"/>
              <a:pPr>
                <a:defRPr/>
              </a:pPr>
              <a:t>20.06.2018</a:t>
            </a:fld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29FF-7DC7-4A6F-9C1D-FF0ED24C47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5B94-4CF4-4F9E-BC5E-23E55AE33F0E}" type="datetime1">
              <a:rPr lang="ru-RU" altLang="ru-RU"/>
              <a:pPr>
                <a:defRPr/>
              </a:pPr>
              <a:t>20.06.2018</a:t>
            </a:fld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358F2-DE39-4E71-A6BA-EC29F815F2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706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706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52979-26D1-475F-85B1-38CC69251E44}" type="datetime1">
              <a:rPr lang="ru-RU" altLang="ru-RU"/>
              <a:pPr>
                <a:defRPr/>
              </a:pPr>
              <a:t>20.06.2018</a:t>
            </a:fld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C0E72-1D16-4B27-80ED-1630AF0774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025BB-7252-498F-AFA2-506123B6917F}" type="datetime1">
              <a:rPr lang="ru-RU" altLang="ru-RU"/>
              <a:pPr>
                <a:defRPr/>
              </a:pPr>
              <a:t>20.06.2018</a:t>
            </a:fld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2018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8332D-8CBF-480D-9400-42DDA1BF2D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AB4D3-5C91-4C43-B608-E3545FE6B61E}" type="datetime1">
              <a:rPr lang="ru-RU" altLang="ru-RU"/>
              <a:pPr>
                <a:defRPr/>
              </a:pPr>
              <a:t>20.06.2018</a:t>
            </a:fld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083D6-D0C5-4EC0-A5B5-D4BF04394F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C1FCD-61FA-4341-9DA5-05C92007A287}" type="datetime1">
              <a:rPr lang="ru-RU" altLang="ru-RU"/>
              <a:pPr>
                <a:defRPr/>
              </a:pPr>
              <a:t>20.06.2018</a:t>
            </a:fld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74B5C-7C59-4071-A344-8E730837B7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39824-81F0-4D30-9F3F-07FCB08AFFA6}" type="datetime1">
              <a:rPr lang="ru-RU" altLang="ru-RU"/>
              <a:pPr>
                <a:defRPr/>
              </a:pPr>
              <a:t>20.06.2018</a:t>
            </a:fld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5983E-34D8-4183-9FA6-FF4BEC6A6D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AD1A-F00E-4521-A119-F7225CBFD02F}" type="datetime1">
              <a:rPr lang="ru-RU" altLang="ru-RU"/>
              <a:pPr>
                <a:defRPr/>
              </a:pPr>
              <a:t>20.06.2018</a:t>
            </a:fld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BF6F7-CD2E-4A93-90B0-45BCBF6DEC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70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6675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40D0B39-8AB0-4A31-B3D4-F0DD2FCCF2A7}" type="datetime1">
              <a:rPr lang="ru-RU" altLang="ru-RU"/>
              <a:pPr>
                <a:defRPr/>
              </a:pPr>
              <a:t>20.06.2018</a:t>
            </a:fld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416675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2018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416675"/>
            <a:ext cx="7604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>
            <a:lvl1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8800576C-78ED-4A2C-9FCC-C2550222E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70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6675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BCBCBC"/>
                </a:solidFill>
                <a:latin typeface="+mn-lt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4D374EF3-1244-4759-A718-CF28E99E6738}" type="datetime1">
              <a:rPr lang="ru-RU" altLang="ru-RU"/>
              <a:pPr>
                <a:defRPr/>
              </a:pPr>
              <a:t>20.06.2018</a:t>
            </a:fld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416675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BCBCBC"/>
                </a:solidFill>
                <a:latin typeface="+mn-lt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2018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416675"/>
            <a:ext cx="7604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</a:tabLst>
              <a:defRPr sz="1200">
                <a:solidFill>
                  <a:srgbClr val="BCBCBC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5A215781-6A4D-494C-826C-15D10B0C7A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-3214688" y="1143000"/>
            <a:ext cx="2614613" cy="1522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781" r="781"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835150" y="4221163"/>
            <a:ext cx="5113338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10349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10349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buSzPct val="100000"/>
              <a:defRPr/>
            </a:pPr>
            <a:r>
              <a:rPr lang="ru-RU" altLang="ru-RU" dirty="0" smtClean="0">
                <a:solidFill>
                  <a:srgbClr val="1034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</a:t>
            </a:r>
            <a:endParaRPr lang="ru-RU" altLang="ru-RU" sz="32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28625" y="1916113"/>
            <a:ext cx="846455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ЛУЧШИЕ МУНИЦИПАЛЬНЫЕ ПРАКТИКИ</a:t>
            </a:r>
          </a:p>
          <a:p>
            <a:pPr algn="ctr" eaLnBrk="1" hangingPunct="1">
              <a:buSzPct val="100000"/>
              <a:defRPr/>
            </a:pPr>
            <a:endParaRPr lang="ru-RU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SzPct val="100000"/>
              <a:defRPr/>
            </a:pP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Новоуральский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городской округ </a:t>
            </a:r>
          </a:p>
          <a:p>
            <a:pPr algn="ctr" eaLnBrk="1" hangingPunct="1">
              <a:buSzPct val="100000"/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</a:t>
            </a:r>
          </a:p>
          <a:p>
            <a:pPr algn="ctr" eaLnBrk="1" hangingPunct="1">
              <a:buSzPct val="100000"/>
              <a:defRPr/>
            </a:pPr>
            <a:r>
              <a:rPr lang="ru-RU" altLang="ru-RU" sz="4500" b="1" dirty="0" smtClean="0">
                <a:solidFill>
                  <a:srgbClr val="1034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 smtClean="0">
                <a:solidFill>
                  <a:srgbClr val="1034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500" b="1" dirty="0" smtClean="0">
                <a:solidFill>
                  <a:srgbClr val="1034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 smtClean="0">
                <a:solidFill>
                  <a:srgbClr val="1034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500" b="1" dirty="0" smtClean="0">
              <a:solidFill>
                <a:srgbClr val="10349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773112" cy="122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22375" y="332656"/>
            <a:ext cx="7921625" cy="180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450850" algn="ctr">
              <a:defRPr/>
            </a:pPr>
            <a:r>
              <a:rPr lang="ru-RU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Городской конкурс поддержки молодёжных проектов и инициатив «Навстречу переменам»</a:t>
            </a:r>
            <a:endParaRPr lang="ru-RU" sz="3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779912" y="2564904"/>
            <a:ext cx="5364088" cy="1787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altLang="ru-RU" sz="30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ru-RU" altLang="ru-RU" sz="2000" i="1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103498"/>
              </a:buClr>
              <a:buSzPct val="100000"/>
              <a:buFont typeface="Arial" charset="0"/>
              <a:buNone/>
            </a:pPr>
            <a:r>
              <a:rPr lang="ru-RU" altLang="ru-RU" sz="2000" i="1" u="sng" dirty="0" smtClean="0">
                <a:solidFill>
                  <a:srgbClr val="002060"/>
                </a:solidFill>
                <a:latin typeface="Times New Roman" pitchFamily="18" charset="0"/>
              </a:rPr>
              <a:t>Организатор: </a:t>
            </a:r>
            <a:r>
              <a:rPr lang="ru-RU" altLang="ru-RU" sz="2000" i="1" dirty="0" smtClean="0">
                <a:solidFill>
                  <a:srgbClr val="002060"/>
                </a:solidFill>
                <a:latin typeface="Times New Roman" pitchFamily="18" charset="0"/>
              </a:rPr>
              <a:t>Комитет по делам молодёжи, семьи, спорту и социальным программам Администрации </a:t>
            </a:r>
            <a:r>
              <a:rPr lang="ru-RU" altLang="ru-RU" sz="2000" i="1" dirty="0" err="1" smtClean="0">
                <a:solidFill>
                  <a:srgbClr val="002060"/>
                </a:solidFill>
                <a:latin typeface="Times New Roman" pitchFamily="18" charset="0"/>
              </a:rPr>
              <a:t>Новоуральского</a:t>
            </a:r>
            <a:r>
              <a:rPr lang="ru-RU" altLang="ru-RU" sz="2000" i="1" dirty="0" smtClean="0">
                <a:solidFill>
                  <a:srgbClr val="002060"/>
                </a:solidFill>
                <a:latin typeface="Times New Roman" pitchFamily="18" charset="0"/>
              </a:rPr>
              <a:t> городского округа </a:t>
            </a:r>
            <a:endParaRPr lang="ru-RU" altLang="ru-RU" sz="2000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7924800" y="6416675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46800" anchor="b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07E1A82-BE5E-4A3A-9009-6CF0E77E6691}" type="slidenum">
              <a:rPr lang="ru-RU" altLang="ru-RU" sz="1200">
                <a:solidFill>
                  <a:srgbClr val="BCBCBC"/>
                </a:solidFill>
                <a:latin typeface="Times New Roman" pitchFamily="18" charset="0"/>
              </a:rPr>
              <a:pPr algn="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ru-RU" altLang="ru-RU" sz="1200">
              <a:solidFill>
                <a:srgbClr val="BCBCBC"/>
              </a:solidFill>
              <a:latin typeface="Times New Roman" pitchFamily="18" charset="0"/>
            </a:endParaRPr>
          </a:p>
        </p:txBody>
      </p:sp>
      <p:pic>
        <p:nvPicPr>
          <p:cNvPr id="7" name="Рисунок 6" descr="5uF-T1CjMQ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204864"/>
            <a:ext cx="3136255" cy="43069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773113" cy="122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5508625" y="3860800"/>
            <a:ext cx="647700" cy="73025"/>
          </a:xfrm>
          <a:prstGeom prst="line">
            <a:avLst/>
          </a:prstGeom>
          <a:noFill/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42988" y="333375"/>
            <a:ext cx="7777162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4500" b="1" dirty="0" smtClean="0">
                <a:solidFill>
                  <a:srgbClr val="1034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 smtClean="0">
                <a:solidFill>
                  <a:srgbClr val="1034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500" b="1" dirty="0" smtClean="0">
                <a:solidFill>
                  <a:srgbClr val="1034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500" b="1" dirty="0" smtClean="0">
                <a:solidFill>
                  <a:srgbClr val="1034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500" b="1" dirty="0" smtClean="0">
              <a:solidFill>
                <a:srgbClr val="10349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924800" y="6416675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46800" anchor="b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65A49C5-4F65-4547-A2CF-58330605F755}" type="slidenum">
              <a:rPr lang="ru-RU" altLang="ru-RU" sz="1200">
                <a:solidFill>
                  <a:srgbClr val="BCBCBC"/>
                </a:solidFill>
                <a:latin typeface="Times New Roman" pitchFamily="18" charset="0"/>
              </a:rPr>
              <a:pPr algn="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ru-RU" altLang="ru-RU" sz="1200">
              <a:solidFill>
                <a:srgbClr val="BCBCBC"/>
              </a:solidFill>
              <a:latin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42988" y="476250"/>
            <a:ext cx="7921625" cy="180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450850" algn="ctr">
              <a:defRPr/>
            </a:pPr>
            <a:r>
              <a:rPr lang="ru-RU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Городской конкурс поддержки молодёжных проектов и инициатив «Навстречу переменам»</a:t>
            </a:r>
            <a:endParaRPr lang="ru-RU" sz="3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1520" y="1556792"/>
            <a:ext cx="8352928" cy="44957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altLang="ru-RU" sz="30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ru-RU" altLang="ru-RU" sz="2000" i="1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103498"/>
              </a:buClr>
              <a:buSzPct val="100000"/>
              <a:buFont typeface="Arial" charset="0"/>
              <a:buNone/>
            </a:pPr>
            <a:r>
              <a:rPr lang="ru-RU" altLang="ru-RU" sz="2000" i="1" u="sng" dirty="0" smtClean="0">
                <a:solidFill>
                  <a:srgbClr val="002060"/>
                </a:solidFill>
                <a:latin typeface="Times New Roman" pitchFamily="18" charset="0"/>
              </a:rPr>
              <a:t>Цели и задачи конкурса:</a:t>
            </a:r>
          </a:p>
          <a:p>
            <a:pPr eaLnBrk="1" hangingPunct="1">
              <a:buClr>
                <a:srgbClr val="103498"/>
              </a:buClr>
              <a:buSzPct val="100000"/>
              <a:buFont typeface="Arial" charset="0"/>
              <a:buNone/>
            </a:pPr>
            <a:endParaRPr lang="ru-RU" altLang="ru-RU" sz="2000" i="1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 marL="457200" indent="-457200" eaLnBrk="1" hangingPunct="1">
              <a:buClr>
                <a:srgbClr val="103498"/>
              </a:buClr>
              <a:buSzPct val="100000"/>
              <a:buFont typeface="Arial" charset="0"/>
              <a:buAutoNum type="arabicPeriod"/>
            </a:pPr>
            <a:r>
              <a:rPr lang="ru-RU" altLang="ru-RU" i="1" dirty="0" smtClean="0">
                <a:solidFill>
                  <a:srgbClr val="002060"/>
                </a:solidFill>
                <a:latin typeface="Times New Roman" pitchFamily="18" charset="0"/>
              </a:rPr>
              <a:t>Конкурс проводится с целью популяризации молодёжной инициативы посредством проектной деятельности как формы участия в развитии </a:t>
            </a:r>
            <a:r>
              <a:rPr lang="ru-RU" altLang="ru-RU" i="1" dirty="0" err="1" smtClean="0">
                <a:solidFill>
                  <a:srgbClr val="002060"/>
                </a:solidFill>
                <a:latin typeface="Times New Roman" pitchFamily="18" charset="0"/>
              </a:rPr>
              <a:t>Новоуральского</a:t>
            </a:r>
            <a:r>
              <a:rPr lang="ru-RU" altLang="ru-RU" i="1" dirty="0" smtClean="0">
                <a:solidFill>
                  <a:srgbClr val="002060"/>
                </a:solidFill>
                <a:latin typeface="Times New Roman" pitchFamily="18" charset="0"/>
              </a:rPr>
              <a:t> городского округа, а также внедрения системы выявления и финансирования успешных проектов, направленных на работу с молодёжью в округе</a:t>
            </a:r>
          </a:p>
          <a:p>
            <a:pPr marL="457200" indent="-457200" eaLnBrk="1" hangingPunct="1">
              <a:buClr>
                <a:srgbClr val="103498"/>
              </a:buClr>
              <a:buSzPct val="100000"/>
              <a:buFont typeface="Arial" charset="0"/>
              <a:buAutoNum type="arabicPeriod"/>
            </a:pPr>
            <a:r>
              <a:rPr lang="ru-RU" altLang="ru-RU" i="1" dirty="0" smtClean="0">
                <a:solidFill>
                  <a:srgbClr val="002060"/>
                </a:solidFill>
                <a:latin typeface="Times New Roman" pitchFamily="18" charset="0"/>
              </a:rPr>
              <a:t>Задачи конкурса:</a:t>
            </a:r>
          </a:p>
          <a:p>
            <a:pPr marL="457200" indent="-457200" eaLnBrk="1" hangingPunct="1">
              <a:buClr>
                <a:srgbClr val="103498"/>
              </a:buClr>
              <a:buSzPct val="100000"/>
            </a:pPr>
            <a:r>
              <a:rPr lang="ru-RU" altLang="ru-RU" i="1" dirty="0" smtClean="0">
                <a:solidFill>
                  <a:srgbClr val="002060"/>
                </a:solidFill>
                <a:latin typeface="Times New Roman" pitchFamily="18" charset="0"/>
              </a:rPr>
              <a:t>2.1. повышение уровня молодёжного участия в социально-значимой жизни города, развития их социальной и гражданской активности;</a:t>
            </a:r>
          </a:p>
          <a:p>
            <a:pPr marL="457200" indent="-457200" eaLnBrk="1" hangingPunct="1">
              <a:buClr>
                <a:srgbClr val="103498"/>
              </a:buClr>
              <a:buSzPct val="100000"/>
            </a:pPr>
            <a:r>
              <a:rPr lang="ru-RU" altLang="ru-RU" i="1" dirty="0" smtClean="0">
                <a:solidFill>
                  <a:srgbClr val="002060"/>
                </a:solidFill>
                <a:latin typeface="Times New Roman" pitchFamily="18" charset="0"/>
              </a:rPr>
              <a:t>2.2. поддержка и развитие молодёжных инициатив и проектов;</a:t>
            </a:r>
          </a:p>
          <a:p>
            <a:pPr marL="457200" indent="-457200" eaLnBrk="1" hangingPunct="1">
              <a:buClr>
                <a:srgbClr val="103498"/>
              </a:buClr>
              <a:buSzPct val="100000"/>
            </a:pPr>
            <a:r>
              <a:rPr lang="ru-RU" altLang="ru-RU" i="1" dirty="0" smtClean="0">
                <a:solidFill>
                  <a:srgbClr val="002060"/>
                </a:solidFill>
                <a:latin typeface="Times New Roman" pitchFamily="18" charset="0"/>
              </a:rPr>
              <a:t>2.3. отбор для последующей финансовой поддержки проектов по созданию, внедрению, развитию и распространению инновационных социальных технологий, моделей, и методик.</a:t>
            </a:r>
            <a:endParaRPr lang="ru-RU" altLang="ru-RU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773113" cy="122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Line 2"/>
          <p:cNvSpPr>
            <a:spLocks noChangeShapeType="1"/>
          </p:cNvSpPr>
          <p:nvPr/>
        </p:nvSpPr>
        <p:spPr bwMode="auto">
          <a:xfrm>
            <a:off x="5508625" y="3860800"/>
            <a:ext cx="647700" cy="73025"/>
          </a:xfrm>
          <a:prstGeom prst="line">
            <a:avLst/>
          </a:prstGeom>
          <a:noFill/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187450" y="428625"/>
            <a:ext cx="7488238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14313" y="1571625"/>
            <a:ext cx="8678862" cy="286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 altLang="ru-RU" sz="300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buSzPct val="100000"/>
            </a:pPr>
            <a:r>
              <a:rPr lang="ru-RU" altLang="ru-RU" sz="300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Clr>
                <a:srgbClr val="103498"/>
              </a:buClr>
              <a:buSzPct val="100000"/>
              <a:buFont typeface="Arial" charset="0"/>
              <a:buNone/>
            </a:pPr>
            <a:endParaRPr lang="ru-RU" altLang="ru-RU" sz="3000">
              <a:solidFill>
                <a:srgbClr val="103498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103498"/>
              </a:buClr>
              <a:buSzPct val="100000"/>
              <a:buFont typeface="Arial" charset="0"/>
              <a:buNone/>
            </a:pPr>
            <a:endParaRPr lang="ru-RU" altLang="ru-RU" sz="3000">
              <a:solidFill>
                <a:srgbClr val="103498"/>
              </a:solidFill>
              <a:latin typeface="Times New Roman" pitchFamily="18" charset="0"/>
            </a:endParaRPr>
          </a:p>
          <a:p>
            <a:pPr eaLnBrk="1" hangingPunct="1">
              <a:buSzPct val="100000"/>
            </a:pPr>
            <a:endParaRPr lang="ru-RU" altLang="ru-RU" sz="2000">
              <a:solidFill>
                <a:srgbClr val="103498"/>
              </a:solidFill>
              <a:latin typeface="Times New Roman" pitchFamily="18" charset="0"/>
            </a:endParaRPr>
          </a:p>
          <a:p>
            <a:pPr eaLnBrk="1" hangingPunct="1">
              <a:buSzPct val="100000"/>
            </a:pPr>
            <a:endParaRPr lang="ru-RU" altLang="ru-RU" sz="2000" i="1">
              <a:solidFill>
                <a:srgbClr val="103498"/>
              </a:solidFill>
              <a:latin typeface="Times New Roman" pitchFamily="18" charset="0"/>
            </a:endParaRPr>
          </a:p>
          <a:p>
            <a:pPr algn="ctr" eaLnBrk="1" hangingPunct="1">
              <a:buClr>
                <a:srgbClr val="103498"/>
              </a:buClr>
              <a:buSzPct val="100000"/>
              <a:buFont typeface="Arial" charset="0"/>
              <a:buNone/>
            </a:pPr>
            <a:endParaRPr lang="ru-RU" altLang="ru-RU" sz="2000" i="1">
              <a:solidFill>
                <a:srgbClr val="103498"/>
              </a:solidFill>
              <a:latin typeface="Times New Roman" pitchFamily="18" charset="0"/>
            </a:endParaRP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7924800" y="6416675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46800" anchor="b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FC9B8DB-531B-4C03-821D-EC7AE7B7212B}" type="slidenum">
              <a:rPr lang="ru-RU" altLang="ru-RU" sz="1200">
                <a:solidFill>
                  <a:srgbClr val="BCBCBC"/>
                </a:solidFill>
                <a:latin typeface="Times New Roman" pitchFamily="18" charset="0"/>
              </a:rPr>
              <a:pPr algn="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ru-RU" altLang="ru-RU" sz="1200">
              <a:solidFill>
                <a:srgbClr val="BCBCBC"/>
              </a:solidFill>
              <a:latin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42988" y="476250"/>
            <a:ext cx="7921625" cy="180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450850" algn="ctr">
              <a:defRPr/>
            </a:pPr>
            <a:r>
              <a:rPr lang="ru-RU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Городской конкурс поддержки молодёжных проектов и инициатив «Навстречу переменам»</a:t>
            </a:r>
            <a:endParaRPr lang="ru-RU" sz="3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1520" y="1484784"/>
            <a:ext cx="8892480" cy="46496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altLang="ru-RU" sz="30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ru-RU" altLang="ru-RU" sz="2000" i="1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103498"/>
              </a:buClr>
              <a:buSzPct val="100000"/>
              <a:buFont typeface="Arial" charset="0"/>
              <a:buNone/>
            </a:pPr>
            <a:r>
              <a:rPr lang="ru-RU" altLang="ru-RU" sz="1900" i="1" u="sng" dirty="0" smtClean="0">
                <a:solidFill>
                  <a:srgbClr val="002060"/>
                </a:solidFill>
                <a:latin typeface="Times New Roman" pitchFamily="18" charset="0"/>
              </a:rPr>
              <a:t>Результаты проекта:</a:t>
            </a:r>
          </a:p>
          <a:p>
            <a:pPr eaLnBrk="1" hangingPunct="1">
              <a:buClr>
                <a:srgbClr val="103498"/>
              </a:buClr>
              <a:buSzPct val="100000"/>
              <a:buFont typeface="Arial" charset="0"/>
              <a:buNone/>
            </a:pPr>
            <a:endParaRPr lang="ru-RU" altLang="ru-RU" sz="1900" i="1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 marL="457200" indent="-457200" eaLnBrk="1" hangingPunct="1">
              <a:buClr>
                <a:srgbClr val="103498"/>
              </a:buClr>
              <a:buSzPct val="100000"/>
            </a:pPr>
            <a:r>
              <a:rPr lang="ru-RU" altLang="ru-RU" sz="1900" i="1" u="sng" dirty="0" smtClean="0">
                <a:solidFill>
                  <a:srgbClr val="002060"/>
                </a:solidFill>
                <a:latin typeface="Times New Roman" pitchFamily="18" charset="0"/>
              </a:rPr>
              <a:t>1.</a:t>
            </a:r>
            <a:r>
              <a:rPr lang="ru-RU" altLang="ru-RU" sz="1900" i="1" dirty="0" smtClean="0">
                <a:solidFill>
                  <a:srgbClr val="002060"/>
                </a:solidFill>
                <a:latin typeface="Times New Roman" pitchFamily="18" charset="0"/>
              </a:rPr>
              <a:t>Охват Конкурсом жителей </a:t>
            </a:r>
            <a:r>
              <a:rPr lang="ru-RU" altLang="ru-RU" sz="1900" i="1" dirty="0" err="1" smtClean="0">
                <a:solidFill>
                  <a:srgbClr val="002060"/>
                </a:solidFill>
                <a:latin typeface="Times New Roman" pitchFamily="18" charset="0"/>
              </a:rPr>
              <a:t>Новоуральского</a:t>
            </a:r>
            <a:r>
              <a:rPr lang="ru-RU" altLang="ru-RU" sz="1900" i="1" dirty="0" smtClean="0">
                <a:solidFill>
                  <a:srgbClr val="002060"/>
                </a:solidFill>
                <a:latin typeface="Times New Roman" pitchFamily="18" charset="0"/>
              </a:rPr>
              <a:t> городского округа - </a:t>
            </a:r>
            <a:r>
              <a:rPr lang="ru-RU" altLang="ru-RU" sz="1900" b="1" i="1" dirty="0" smtClean="0">
                <a:solidFill>
                  <a:srgbClr val="002060"/>
                </a:solidFill>
                <a:latin typeface="Times New Roman" pitchFamily="18" charset="0"/>
              </a:rPr>
              <a:t>6 000 человек</a:t>
            </a:r>
          </a:p>
          <a:p>
            <a:pPr marL="457200" indent="-457200" eaLnBrk="1" hangingPunct="1">
              <a:buClr>
                <a:srgbClr val="103498"/>
              </a:buClr>
              <a:buSzPct val="100000"/>
            </a:pPr>
            <a:endParaRPr lang="ru-RU" altLang="ru-RU" sz="1900" b="1" i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103498"/>
              </a:buClr>
              <a:buSzPct val="100000"/>
            </a:pPr>
            <a:r>
              <a:rPr lang="ru-RU" altLang="ru-RU" sz="1900" i="1" u="sng" dirty="0" smtClean="0">
                <a:solidFill>
                  <a:srgbClr val="002060"/>
                </a:solidFill>
                <a:latin typeface="Times New Roman" pitchFamily="18" charset="0"/>
              </a:rPr>
              <a:t>2.</a:t>
            </a:r>
            <a:r>
              <a:rPr lang="ru-RU" altLang="ru-RU" sz="1900" i="1" dirty="0" smtClean="0">
                <a:solidFill>
                  <a:srgbClr val="002060"/>
                </a:solidFill>
                <a:latin typeface="Times New Roman" pitchFamily="18" charset="0"/>
              </a:rPr>
              <a:t> Всего направлено молодежных инициатив - </a:t>
            </a:r>
            <a:r>
              <a:rPr lang="ru-RU" altLang="ru-RU" sz="1900" b="1" i="1" dirty="0" smtClean="0">
                <a:solidFill>
                  <a:srgbClr val="002060"/>
                </a:solidFill>
                <a:latin typeface="Times New Roman" pitchFamily="18" charset="0"/>
              </a:rPr>
              <a:t>22 проекта </a:t>
            </a:r>
            <a:r>
              <a:rPr lang="ru-RU" altLang="ru-RU" sz="1900" i="1" dirty="0" smtClean="0">
                <a:solidFill>
                  <a:srgbClr val="002060"/>
                </a:solidFill>
                <a:latin typeface="Times New Roman" pitchFamily="18" charset="0"/>
              </a:rPr>
              <a:t>(из них патриотическое воспитание -2 инициативы; профилактика негативных явлений и пропаганда ЗОЖ среди молодёжи  - 8 инициатив; труд и карьера – 1 инициатива; самоуправление и гражданская активность молодёжи – 5 инициатив; вовлечение молодёжи в работу общественных объединений – 2 инициативы; молодёжь и межкультурный диалог – 1 инициатива; развитие семейных отношений – 3 инициативы.</a:t>
            </a:r>
          </a:p>
          <a:p>
            <a:pPr eaLnBrk="1" hangingPunct="1">
              <a:buClr>
                <a:srgbClr val="103498"/>
              </a:buClr>
              <a:buSzPct val="100000"/>
            </a:pPr>
            <a:endParaRPr lang="ru-RU" altLang="ru-RU" sz="1900" i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103498"/>
              </a:buClr>
              <a:buSzPct val="100000"/>
            </a:pPr>
            <a:r>
              <a:rPr lang="ru-RU" altLang="ru-RU" sz="1900" i="1" u="sng" dirty="0" smtClean="0">
                <a:solidFill>
                  <a:srgbClr val="002060"/>
                </a:solidFill>
                <a:latin typeface="Times New Roman" pitchFamily="18" charset="0"/>
              </a:rPr>
              <a:t>3. </a:t>
            </a:r>
            <a:r>
              <a:rPr lang="ru-RU" altLang="ru-RU" sz="1900" i="1" dirty="0" smtClean="0">
                <a:solidFill>
                  <a:srgbClr val="002060"/>
                </a:solidFill>
                <a:latin typeface="Times New Roman" pitchFamily="18" charset="0"/>
              </a:rPr>
              <a:t>Количество проектов инициатив, получивших финансирование </a:t>
            </a:r>
          </a:p>
          <a:p>
            <a:pPr eaLnBrk="1" hangingPunct="1">
              <a:buClr>
                <a:srgbClr val="103498"/>
              </a:buClr>
              <a:buSzPct val="100000"/>
            </a:pPr>
            <a:r>
              <a:rPr lang="ru-RU" altLang="ru-RU" sz="1900" i="1" dirty="0" smtClean="0">
                <a:solidFill>
                  <a:srgbClr val="002060"/>
                </a:solidFill>
                <a:latin typeface="Times New Roman" pitchFamily="18" charset="0"/>
              </a:rPr>
              <a:t>в 2017 году – </a:t>
            </a:r>
            <a:r>
              <a:rPr lang="ru-RU" altLang="ru-RU" sz="1900" b="1" i="1" dirty="0" smtClean="0">
                <a:solidFill>
                  <a:srgbClr val="002060"/>
                </a:solidFill>
                <a:latin typeface="Times New Roman" pitchFamily="18" charset="0"/>
              </a:rPr>
              <a:t>10 проектов,</a:t>
            </a:r>
            <a:r>
              <a:rPr lang="ru-RU" altLang="ru-RU" sz="1900" i="1" dirty="0" smtClean="0">
                <a:solidFill>
                  <a:srgbClr val="002060"/>
                </a:solidFill>
                <a:latin typeface="Times New Roman" pitchFamily="18" charset="0"/>
              </a:rPr>
              <a:t> на общую сумму </a:t>
            </a:r>
          </a:p>
          <a:p>
            <a:pPr eaLnBrk="1" hangingPunct="1">
              <a:buClr>
                <a:srgbClr val="103498"/>
              </a:buClr>
              <a:buSzPct val="100000"/>
            </a:pPr>
            <a:r>
              <a:rPr lang="ru-RU" altLang="ru-RU" sz="1900" i="1" dirty="0" smtClean="0">
                <a:solidFill>
                  <a:srgbClr val="002060"/>
                </a:solidFill>
                <a:latin typeface="Times New Roman" pitchFamily="18" charset="0"/>
              </a:rPr>
              <a:t>финансирования </a:t>
            </a:r>
            <a:r>
              <a:rPr lang="ru-RU" altLang="ru-RU" sz="1900" b="1" i="1" dirty="0" smtClean="0">
                <a:solidFill>
                  <a:srgbClr val="002060"/>
                </a:solidFill>
                <a:latin typeface="Times New Roman" pitchFamily="18" charset="0"/>
              </a:rPr>
              <a:t>400 000рублей</a:t>
            </a:r>
            <a:endParaRPr lang="ru-RU" altLang="ru-RU" sz="19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773113" cy="122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Line 2"/>
          <p:cNvSpPr>
            <a:spLocks noChangeShapeType="1"/>
          </p:cNvSpPr>
          <p:nvPr/>
        </p:nvSpPr>
        <p:spPr bwMode="auto">
          <a:xfrm>
            <a:off x="5508625" y="3860800"/>
            <a:ext cx="647700" cy="73025"/>
          </a:xfrm>
          <a:prstGeom prst="line">
            <a:avLst/>
          </a:prstGeom>
          <a:noFill/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116013" y="428625"/>
            <a:ext cx="7704137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sz="45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214313" y="1571625"/>
            <a:ext cx="8501062" cy="286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103498"/>
              </a:buClr>
              <a:buSzPct val="100000"/>
              <a:buFont typeface="Arial" charset="0"/>
              <a:buNone/>
            </a:pPr>
            <a:endParaRPr lang="ru-RU" altLang="ru-RU" sz="300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buSzPct val="100000"/>
            </a:pPr>
            <a:r>
              <a:rPr lang="ru-RU" altLang="ru-RU" sz="300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Clr>
                <a:srgbClr val="103498"/>
              </a:buClr>
              <a:buSzPct val="100000"/>
              <a:buFont typeface="Arial" charset="0"/>
              <a:buNone/>
            </a:pPr>
            <a:endParaRPr lang="ru-RU" altLang="ru-RU" sz="300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103498"/>
              </a:buClr>
              <a:buSzPct val="100000"/>
              <a:buFont typeface="Arial" charset="0"/>
              <a:buNone/>
            </a:pPr>
            <a:endParaRPr lang="ru-RU" altLang="ru-RU" sz="300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buSzPct val="100000"/>
            </a:pPr>
            <a:endParaRPr lang="ru-RU" altLang="ru-RU" sz="200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buSzPct val="100000"/>
            </a:pPr>
            <a:endParaRPr lang="ru-RU" altLang="ru-RU" sz="2000" i="1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>
              <a:buClr>
                <a:srgbClr val="103498"/>
              </a:buClr>
              <a:buSzPct val="100000"/>
              <a:buFont typeface="Arial" charset="0"/>
              <a:buNone/>
            </a:pPr>
            <a:endParaRPr lang="ru-RU" altLang="ru-RU" sz="2000" i="1">
              <a:solidFill>
                <a:srgbClr val="103498"/>
              </a:solidFill>
              <a:latin typeface="Times New Roman" pitchFamily="18" charset="0"/>
            </a:endParaRP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7924800" y="6416675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46800" anchor="b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1BA8E68-05DF-43E4-8688-329BB45FD33E}" type="slidenum">
              <a:rPr lang="ru-RU" altLang="ru-RU" sz="1200">
                <a:solidFill>
                  <a:srgbClr val="BCBCBC"/>
                </a:solidFill>
                <a:latin typeface="Times New Roman" pitchFamily="18" charset="0"/>
              </a:rPr>
              <a:pPr algn="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ru-RU" altLang="ru-RU" sz="1200">
              <a:solidFill>
                <a:srgbClr val="BCBCBC"/>
              </a:solidFill>
              <a:latin typeface="Times New Roman" pitchFamily="18" charset="0"/>
            </a:endParaRPr>
          </a:p>
        </p:txBody>
      </p:sp>
      <p:pic>
        <p:nvPicPr>
          <p:cNvPr id="8" name="Рисунок 7" descr="Соц сети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1351" y="2276872"/>
            <a:ext cx="2662649" cy="1989413"/>
          </a:xfrm>
          <a:prstGeom prst="rect">
            <a:avLst/>
          </a:prstGeom>
        </p:spPr>
      </p:pic>
      <p:pic>
        <p:nvPicPr>
          <p:cNvPr id="9" name="Рисунок 8" descr="Соц сети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4509120"/>
            <a:ext cx="2593006" cy="2002359"/>
          </a:xfrm>
          <a:prstGeom prst="rect">
            <a:avLst/>
          </a:prstGeom>
        </p:spPr>
      </p:pic>
      <p:pic>
        <p:nvPicPr>
          <p:cNvPr id="10" name="Рисунок 9" descr="Соц сети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770" y="4509120"/>
            <a:ext cx="3271865" cy="2020737"/>
          </a:xfrm>
          <a:prstGeom prst="rect">
            <a:avLst/>
          </a:prstGeom>
        </p:spPr>
      </p:pic>
      <p:pic>
        <p:nvPicPr>
          <p:cNvPr id="11" name="Рисунок 10" descr="Соц сети 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99833" y="4509120"/>
            <a:ext cx="2744167" cy="2060688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043608" y="404664"/>
            <a:ext cx="7921625" cy="180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450850" algn="ctr">
              <a:defRPr/>
            </a:pPr>
            <a:r>
              <a:rPr lang="ru-RU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Городской конкурс поддержки молодёжных проектов и инициатив «Навстречу переменам»</a:t>
            </a:r>
            <a:endParaRPr lang="ru-RU" sz="3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3528" y="1916832"/>
            <a:ext cx="4896544" cy="2402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altLang="ru-RU" sz="30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ru-RU" altLang="ru-RU" sz="2000" i="1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103498"/>
              </a:buClr>
              <a:buSzPct val="100000"/>
              <a:buFont typeface="Arial" charset="0"/>
              <a:buNone/>
            </a:pPr>
            <a:r>
              <a:rPr lang="ru-RU" alt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Организовано информационное пространство для трансляции результатов реализации проектов, с целью вовлечения большего количества молодёжи </a:t>
            </a:r>
            <a:endParaRPr lang="ru-RU" altLang="ru-RU" sz="2400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773113" cy="122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Line 2"/>
          <p:cNvSpPr>
            <a:spLocks noChangeShapeType="1"/>
          </p:cNvSpPr>
          <p:nvPr/>
        </p:nvSpPr>
        <p:spPr bwMode="auto">
          <a:xfrm>
            <a:off x="5508625" y="3860800"/>
            <a:ext cx="647700" cy="73025"/>
          </a:xfrm>
          <a:prstGeom prst="line">
            <a:avLst/>
          </a:prstGeom>
          <a:noFill/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187450" y="428625"/>
            <a:ext cx="7488238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14313" y="1571625"/>
            <a:ext cx="8678862" cy="286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 altLang="ru-RU" sz="300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buSzPct val="100000"/>
            </a:pPr>
            <a:r>
              <a:rPr lang="ru-RU" altLang="ru-RU" sz="300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Clr>
                <a:srgbClr val="103498"/>
              </a:buClr>
              <a:buSzPct val="100000"/>
              <a:buFont typeface="Arial" charset="0"/>
              <a:buNone/>
            </a:pPr>
            <a:endParaRPr lang="ru-RU" altLang="ru-RU" sz="3000">
              <a:solidFill>
                <a:srgbClr val="103498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103498"/>
              </a:buClr>
              <a:buSzPct val="100000"/>
              <a:buFont typeface="Arial" charset="0"/>
              <a:buNone/>
            </a:pPr>
            <a:endParaRPr lang="ru-RU" altLang="ru-RU" sz="3000">
              <a:solidFill>
                <a:srgbClr val="103498"/>
              </a:solidFill>
              <a:latin typeface="Times New Roman" pitchFamily="18" charset="0"/>
            </a:endParaRPr>
          </a:p>
          <a:p>
            <a:pPr eaLnBrk="1" hangingPunct="1">
              <a:buSzPct val="100000"/>
            </a:pPr>
            <a:endParaRPr lang="ru-RU" altLang="ru-RU" sz="2000">
              <a:solidFill>
                <a:srgbClr val="103498"/>
              </a:solidFill>
              <a:latin typeface="Times New Roman" pitchFamily="18" charset="0"/>
            </a:endParaRPr>
          </a:p>
          <a:p>
            <a:pPr eaLnBrk="1" hangingPunct="1">
              <a:buSzPct val="100000"/>
            </a:pPr>
            <a:endParaRPr lang="ru-RU" altLang="ru-RU" sz="2000" i="1">
              <a:solidFill>
                <a:srgbClr val="103498"/>
              </a:solidFill>
              <a:latin typeface="Times New Roman" pitchFamily="18" charset="0"/>
            </a:endParaRPr>
          </a:p>
          <a:p>
            <a:pPr algn="ctr" eaLnBrk="1" hangingPunct="1">
              <a:buClr>
                <a:srgbClr val="103498"/>
              </a:buClr>
              <a:buSzPct val="100000"/>
              <a:buFont typeface="Arial" charset="0"/>
              <a:buNone/>
            </a:pPr>
            <a:endParaRPr lang="ru-RU" altLang="ru-RU" sz="2000" i="1">
              <a:solidFill>
                <a:srgbClr val="103498"/>
              </a:solidFill>
              <a:latin typeface="Times New Roman" pitchFamily="18" charset="0"/>
            </a:endParaRP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7924800" y="6416675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46800" anchor="b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FC9B8DB-531B-4C03-821D-EC7AE7B7212B}" type="slidenum">
              <a:rPr lang="ru-RU" altLang="ru-RU" sz="1200">
                <a:solidFill>
                  <a:srgbClr val="BCBCBC"/>
                </a:solidFill>
                <a:latin typeface="Times New Roman" pitchFamily="18" charset="0"/>
              </a:rPr>
              <a:pPr algn="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ru-RU" altLang="ru-RU" sz="1200">
              <a:solidFill>
                <a:srgbClr val="BCBCBC"/>
              </a:solidFill>
              <a:latin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42988" y="476250"/>
            <a:ext cx="7921625" cy="180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450850" algn="ctr">
              <a:defRPr/>
            </a:pPr>
            <a:r>
              <a:rPr lang="ru-RU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Команда проекта</a:t>
            </a:r>
            <a:endParaRPr lang="ru-RU" sz="3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1520" y="1484784"/>
            <a:ext cx="8892480" cy="4203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altLang="ru-RU" sz="30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ru-RU" altLang="ru-RU" sz="2000" i="1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103498"/>
              </a:buClr>
              <a:buSzPct val="100000"/>
              <a:buFont typeface="Arial" charset="0"/>
              <a:buNone/>
            </a:pPr>
            <a:r>
              <a:rPr lang="ru-RU" altLang="ru-RU" sz="1900" b="1" i="1" dirty="0" smtClean="0">
                <a:solidFill>
                  <a:srgbClr val="002060"/>
                </a:solidFill>
                <a:latin typeface="+mn-lt"/>
              </a:rPr>
              <a:t>Гаранина Екатерина Владимировна </a:t>
            </a:r>
            <a:r>
              <a:rPr lang="ru-RU" altLang="ru-RU" sz="1900" i="1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председатель </a:t>
            </a: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Комитета по делам молодёжи, семьи, спорту и социальным программам Администрации </a:t>
            </a: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НГО</a:t>
            </a:r>
          </a:p>
          <a:p>
            <a:pPr eaLnBrk="1" hangingPunct="1">
              <a:buClr>
                <a:srgbClr val="103498"/>
              </a:buClr>
              <a:buSzPct val="100000"/>
              <a:buFont typeface="Arial" charset="0"/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ru-RU" altLang="ru-RU" sz="1900" i="1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buClr>
                <a:srgbClr val="103498"/>
              </a:buClr>
              <a:buSzPct val="100000"/>
              <a:buFont typeface="Arial" charset="0"/>
              <a:buNone/>
            </a:pPr>
            <a:r>
              <a:rPr lang="ru-RU" altLang="ru-RU" sz="1900" b="1" i="1" dirty="0" err="1" smtClean="0">
                <a:solidFill>
                  <a:srgbClr val="002060"/>
                </a:solidFill>
                <a:latin typeface="+mn-lt"/>
              </a:rPr>
              <a:t>Жакова</a:t>
            </a:r>
            <a:r>
              <a:rPr lang="ru-RU" altLang="ru-RU" sz="1900" b="1" i="1" dirty="0" smtClean="0">
                <a:solidFill>
                  <a:srgbClr val="002060"/>
                </a:solidFill>
                <a:latin typeface="+mn-lt"/>
              </a:rPr>
              <a:t> Ирина Владимировна </a:t>
            </a:r>
            <a:r>
              <a:rPr lang="ru-RU" altLang="ru-RU" sz="1900" i="1" dirty="0" smtClean="0">
                <a:solidFill>
                  <a:srgbClr val="002060"/>
                </a:solidFill>
                <a:latin typeface="+mn-lt"/>
              </a:rPr>
              <a:t>– руководитель по молодежной политике </a:t>
            </a: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Комитета по делам молодёжи, семьи, спорту и социальным программам </a:t>
            </a:r>
            <a:r>
              <a:rPr lang="ru-RU" sz="2000" i="1" smtClean="0">
                <a:solidFill>
                  <a:srgbClr val="002060"/>
                </a:solidFill>
                <a:latin typeface="+mn-lt"/>
              </a:rPr>
              <a:t>Администрации </a:t>
            </a:r>
            <a:r>
              <a:rPr lang="ru-RU" sz="2000" i="1" smtClean="0">
                <a:solidFill>
                  <a:srgbClr val="002060"/>
                </a:solidFill>
                <a:latin typeface="+mn-lt"/>
              </a:rPr>
              <a:t>НГО</a:t>
            </a:r>
          </a:p>
          <a:p>
            <a:pPr eaLnBrk="1" hangingPunct="1">
              <a:buClr>
                <a:srgbClr val="103498"/>
              </a:buClr>
              <a:buSzPct val="100000"/>
              <a:buFont typeface="Arial" charset="0"/>
              <a:buNone/>
            </a:pPr>
            <a:endParaRPr lang="ru-RU" sz="2000" i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Контакты: </a:t>
            </a:r>
            <a:r>
              <a:rPr lang="en-US" sz="2000" i="1" dirty="0" smtClean="0">
                <a:solidFill>
                  <a:srgbClr val="002060"/>
                </a:solidFill>
                <a:latin typeface="+mn-lt"/>
              </a:rPr>
              <a:t>+</a:t>
            </a:r>
            <a:r>
              <a:rPr lang="en-US" sz="2000" i="1" dirty="0" smtClean="0">
                <a:solidFill>
                  <a:srgbClr val="002060"/>
                </a:solidFill>
                <a:latin typeface="+mn-lt"/>
              </a:rPr>
              <a:t>7(34370)7-09-78,e-mail</a:t>
            </a:r>
            <a:r>
              <a:rPr lang="en-US" sz="2000" i="1" dirty="0" smtClean="0">
                <a:solidFill>
                  <a:srgbClr val="002060"/>
                </a:solidFill>
                <a:latin typeface="+mn-lt"/>
              </a:rPr>
              <a:t>: udmsv@mail.ru</a:t>
            </a:r>
            <a:endParaRPr lang="ru-RU" sz="2000" i="1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buClr>
                <a:srgbClr val="103498"/>
              </a:buClr>
              <a:buSzPct val="100000"/>
              <a:buFont typeface="Arial" charset="0"/>
              <a:buNone/>
            </a:pPr>
            <a:endParaRPr lang="ru-RU" sz="2000" i="1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buClr>
                <a:srgbClr val="103498"/>
              </a:buClr>
              <a:buSzPct val="100000"/>
              <a:buFont typeface="Arial" charset="0"/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eaLnBrk="1" hangingPunct="1">
              <a:buClr>
                <a:srgbClr val="103498"/>
              </a:buClr>
              <a:buSzPct val="100000"/>
              <a:buFont typeface="Arial" charset="0"/>
              <a:buNone/>
            </a:pPr>
            <a:endParaRPr lang="ru-RU" altLang="ru-RU" sz="1900" i="1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buClr>
                <a:srgbClr val="103498"/>
              </a:buClr>
              <a:buSzPct val="100000"/>
              <a:buFont typeface="Arial" charset="0"/>
              <a:buNone/>
            </a:pPr>
            <a:endParaRPr lang="ru-RU" altLang="ru-RU" sz="19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+7(34370) 7-09-78,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e-mail: udmsv@mail.ru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3792</TotalTime>
  <Words>362</Words>
  <Application>Microsoft Office PowerPoint</Application>
  <PresentationFormat>Экран (4:3)</PresentationFormat>
  <Paragraphs>72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 долгосрочного социально-экономического развития Новоуральского городского округа  на период до 2030 года   Решение Думы  Новоуральского городского округа  от №2 от 27.01.2016</dc:title>
  <dc:creator>security</dc:creator>
  <cp:lastModifiedBy>adm48</cp:lastModifiedBy>
  <cp:revision>518</cp:revision>
  <cp:lastPrinted>1601-01-01T00:00:00Z</cp:lastPrinted>
  <dcterms:created xsi:type="dcterms:W3CDTF">2016-08-17T05:39:55Z</dcterms:created>
  <dcterms:modified xsi:type="dcterms:W3CDTF">2018-06-20T04:22:48Z</dcterms:modified>
</cp:coreProperties>
</file>