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76" r:id="rId4"/>
    <p:sldId id="278" r:id="rId5"/>
    <p:sldId id="274" r:id="rId6"/>
    <p:sldId id="279" r:id="rId7"/>
    <p:sldId id="277" r:id="rId8"/>
  </p:sldIdLst>
  <p:sldSz cx="18351500" cy="12763500"/>
  <p:notesSz cx="18351500" cy="1276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144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6362" y="3956685"/>
            <a:ext cx="15598775" cy="2680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52725" y="7147560"/>
            <a:ext cx="12846050" cy="3190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31F2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4300" b="0" i="0">
                <a:solidFill>
                  <a:srgbClr val="231F20"/>
                </a:solidFill>
                <a:latin typeface="Neo Sans Cyr Medium"/>
                <a:cs typeface="Neo Sans Cyr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726002" y="5676398"/>
            <a:ext cx="2477135" cy="1905000"/>
          </a:xfrm>
          <a:custGeom>
            <a:avLst/>
            <a:gdLst/>
            <a:ahLst/>
            <a:cxnLst/>
            <a:rect l="l" t="t" r="r" b="b"/>
            <a:pathLst>
              <a:path w="2477135" h="1905000">
                <a:moveTo>
                  <a:pt x="1283461" y="0"/>
                </a:moveTo>
                <a:lnTo>
                  <a:pt x="69672" y="1311"/>
                </a:lnTo>
                <a:lnTo>
                  <a:pt x="63855" y="1311"/>
                </a:lnTo>
                <a:lnTo>
                  <a:pt x="58051" y="2632"/>
                </a:lnTo>
                <a:lnTo>
                  <a:pt x="14092" y="35298"/>
                </a:lnTo>
                <a:lnTo>
                  <a:pt x="0" y="82654"/>
                </a:lnTo>
                <a:lnTo>
                  <a:pt x="0" y="1819024"/>
                </a:lnTo>
                <a:lnTo>
                  <a:pt x="14028" y="1865753"/>
                </a:lnTo>
                <a:lnTo>
                  <a:pt x="51574" y="1896710"/>
                </a:lnTo>
                <a:lnTo>
                  <a:pt x="1188023" y="1904718"/>
                </a:lnTo>
                <a:lnTo>
                  <a:pt x="2396058" y="1903415"/>
                </a:lnTo>
                <a:lnTo>
                  <a:pt x="2446428" y="1883907"/>
                </a:lnTo>
                <a:lnTo>
                  <a:pt x="2473066" y="1843657"/>
                </a:lnTo>
                <a:lnTo>
                  <a:pt x="2476715" y="1819024"/>
                </a:lnTo>
                <a:lnTo>
                  <a:pt x="2476715" y="594706"/>
                </a:lnTo>
                <a:lnTo>
                  <a:pt x="2187025" y="594706"/>
                </a:lnTo>
                <a:lnTo>
                  <a:pt x="2042172" y="594579"/>
                </a:lnTo>
                <a:lnTo>
                  <a:pt x="1995590" y="589692"/>
                </a:lnTo>
                <a:lnTo>
                  <a:pt x="1960026" y="574913"/>
                </a:lnTo>
                <a:lnTo>
                  <a:pt x="1920315" y="513864"/>
                </a:lnTo>
                <a:lnTo>
                  <a:pt x="1915350" y="466690"/>
                </a:lnTo>
                <a:lnTo>
                  <a:pt x="1915190" y="415121"/>
                </a:lnTo>
                <a:lnTo>
                  <a:pt x="1915099" y="363553"/>
                </a:lnTo>
                <a:lnTo>
                  <a:pt x="1915172" y="2619"/>
                </a:lnTo>
                <a:lnTo>
                  <a:pt x="1901228" y="1184"/>
                </a:lnTo>
                <a:lnTo>
                  <a:pt x="1895792" y="142"/>
                </a:lnTo>
                <a:lnTo>
                  <a:pt x="1283461" y="0"/>
                </a:lnTo>
                <a:close/>
              </a:path>
              <a:path w="2477135" h="1905000">
                <a:moveTo>
                  <a:pt x="2476715" y="594591"/>
                </a:moveTo>
                <a:lnTo>
                  <a:pt x="2187025" y="594706"/>
                </a:lnTo>
                <a:lnTo>
                  <a:pt x="2476715" y="594706"/>
                </a:lnTo>
                <a:close/>
              </a:path>
            </a:pathLst>
          </a:custGeom>
          <a:solidFill>
            <a:srgbClr val="2DA6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753954" y="5724696"/>
            <a:ext cx="402590" cy="422275"/>
          </a:xfrm>
          <a:custGeom>
            <a:avLst/>
            <a:gdLst/>
            <a:ahLst/>
            <a:cxnLst/>
            <a:rect l="l" t="t" r="r" b="b"/>
            <a:pathLst>
              <a:path w="402589" h="422275">
                <a:moveTo>
                  <a:pt x="0" y="0"/>
                </a:moveTo>
                <a:lnTo>
                  <a:pt x="0" y="422109"/>
                </a:lnTo>
                <a:lnTo>
                  <a:pt x="401993" y="422109"/>
                </a:lnTo>
                <a:lnTo>
                  <a:pt x="0" y="0"/>
                </a:lnTo>
                <a:close/>
              </a:path>
            </a:pathLst>
          </a:custGeom>
          <a:solidFill>
            <a:srgbClr val="2DA6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345785" cy="2154555"/>
          </a:xfrm>
          <a:custGeom>
            <a:avLst/>
            <a:gdLst/>
            <a:ahLst/>
            <a:cxnLst/>
            <a:rect l="l" t="t" r="r" b="b"/>
            <a:pathLst>
              <a:path w="18345785" h="2154555">
                <a:moveTo>
                  <a:pt x="18345277" y="2153970"/>
                </a:moveTo>
                <a:lnTo>
                  <a:pt x="0" y="2153970"/>
                </a:lnTo>
                <a:lnTo>
                  <a:pt x="0" y="0"/>
                </a:lnTo>
                <a:lnTo>
                  <a:pt x="18345277" y="0"/>
                </a:lnTo>
                <a:lnTo>
                  <a:pt x="18345277" y="2153970"/>
                </a:lnTo>
                <a:close/>
              </a:path>
            </a:pathLst>
          </a:custGeom>
          <a:solidFill>
            <a:srgbClr val="2DA6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504534" y="463849"/>
            <a:ext cx="2018664" cy="1238250"/>
          </a:xfrm>
          <a:custGeom>
            <a:avLst/>
            <a:gdLst/>
            <a:ahLst/>
            <a:cxnLst/>
            <a:rect l="l" t="t" r="r" b="b"/>
            <a:pathLst>
              <a:path w="2018664" h="1238250">
                <a:moveTo>
                  <a:pt x="1735442" y="1238072"/>
                </a:moveTo>
                <a:lnTo>
                  <a:pt x="2018284" y="0"/>
                </a:lnTo>
                <a:lnTo>
                  <a:pt x="0" y="1238072"/>
                </a:lnTo>
                <a:lnTo>
                  <a:pt x="1447101" y="899934"/>
                </a:lnTo>
                <a:lnTo>
                  <a:pt x="1735442" y="1238072"/>
                </a:lnTo>
                <a:close/>
              </a:path>
            </a:pathLst>
          </a:custGeom>
          <a:ln w="3600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139859" y="463894"/>
            <a:ext cx="383540" cy="604520"/>
          </a:xfrm>
          <a:custGeom>
            <a:avLst/>
            <a:gdLst/>
            <a:ahLst/>
            <a:cxnLst/>
            <a:rect l="l" t="t" r="r" b="b"/>
            <a:pathLst>
              <a:path w="383539" h="604519">
                <a:moveTo>
                  <a:pt x="245897" y="599991"/>
                </a:moveTo>
                <a:lnTo>
                  <a:pt x="98178" y="599991"/>
                </a:lnTo>
                <a:lnTo>
                  <a:pt x="147202" y="600104"/>
                </a:lnTo>
                <a:lnTo>
                  <a:pt x="196143" y="601448"/>
                </a:lnTo>
                <a:lnTo>
                  <a:pt x="244970" y="604050"/>
                </a:lnTo>
                <a:lnTo>
                  <a:pt x="245897" y="599991"/>
                </a:lnTo>
                <a:close/>
              </a:path>
              <a:path w="383539" h="604519">
                <a:moveTo>
                  <a:pt x="382968" y="0"/>
                </a:moveTo>
                <a:lnTo>
                  <a:pt x="0" y="603351"/>
                </a:lnTo>
                <a:lnTo>
                  <a:pt x="49101" y="601082"/>
                </a:lnTo>
                <a:lnTo>
                  <a:pt x="98178" y="599991"/>
                </a:lnTo>
                <a:lnTo>
                  <a:pt x="245897" y="599991"/>
                </a:lnTo>
                <a:lnTo>
                  <a:pt x="382968" y="126"/>
                </a:lnTo>
                <a:close/>
              </a:path>
            </a:pathLst>
          </a:custGeom>
          <a:solidFill>
            <a:srgbClr val="00A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04532" y="463842"/>
            <a:ext cx="2018296" cy="12380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951650" y="1063883"/>
            <a:ext cx="433705" cy="638175"/>
          </a:xfrm>
          <a:custGeom>
            <a:avLst/>
            <a:gdLst/>
            <a:ahLst/>
            <a:cxnLst/>
            <a:rect l="l" t="t" r="r" b="b"/>
            <a:pathLst>
              <a:path w="433705" h="638175">
                <a:moveTo>
                  <a:pt x="286387" y="0"/>
                </a:moveTo>
                <a:lnTo>
                  <a:pt x="237310" y="1091"/>
                </a:lnTo>
                <a:lnTo>
                  <a:pt x="188213" y="3360"/>
                </a:lnTo>
                <a:lnTo>
                  <a:pt x="0" y="299905"/>
                </a:lnTo>
                <a:lnTo>
                  <a:pt x="288328" y="638043"/>
                </a:lnTo>
                <a:lnTo>
                  <a:pt x="433184" y="4059"/>
                </a:lnTo>
                <a:lnTo>
                  <a:pt x="384356" y="1457"/>
                </a:lnTo>
                <a:lnTo>
                  <a:pt x="335413" y="113"/>
                </a:lnTo>
                <a:lnTo>
                  <a:pt x="286387" y="0"/>
                </a:lnTo>
                <a:close/>
              </a:path>
            </a:pathLst>
          </a:custGeom>
          <a:solidFill>
            <a:srgbClr val="8082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85355" y="1055421"/>
            <a:ext cx="1599565" cy="476884"/>
          </a:xfrm>
          <a:custGeom>
            <a:avLst/>
            <a:gdLst/>
            <a:ahLst/>
            <a:cxnLst/>
            <a:rect l="l" t="t" r="r" b="b"/>
            <a:pathLst>
              <a:path w="1599564" h="476884">
                <a:moveTo>
                  <a:pt x="1141580" y="0"/>
                </a:moveTo>
                <a:lnTo>
                  <a:pt x="822336" y="44184"/>
                </a:lnTo>
                <a:lnTo>
                  <a:pt x="491793" y="188585"/>
                </a:lnTo>
                <a:lnTo>
                  <a:pt x="0" y="476723"/>
                </a:lnTo>
                <a:lnTo>
                  <a:pt x="620400" y="164498"/>
                </a:lnTo>
                <a:lnTo>
                  <a:pt x="1129055" y="31558"/>
                </a:lnTo>
                <a:lnTo>
                  <a:pt x="1435495" y="8032"/>
                </a:lnTo>
                <a:lnTo>
                  <a:pt x="1141580" y="0"/>
                </a:lnTo>
                <a:close/>
              </a:path>
              <a:path w="1599564" h="476884">
                <a:moveTo>
                  <a:pt x="1473051" y="5148"/>
                </a:moveTo>
                <a:lnTo>
                  <a:pt x="1435495" y="8032"/>
                </a:lnTo>
                <a:lnTo>
                  <a:pt x="1599476" y="12513"/>
                </a:lnTo>
                <a:lnTo>
                  <a:pt x="1473051" y="514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31F2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7575" y="2935605"/>
            <a:ext cx="7982902" cy="8423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51022" y="2935605"/>
            <a:ext cx="7982902" cy="84239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1" i="0">
                <a:solidFill>
                  <a:srgbClr val="231F2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640772" y="3776136"/>
            <a:ext cx="5069954" cy="7670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1" i="0">
                <a:solidFill>
                  <a:srgbClr val="231F20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689336" y="4932559"/>
            <a:ext cx="12972826" cy="5760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0" i="0">
                <a:solidFill>
                  <a:srgbClr val="231F20"/>
                </a:solidFill>
                <a:latin typeface="Neo Sans Cyr Medium"/>
                <a:cs typeface="Neo Sans Cyr Medium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39510" y="11870055"/>
            <a:ext cx="5872480" cy="638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7575" y="11870055"/>
            <a:ext cx="4220845" cy="638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8/31/2020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213081" y="11870055"/>
            <a:ext cx="4220845" cy="638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32209B7-4597-4F28-BAAC-297597C34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77"/>
            <a:ext cx="18371783" cy="127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553B0B-C150-4657-BCAC-247F1AB5AD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" y="0"/>
            <a:ext cx="18338012" cy="1276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764DFC-7A1C-4E43-9335-DA5998CE0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447251" cy="318135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EEA3258-E59C-40BB-BA6C-F2AADC0813EA}"/>
              </a:ext>
            </a:extLst>
          </p:cNvPr>
          <p:cNvSpPr/>
          <p:nvPr/>
        </p:nvSpPr>
        <p:spPr>
          <a:xfrm>
            <a:off x="1631950" y="5282988"/>
            <a:ext cx="15240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Цель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 распространение новых знаний и технологий в области франчайзинга, вовлечение в предпринимательство, повышение уровня качества оказания услуг в небольших города области. Для предпринимателей - открыть бизнес в короткие сроки и минимизировать риски.</a:t>
            </a:r>
          </a:p>
          <a:p>
            <a:pPr indent="450215" algn="just"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Задачи</a:t>
            </a:r>
            <a:r>
              <a:rPr lang="ru-RU" sz="3600" dirty="0">
                <a:latin typeface="Times New Roman" panose="02020603050405020304" pitchFamily="18" charset="0"/>
                <a:ea typeface="Calibri" panose="020F0502020204030204" pitchFamily="34" charset="0"/>
              </a:rPr>
              <a:t>: сформировать основные приоритеты франчайзинга как формы                  выхода на рынок в небольших городах области, в том числе ЗАТО. Рассмотреть предложения по адаптации франшиз в ЗАТО г. Новоуральск.</a:t>
            </a:r>
            <a:endParaRPr lang="ru-RU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3E0D4E-3E72-4CAA-8250-075EA3CDC665}"/>
              </a:ext>
            </a:extLst>
          </p:cNvPr>
          <p:cNvSpPr txBox="1"/>
          <p:nvPr/>
        </p:nvSpPr>
        <p:spPr>
          <a:xfrm>
            <a:off x="8413750" y="318135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практики</a:t>
            </a:r>
          </a:p>
        </p:txBody>
      </p:sp>
    </p:spTree>
    <p:extLst>
      <p:ext uri="{BB962C8B-B14F-4D97-AF65-F5344CB8AC3E}">
        <p14:creationId xmlns:p14="http://schemas.microsoft.com/office/powerpoint/2010/main" val="1643971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B115A3-FFBD-40C2-A5C5-A51ACF1D1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52"/>
            <a:ext cx="7014765" cy="28644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08E9E48-4A51-4DBC-B403-F338851032E6}"/>
              </a:ext>
            </a:extLst>
          </p:cNvPr>
          <p:cNvSpPr txBox="1"/>
          <p:nvPr/>
        </p:nvSpPr>
        <p:spPr>
          <a:xfrm>
            <a:off x="8413750" y="2190750"/>
            <a:ext cx="838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практики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16F1429-E942-439B-8FE6-C1025D8E1CB8}"/>
              </a:ext>
            </a:extLst>
          </p:cNvPr>
          <p:cNvSpPr/>
          <p:nvPr/>
        </p:nvSpPr>
        <p:spPr>
          <a:xfrm>
            <a:off x="2160984" y="4171950"/>
            <a:ext cx="147871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Представлены 17 известных российских франчайзинговых  брендов (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сферы деятельности: здравоохранение и медицина, ритейл, салоны красоты и </a:t>
            </a:r>
            <a:r>
              <a:rPr lang="ru-RU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барбершопы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кофейни, пекарни, сфера услуг для населения.)</a:t>
            </a:r>
            <a:endParaRPr lang="ru-RU" sz="28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2492B7D-61B1-4540-97DE-0979102D2927}"/>
              </a:ext>
            </a:extLst>
          </p:cNvPr>
          <p:cNvSpPr/>
          <p:nvPr/>
        </p:nvSpPr>
        <p:spPr>
          <a:xfrm>
            <a:off x="2124310" y="5653899"/>
            <a:ext cx="147871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* Проведены переговоры с федеральными и региональными франчайзерами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на предмет открытия франчайзинговых точек в малых городах, ЗАТО, моногородах.</a:t>
            </a:r>
            <a:endParaRPr lang="ru-RU"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FA9B8D-3935-498F-9CBB-EFC943CEF1F5}"/>
              </a:ext>
            </a:extLst>
          </p:cNvPr>
          <p:cNvSpPr/>
          <p:nvPr/>
        </p:nvSpPr>
        <p:spPr>
          <a:xfrm>
            <a:off x="2124310" y="7128678"/>
            <a:ext cx="14115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* Сформирован список необходимых сфер деятельности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(торговля, общепит, здравоохранение, спорт, сфера услуг и т.п.),</a:t>
            </a:r>
            <a:endParaRPr lang="ru-RU" sz="28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B8788F9-0929-409D-BFF1-7F4A309827EE}"/>
              </a:ext>
            </a:extLst>
          </p:cNvPr>
          <p:cNvSpPr/>
          <p:nvPr/>
        </p:nvSpPr>
        <p:spPr>
          <a:xfrm>
            <a:off x="2170963" y="8641761"/>
            <a:ext cx="712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* Проведена деловая программа выставки</a:t>
            </a:r>
            <a:endParaRPr lang="ru-RU" sz="280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8EB432D-CCD3-4E30-8B2A-19AE15A3A051}"/>
              </a:ext>
            </a:extLst>
          </p:cNvPr>
          <p:cNvSpPr/>
          <p:nvPr/>
        </p:nvSpPr>
        <p:spPr>
          <a:xfrm>
            <a:off x="2124310" y="9654518"/>
            <a:ext cx="9693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* Организована Биржа контактов “франчайзер-инвестор”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2800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7F107E4B-64F0-4FD0-8FB6-EB3A7CB4DB96}"/>
              </a:ext>
            </a:extLst>
          </p:cNvPr>
          <p:cNvSpPr/>
          <p:nvPr/>
        </p:nvSpPr>
        <p:spPr>
          <a:xfrm>
            <a:off x="1631950" y="10578563"/>
            <a:ext cx="14787164" cy="548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 * Образовательная программа</a:t>
            </a:r>
            <a:r>
              <a:rPr lang="ru-RU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399BAB3-84A7-4AEF-93A9-F2DE1A93458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150" y="8313088"/>
            <a:ext cx="5571287" cy="368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73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06308-5F24-4242-98F6-944F603FD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0950" y="2398331"/>
            <a:ext cx="4841354" cy="923330"/>
          </a:xfrm>
          <a:solidFill>
            <a:schemeClr val="bg1"/>
          </a:solidFill>
        </p:spPr>
        <p:txBody>
          <a:bodyPr/>
          <a:lstStyle/>
          <a:p>
            <a:r>
              <a:rPr lang="ru-RU" sz="6000" b="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r>
              <a:rPr lang="ru-RU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FAB354-DBC0-4C99-9EEE-E69C5D414E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9950" y="4932559"/>
            <a:ext cx="16916400" cy="6124754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Представлено более 17 франшиз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 2 мастер-класса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Заслушано 6 докладов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посещение выставки составило 5 500 человек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участников на стендах выставки – 154 человека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практика нашла свое продолжение - 27 ноября 2019 года в Екатеринбурге в Ельцин Центре состоялась большая форум-выставка региональных и федеральных франшиз. Организатор - Свердловский областной фонд поддержки предпринимательства. В мероприятии приняли участие 1760 человек.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7D4EC4-BE7F-4784-AF80-702089CCE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7447251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6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854278-2658-4503-85D6-47DAB48A0A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19" y="0"/>
            <a:ext cx="7216028" cy="30289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AC12879-BA33-4342-BC40-6262A2DEB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288" y="343762"/>
            <a:ext cx="5847681" cy="38730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D1BCB3C-1985-48E7-B4D2-7BBEA6A50AD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288" y="8609801"/>
            <a:ext cx="5847681" cy="3872464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22447EE-1986-45E4-AD90-64AB423BED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40288" y="4487583"/>
            <a:ext cx="5847681" cy="3872464"/>
          </a:xfrm>
          <a:prstGeom prst="rect">
            <a:avLst/>
          </a:prstGeom>
        </p:spPr>
      </p:pic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CF86C0E5-72A7-4255-90A6-6EAF7D04D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8270832"/>
              </p:ext>
            </p:extLst>
          </p:nvPr>
        </p:nvGraphicFramePr>
        <p:xfrm>
          <a:off x="663530" y="4216836"/>
          <a:ext cx="10264819" cy="6431280"/>
        </p:xfrm>
        <a:graphic>
          <a:graphicData uri="http://schemas.openxmlformats.org/drawingml/2006/table">
            <a:tbl>
              <a:tblPr firstRow="1" firstCol="1" bandRow="1"/>
              <a:tblGrid>
                <a:gridCol w="10264819">
                  <a:extLst>
                    <a:ext uri="{9D8B030D-6E8A-4147-A177-3AD203B41FA5}">
                      <a16:colId xmlns:a16="http://schemas.microsoft.com/office/drawing/2014/main" val="1485433200"/>
                    </a:ext>
                  </a:extLst>
                </a:gridCol>
              </a:tblGrid>
              <a:tr h="99313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Полученные выгоды в результате внедрения практики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8090318"/>
                  </a:ext>
                </a:extLst>
              </a:tr>
              <a:tr h="442218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3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3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 предприниматели приобретают новые знания и технологий в области франчайзинга;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3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повышают уровень качества оказания услуг в городах ЗАТО;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3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получают возможность открыть бизнес в короткие сроки и минимизировать риски; 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35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формируются основные приоритеты франчайзинга как формы выхода на рынок в небольших городах области, в том числе ЗАТО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28428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693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DB3B986-4973-4030-B028-A59B6F6E1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937"/>
            <a:ext cx="7174711" cy="29298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022BFE-31EB-4590-9A63-6F3F50AA94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750" y="3139142"/>
            <a:ext cx="3154835" cy="420644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AD8AC54-C1A9-449F-BC45-121BE75406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50" y="6686550"/>
            <a:ext cx="3154835" cy="32318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8C9BA4-8D2E-4267-9A2E-7FE7E3A35E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185" y="9164916"/>
            <a:ext cx="3352800" cy="320873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184D56C-7176-4E23-B431-69F0C2AF09DA}"/>
              </a:ext>
            </a:extLst>
          </p:cNvPr>
          <p:cNvSpPr/>
          <p:nvPr/>
        </p:nvSpPr>
        <p:spPr>
          <a:xfrm>
            <a:off x="8337550" y="1200150"/>
            <a:ext cx="733841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Ответственные за </a:t>
            </a:r>
          </a:p>
          <a:p>
            <a:pPr algn="ctr"/>
            <a:r>
              <a:rPr lang="ru-RU" sz="6000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реализацию практики</a:t>
            </a:r>
            <a:endParaRPr lang="ru-RU" sz="6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8D3597-C1BB-4470-9690-7F621CABCC10}"/>
              </a:ext>
            </a:extLst>
          </p:cNvPr>
          <p:cNvSpPr txBox="1"/>
          <p:nvPr/>
        </p:nvSpPr>
        <p:spPr>
          <a:xfrm>
            <a:off x="6025059" y="5242365"/>
            <a:ext cx="105156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Воронин Игорь Анатольевич – директор Фонда НЦРП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649914-85A2-4511-BAF3-F78B11422987}"/>
              </a:ext>
            </a:extLst>
          </p:cNvPr>
          <p:cNvSpPr txBox="1"/>
          <p:nvPr/>
        </p:nvSpPr>
        <p:spPr>
          <a:xfrm>
            <a:off x="6025059" y="7671543"/>
            <a:ext cx="119634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Петрова Анастасия Александровна – зам. директора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0D6FE9-91A9-45FE-9CEE-F161EF0F3374}"/>
              </a:ext>
            </a:extLst>
          </p:cNvPr>
          <p:cNvSpPr txBox="1"/>
          <p:nvPr/>
        </p:nvSpPr>
        <p:spPr>
          <a:xfrm>
            <a:off x="7174711" y="10453812"/>
            <a:ext cx="1101836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Герасимова Елена Юрьевна – главный специалист</a:t>
            </a:r>
          </a:p>
        </p:txBody>
      </p:sp>
    </p:spTree>
    <p:extLst>
      <p:ext uri="{BB962C8B-B14F-4D97-AF65-F5344CB8AC3E}">
        <p14:creationId xmlns:p14="http://schemas.microsoft.com/office/powerpoint/2010/main" val="178663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</TotalTime>
  <Words>309</Words>
  <Application>Microsoft Office PowerPoint</Application>
  <PresentationFormat>Произвольный</PresentationFormat>
  <Paragraphs>31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Neo Sans Cyr Medium</vt:lpstr>
      <vt:lpstr>Roboto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Результаты: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19 марта</dc:title>
  <dc:creator>Lenka</dc:creator>
  <cp:lastModifiedBy>Пользователь</cp:lastModifiedBy>
  <cp:revision>17</cp:revision>
  <dcterms:created xsi:type="dcterms:W3CDTF">2020-03-20T14:19:51Z</dcterms:created>
  <dcterms:modified xsi:type="dcterms:W3CDTF">2020-08-31T14:25:39Z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2020-03-20T00:00:00Z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2020-03-20T00:00:00Z</vt:filetime>
  </property>
</Properties>
</file>