
<file path=[Content_Types].xml><?xml version="1.0" encoding="utf-8"?>
<Types xmlns="http://schemas.openxmlformats.org/package/2006/content-types">
  <Default Extension="jpg" ContentType="image/jpeg"/>
  <Default Extension="wmf" ContentType="image/x-wmf"/>
  <Default Extension="png" ContentType="image/png"/>
  <Default Extension="xml" ContentType="application/xml"/>
  <Default Extension="jpeg" ContentType="image/jpeg"/>
  <Default Extension="rels" ContentType="application/vnd.openxmlformats-package.relationships+xml"/>
  <Default Extension="bin" ContentType="application/vnd.openxmlformats-officedocument.oleObject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14.xml" ContentType="application/vnd.openxmlformats-officedocument.presentationml.slideLayout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12192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 /><Relationship Id="rId9" Type="http://schemas.openxmlformats.org/officeDocument/2006/relationships/tableStyles" Target="tableStyles.xml" /><Relationship Id="rId10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Титульны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18" hidden="0"/>
          <p:cNvGrpSpPr/>
          <p:nvPr isPhoto="0" userDrawn="0"/>
        </p:nvGrpSpPr>
        <p:grpSpPr bwMode="auto"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5" name="Freeform 6" hidden="0"/>
            <p:cNvSpPr/>
            <p:nvPr isPhoto="0" userDrawn="0"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 fill="norm" stroke="1" extrusionOk="0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6" name="Freeform 7" hidden="0"/>
            <p:cNvSpPr/>
            <p:nvPr isPhoto="0" userDrawn="0"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 fill="norm" stroke="1" extrusionOk="0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 hidden="0"/>
            <p:cNvSpPr/>
            <p:nvPr isPhoto="0" userDrawn="0"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 fill="norm" stroke="1" extrusionOk="0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 hidden="0"/>
            <p:cNvSpPr/>
            <p:nvPr isPhoto="0" userDrawn="0"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 fill="norm" stroke="1" extrusionOk="0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 hidden="0"/>
            <p:cNvSpPr/>
            <p:nvPr isPhoto="0" userDrawn="0"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 fill="norm" stroke="1" extrusionOk="0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 hidden="0"/>
            <p:cNvSpPr/>
            <p:nvPr isPhoto="0" userDrawn="0"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 fill="norm" stroke="1" extrusionOk="0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1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4515377" y="3996267"/>
            <a:ext cx="6987645" cy="1388533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3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14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5332412" y="5883275"/>
            <a:ext cx="432404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Панорамная фотография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Picture Placeholder 2" hidden="0"/>
          <p:cNvSpPr>
            <a:spLocks noChangeAspect="1" noGrp="1"/>
          </p:cNvSpPr>
          <p:nvPr isPhoto="0" userDrawn="0">
            <p:ph type="pic" idx="1" hasCustomPrompt="0"/>
          </p:nvPr>
        </p:nvSpPr>
        <p:spPr bwMode="auto">
          <a:xfrm>
            <a:off x="2386012" y="932112"/>
            <a:ext cx="8225943" cy="3164976"/>
          </a:xfrm>
          <a:prstGeom prst="roundRect">
            <a:avLst>
              <a:gd name="adj" fmla="val 4380"/>
            </a:avLst>
          </a:prstGeom>
          <a:ln w="38100">
            <a:gradFill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1484311" y="5299602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Заголовок и подпись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484312" y="4343400"/>
            <a:ext cx="1001871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Цитата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Box 13" hidden="0"/>
          <p:cNvSpPr>
            <a:spLocks noAdjustHandles="0" noChangeArrowheads="0"/>
          </p:cNvSpPr>
          <p:nvPr isPhoto="0" userDrawn="0"/>
        </p:nvSpPr>
        <p:spPr bwMode="auto">
          <a:xfrm>
            <a:off x="1598612" y="863023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ts val="0"/>
              </a:spcBef>
              <a:buNone/>
              <a:defRPr sz="3200" b="0" cap="all">
                <a:ln w="3175" cmpd="sng">
                  <a:noFill/>
                </a:ln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>
              <a:defRPr/>
            </a:pPr>
            <a:r>
              <a:rPr lang="en-US" sz="8000">
                <a:solidFill>
                  <a:schemeClr val="tx1"/>
                </a:solidFill>
              </a:rPr>
              <a:t>“</a:t>
            </a:r>
            <a:endParaRPr/>
          </a:p>
        </p:txBody>
      </p:sp>
      <p:sp>
        <p:nvSpPr>
          <p:cNvPr id="5" name="TextBox 14" hidden="0"/>
          <p:cNvSpPr>
            <a:spLocks noAdjustHandles="0" noChangeArrowheads="0"/>
          </p:cNvSpPr>
          <p:nvPr isPhoto="0" userDrawn="0"/>
        </p:nvSpPr>
        <p:spPr bwMode="auto">
          <a:xfrm>
            <a:off x="10893425" y="2819399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ts val="0"/>
              </a:spcBef>
              <a:buNone/>
              <a:defRPr sz="3200" b="0" cap="all">
                <a:ln w="3175" cmpd="sng">
                  <a:noFill/>
                </a:ln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>
              <a:defRPr/>
            </a:pPr>
            <a:r>
              <a:rPr lang="en-US" sz="8000">
                <a:solidFill>
                  <a:schemeClr val="tx1"/>
                </a:solidFill>
              </a:rPr>
              <a:t>”</a:t>
            </a:r>
            <a:endParaRPr/>
          </a:p>
        </p:txBody>
      </p:sp>
      <p:sp>
        <p:nvSpPr>
          <p:cNvPr id="6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Text Placeholder 9" hidden="0"/>
          <p:cNvSpPr>
            <a:spLocks noGrp="1"/>
          </p:cNvSpPr>
          <p:nvPr isPhoto="0" userDrawn="0">
            <p:ph type="body" sz="quarter" idx="13" hasCustomPrompt="0"/>
          </p:nvPr>
        </p:nvSpPr>
        <p:spPr bwMode="auto"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9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10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Карточка имени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Цитата карточки имени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Box 13" hidden="0"/>
          <p:cNvSpPr>
            <a:spLocks noAdjustHandles="0" noChangeArrowheads="0"/>
          </p:cNvSpPr>
          <p:nvPr isPhoto="0" userDrawn="0"/>
        </p:nvSpPr>
        <p:spPr bwMode="auto">
          <a:xfrm>
            <a:off x="1598612" y="863023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ts val="0"/>
              </a:spcBef>
              <a:buNone/>
              <a:defRPr sz="3200" b="0" cap="all">
                <a:ln w="3175" cmpd="sng">
                  <a:noFill/>
                </a:ln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>
              <a:defRPr/>
            </a:pPr>
            <a:r>
              <a:rPr lang="en-US" sz="8000">
                <a:solidFill>
                  <a:schemeClr val="tx1"/>
                </a:solidFill>
              </a:rPr>
              <a:t>“</a:t>
            </a:r>
            <a:endParaRPr/>
          </a:p>
        </p:txBody>
      </p:sp>
      <p:sp>
        <p:nvSpPr>
          <p:cNvPr id="5" name="TextBox 14" hidden="0"/>
          <p:cNvSpPr>
            <a:spLocks noAdjustHandles="0" noChangeArrowheads="0"/>
          </p:cNvSpPr>
          <p:nvPr isPhoto="0" userDrawn="0"/>
        </p:nvSpPr>
        <p:spPr bwMode="auto">
          <a:xfrm>
            <a:off x="10893425" y="2819399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ts val="0"/>
              </a:spcBef>
              <a:buNone/>
              <a:defRPr sz="3200" b="0" cap="all">
                <a:ln w="3175" cmpd="sng">
                  <a:noFill/>
                </a:ln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>
              <a:defRPr/>
            </a:pPr>
            <a:r>
              <a:rPr lang="en-US" sz="8000">
                <a:solidFill>
                  <a:schemeClr val="tx1"/>
                </a:solidFill>
              </a:rPr>
              <a:t>”</a:t>
            </a:r>
            <a:endParaRPr/>
          </a:p>
        </p:txBody>
      </p:sp>
      <p:sp>
        <p:nvSpPr>
          <p:cNvPr id="6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Text Placeholder 9" hidden="0"/>
          <p:cNvSpPr>
            <a:spLocks noGrp="1"/>
          </p:cNvSpPr>
          <p:nvPr isPhoto="0" userDrawn="0">
            <p:ph type="body" sz="quarter" idx="13" hasCustomPrompt="0"/>
          </p:nvPr>
        </p:nvSpPr>
        <p:spPr bwMode="auto"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>
                <a:ln w="3175" cmpd="sng">
                  <a:noFill/>
                </a:ln>
                <a:solidFill>
                  <a:schemeClr val="tx1"/>
                </a:solidFill>
              </a:defRPr>
            </a:lvl1pPr>
          </a:lstStyle>
          <a:p>
            <a:pPr marL="0" lvl="0">
              <a:spcBef>
                <a:spcPts val="0"/>
              </a:spcBef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9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10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Истина или ложь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/>
            </a:lvl1pPr>
          </a:lstStyle>
          <a:p>
            <a:pPr marL="0"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9" hidden="0"/>
          <p:cNvSpPr>
            <a:spLocks noGrp="1"/>
          </p:cNvSpPr>
          <p:nvPr isPhoto="0" userDrawn="0">
            <p:ph type="body" sz="quarter" idx="13" hasCustomPrompt="0"/>
          </p:nvPr>
        </p:nvSpPr>
        <p:spPr bwMode="auto">
          <a:xfrm>
            <a:off x="1484312" y="3505199"/>
            <a:ext cx="1001871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>
                <a:ln w="3175" cmpd="sng">
                  <a:noFill/>
                </a:ln>
                <a:solidFill>
                  <a:schemeClr val="tx1"/>
                </a:solidFill>
              </a:defRPr>
            </a:lvl1pPr>
          </a:lstStyle>
          <a:p>
            <a:pPr marL="0" lvl="0">
              <a:spcBef>
                <a:spcPts val="0"/>
              </a:spcBef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484311" y="4343400"/>
            <a:ext cx="1001871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8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 anchor="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9732655" y="685800"/>
            <a:ext cx="1770369" cy="5105400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 anchor="ctr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10951856" y="5867131"/>
            <a:ext cx="551167" cy="365125"/>
          </a:xfrm>
        </p:spPr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484311" y="685800"/>
            <a:ext cx="10018712" cy="1752599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ext Placehold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Content Placeholder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Date Placeholder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10" name="Footer Placeholder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Picture Placeholder 2" hidden="0"/>
          <p:cNvSpPr>
            <a:spLocks noChangeAspect="1" noGrp="1"/>
          </p:cNvSpPr>
          <p:nvPr isPhoto="0" userDrawn="0">
            <p:ph type="pic" idx="1" hasCustomPrompt="0"/>
          </p:nvPr>
        </p:nvSpPr>
        <p:spPr bwMode="auto"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3">
        <a:schemeClr val="bg2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6" hidden="0"/>
          <p:cNvGrpSpPr/>
          <p:nvPr isPhoto="0" userDrawn="0"/>
        </p:nvGrpSpPr>
        <p:grpSpPr bwMode="auto"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5" name="Freeform 6" hidden="0"/>
            <p:cNvSpPr/>
            <p:nvPr isPhoto="0" userDrawn="0"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 fill="norm" stroke="1" extrusionOk="0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6" name="Freeform 7" hidden="0"/>
            <p:cNvSpPr/>
            <p:nvPr isPhoto="0" userDrawn="0"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 fill="norm" stroke="1" extrusionOk="0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8" hidden="0"/>
            <p:cNvSpPr/>
            <p:nvPr isPhoto="0" userDrawn="0"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 fill="norm" stroke="1" extrusionOk="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9" hidden="0"/>
            <p:cNvSpPr/>
            <p:nvPr isPhoto="0" userDrawn="0"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 fill="norm" stroke="1" extrusionOk="0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0" hidden="0"/>
            <p:cNvSpPr/>
            <p:nvPr isPhoto="0" userDrawn="0"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 fill="norm" stroke="1" extrusionOk="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1" hidden="0"/>
            <p:cNvSpPr/>
            <p:nvPr isPhoto="0" userDrawn="0"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 fill="norm" stroke="1" extrusionOk="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1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484311" y="685800"/>
            <a:ext cx="10018712" cy="17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484310" y="2666999"/>
            <a:ext cx="10018712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Date Placehold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14" name="Footer Placehold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457200">
        <a:spcBef>
          <a:spcPts val="0"/>
        </a:spcBef>
        <a:buNone/>
        <a:defRPr sz="4000" cap="none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285750" indent="-285750" algn="l" defTabSz="457200">
        <a:spcBef>
          <a:spcPts val="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cap="none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>
        <a:spcBef>
          <a:spcPts val="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cap="none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>
        <a:spcBef>
          <a:spcPts val="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cap="none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>
        <a:spcBef>
          <a:spcPts val="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cap="none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>
        <a:spcBef>
          <a:spcPts val="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cap="none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>
        <a:spcBef>
          <a:spcPts val="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cap="none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>
        <a:spcBef>
          <a:spcPts val="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cap="none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>
        <a:spcBef>
          <a:spcPts val="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cap="none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>
        <a:spcBef>
          <a:spcPts val="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cap="none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ctr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Внедрение системы ВКС в ЗАТО Северск</a:t>
            </a:r>
            <a:endParaRPr lang="ru-RU"/>
          </a:p>
        </p:txBody>
      </p:sp>
      <p:sp>
        <p:nvSpPr>
          <p:cNvPr id="5" name="Подзаголовок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 rot="0">
            <a:off x="4515377" y="3996266"/>
            <a:ext cx="6987645" cy="138853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Предпосылки реализации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С развитием цифровых технологий дистанционные способы коммуникации вошли во все сферы жизни, включая государственную сферу. В условиях чрезвычайных ситуаций, когда личное участие в мероприятиях затруднено либо невозможно, средства удаленного общения становятся особенно актуальными. Сегодня такой ситуацией является пандемия COVID-19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484309" y="1"/>
            <a:ext cx="10018712" cy="1507524"/>
          </a:xfrm>
        </p:spPr>
        <p:txBody>
          <a:bodyPr/>
          <a:lstStyle/>
          <a:p>
            <a:pPr>
              <a:defRPr/>
            </a:pPr>
            <a:r>
              <a:rPr lang="ru-RU"/>
              <a:t>Нормативно-правовые акты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1484309" y="1416908"/>
            <a:ext cx="10018711" cy="4578956"/>
          </a:xfrm>
        </p:spPr>
        <p:txBody>
          <a:bodyPr/>
          <a:lstStyle/>
          <a:p>
            <a:pPr>
              <a:lnSpc>
                <a:spcPct val="95000"/>
              </a:lnSpc>
              <a:defRPr/>
            </a:pPr>
            <a:r>
              <a:rPr lang="ru-RU" sz="2200"/>
              <a:t>Указ Президента РФ от 11.05.2020 №316 </a:t>
            </a:r>
            <a:r>
              <a:rPr lang="ru-RU" sz="2200"/>
              <a:t>«Об </a:t>
            </a:r>
            <a:r>
              <a:rPr lang="ru-RU" sz="2200"/>
              <a:t>определении порядка продления действия мер по обеспечению санитарно-эпидемиологического благополучия населения в субъектах Российской Федерации в связи с распространением новой </a:t>
            </a:r>
            <a:r>
              <a:rPr lang="ru-RU" sz="2200"/>
              <a:t>коронавирусной</a:t>
            </a:r>
            <a:r>
              <a:rPr lang="ru-RU" sz="2200"/>
              <a:t> инфекции (COVID-19</a:t>
            </a:r>
            <a:r>
              <a:rPr lang="ru-RU" sz="2200"/>
              <a:t>)»</a:t>
            </a:r>
            <a:endParaRPr sz="2200"/>
          </a:p>
          <a:p>
            <a:pPr>
              <a:lnSpc>
                <a:spcPct val="80000"/>
              </a:lnSpc>
              <a:defRPr/>
            </a:pPr>
            <a:r>
              <a:rPr lang="ru-RU" sz="2200"/>
              <a:t>Распоряжение АТО №41-ра от 31.01.2020 «Об утверждении Плана организационных санитарно-противоэпидемических (профилактических) мероприятий по предупреждению завоза и распространения новой </a:t>
            </a:r>
            <a:r>
              <a:rPr lang="ru-RU" sz="2200"/>
              <a:t>коронавирусной</a:t>
            </a:r>
            <a:r>
              <a:rPr lang="ru-RU" sz="2200"/>
              <a:t> инфекции, вызванной 2019-nCoV, на территории Томской области»</a:t>
            </a:r>
            <a:endParaRPr sz="2200"/>
          </a:p>
          <a:p>
            <a:pPr>
              <a:lnSpc>
                <a:spcPct val="80000"/>
              </a:lnSpc>
              <a:defRPr/>
            </a:pPr>
            <a:r>
              <a:rPr lang="ru-RU" sz="2200"/>
              <a:t>Распоряжение Администрации ЗАТО Северск №331-р от 19.03.2020 «О создании оперативного штаба по снижению риска завоза и распространения новой </a:t>
            </a:r>
            <a:r>
              <a:rPr lang="ru-RU" sz="2200"/>
              <a:t>коронавирусной</a:t>
            </a:r>
            <a:r>
              <a:rPr lang="ru-RU" sz="2200"/>
              <a:t> инфекции (2019-nCoV) на территории ЗАТО Северск</a:t>
            </a:r>
            <a:r>
              <a:rPr lang="ru-RU" sz="2200"/>
              <a:t>»</a:t>
            </a:r>
            <a:endParaRPr lang="ru-RU" sz="2200"/>
          </a:p>
          <a:p>
            <a:pPr>
              <a:lnSpc>
                <a:spcPct val="80000"/>
              </a:lnSpc>
              <a:defRPr/>
            </a:pPr>
            <a:r>
              <a:rPr>
                <a:cs typeface="Times New Roman"/>
              </a:rPr>
              <a:t>Приказ Финансового управления о выделении дополнительного финансирования </a:t>
            </a:r>
            <a:br>
              <a:rPr>
                <a:cs typeface="Times New Roman"/>
              </a:rPr>
            </a:br>
            <a:r>
              <a:rPr>
                <a:cs typeface="Times New Roman"/>
              </a:rPr>
              <a:t>№ 63 от 19.06.2020.</a:t>
            </a:r>
            <a:endParaRPr lang="ru-RU" sz="2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505508" y="0"/>
            <a:ext cx="5781462" cy="1126524"/>
          </a:xfrm>
        </p:spPr>
        <p:txBody>
          <a:bodyPr/>
          <a:lstStyle/>
          <a:p>
            <a:pPr>
              <a:defRPr/>
            </a:pPr>
            <a:r>
              <a:rPr lang="en-US"/>
              <a:t>Система ВКС TrueConf</a:t>
            </a:r>
            <a:endParaRPr lang="ru-RU"/>
          </a:p>
        </p:txBody>
      </p:sp>
      <p:pic>
        <p:nvPicPr>
          <p:cNvPr id="5" name="Объект 3" hidden="0"/>
          <p:cNvPicPr>
            <a:picLocks noChangeAspect="1" noGrp="1"/>
          </p:cNvPicPr>
          <p:nvPr isPhoto="0" userDrawn="0">
            <p:ph idx="1" hasCustomPrompt="0"/>
          </p:nvPr>
        </p:nvPicPr>
        <p:blipFill>
          <a:blip r:embed="rId2"/>
          <a:stretch/>
        </p:blipFill>
        <p:spPr bwMode="auto">
          <a:xfrm>
            <a:off x="2230832" y="1508251"/>
            <a:ext cx="8660327" cy="48431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1161345" y="0"/>
            <a:ext cx="11088076" cy="871150"/>
          </a:xfrm>
        </p:spPr>
        <p:txBody>
          <a:bodyPr/>
          <a:lstStyle/>
          <a:p>
            <a:pPr>
              <a:defRPr/>
            </a:pPr>
            <a:r>
              <a:rPr lang="ru-RU"/>
              <a:t>Универсальность системы ВКС</a:t>
            </a:r>
            <a:endParaRPr lang="ru-RU"/>
          </a:p>
        </p:txBody>
      </p:sp>
      <p:pic>
        <p:nvPicPr>
          <p:cNvPr id="5" name="Объект 3" hidden="0"/>
          <p:cNvPicPr>
            <a:picLocks noChangeAspect="1" noGrp="1"/>
          </p:cNvPicPr>
          <p:nvPr isPhoto="0" userDrawn="0">
            <p:ph idx="1" hasCustomPrompt="0"/>
          </p:nvPr>
        </p:nvPicPr>
        <p:blipFill>
          <a:blip r:embed="rId2"/>
          <a:stretch/>
        </p:blipFill>
        <p:spPr bwMode="auto">
          <a:xfrm>
            <a:off x="3122140" y="871151"/>
            <a:ext cx="6804454" cy="52843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Arial"/>
        <a:cs typeface="Arial"/>
      </a:majorFont>
      <a:minorFont>
        <a:latin typeface="Corbel"/>
        <a:ea typeface="Arial"/>
        <a:cs typeface="Arial"/>
      </a:minorFont>
    </a:fontScheme>
    <a:fmtScheme name="Parallax">
      <a:fillStyleLst>
        <a:solidFill>
          <a:schemeClr val="phClr"/>
        </a:solidFill>
        <a:gradFill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/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>
          <a:blip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0</TotalTime>
  <Words>0</Words>
  <Application>Р7-Офис/1.4.1.37</Application>
  <DocSecurity>0</DocSecurity>
  <PresentationFormat>Широкоэкранный</PresentationFormat>
  <Paragraphs>0</Paragraphs>
  <Slides>5</Slides>
  <Notes>5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 1</vt:lpstr>
      <vt:lpstr>Slide 1</vt:lpstr>
      <vt:lpstr>Slide 2</vt:lpstr>
      <vt:lpstr>Slide 3</vt:lpstr>
      <vt:lpstr>Slide 4</vt:lpstr>
      <vt:lpstr>Slide 5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системы ВКС в ЗАТО Северск</dc:title>
  <dc:subject/>
  <dc:creator>Ovanes Antonyan</dc:creator>
  <cp:keywords/>
  <dc:description/>
  <dc:identifier/>
  <dc:language/>
  <cp:lastModifiedBy/>
  <cp:revision>6</cp:revision>
  <dcterms:created xsi:type="dcterms:W3CDTF">2020-08-27T06:04:54Z</dcterms:created>
  <dcterms:modified xsi:type="dcterms:W3CDTF">2020-08-31T01:22:59Z</dcterms:modified>
  <cp:category/>
  <cp:contentStatus/>
  <cp:version/>
</cp:coreProperties>
</file>