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7" r:id="rId4"/>
    <p:sldId id="288" r:id="rId5"/>
    <p:sldId id="262" r:id="rId6"/>
    <p:sldId id="264" r:id="rId7"/>
    <p:sldId id="284" r:id="rId8"/>
    <p:sldId id="285" r:id="rId9"/>
    <p:sldId id="290" r:id="rId10"/>
    <p:sldId id="289" r:id="rId11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B7B5-D2B3-4A2B-8891-8DD32869A3EB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9457-5A8E-4139-8A67-2F1288B35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92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B7B5-D2B3-4A2B-8891-8DD32869A3EB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9457-5A8E-4139-8A67-2F1288B35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26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B7B5-D2B3-4A2B-8891-8DD32869A3EB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9457-5A8E-4139-8A67-2F1288B35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03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B7B5-D2B3-4A2B-8891-8DD32869A3EB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9457-5A8E-4139-8A67-2F1288B35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862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B7B5-D2B3-4A2B-8891-8DD32869A3EB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9457-5A8E-4139-8A67-2F1288B35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94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B7B5-D2B3-4A2B-8891-8DD32869A3EB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9457-5A8E-4139-8A67-2F1288B35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B7B5-D2B3-4A2B-8891-8DD32869A3EB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9457-5A8E-4139-8A67-2F1288B35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98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B7B5-D2B3-4A2B-8891-8DD32869A3EB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9457-5A8E-4139-8A67-2F1288B35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8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B7B5-D2B3-4A2B-8891-8DD32869A3EB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9457-5A8E-4139-8A67-2F1288B35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50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B7B5-D2B3-4A2B-8891-8DD32869A3EB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9457-5A8E-4139-8A67-2F1288B35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B7B5-D2B3-4A2B-8891-8DD32869A3EB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B9457-5A8E-4139-8A67-2F1288B35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40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CB7B5-D2B3-4A2B-8891-8DD32869A3EB}" type="datetimeFigureOut">
              <a:rPr lang="ru-RU" smtClean="0"/>
              <a:pPr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B9457-5A8E-4139-8A67-2F1288B35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76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16.jpeg"/><Relationship Id="rId4" Type="http://schemas.openxmlformats.org/officeDocument/2006/relationships/image" Target="../media/image4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965" y="609600"/>
            <a:ext cx="9823269" cy="4282440"/>
          </a:xfrm>
        </p:spPr>
        <p:txBody>
          <a:bodyPr>
            <a:normAutofit fontScale="77500" lnSpcReduction="20000"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Социально-педагогический проект 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«</a:t>
            </a:r>
            <a:r>
              <a:rPr lang="ru-RU" sz="4400" b="1" dirty="0">
                <a:solidFill>
                  <a:srgbClr val="7030A0"/>
                </a:solidFill>
              </a:rPr>
              <a:t>Здоровье под контролем»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ЗАТО Северск Томской области</a:t>
            </a:r>
          </a:p>
          <a:p>
            <a:r>
              <a:rPr lang="ru-RU" sz="3000" b="1" dirty="0">
                <a:solidFill>
                  <a:srgbClr val="7030A0"/>
                </a:solidFill>
              </a:rPr>
              <a:t>при поддержке АО «ТВЭЛ»</a:t>
            </a:r>
          </a:p>
          <a:p>
            <a:endParaRPr lang="ru-RU" sz="3000" b="1" dirty="0" smtClean="0">
              <a:solidFill>
                <a:srgbClr val="002060"/>
              </a:solidFill>
            </a:endParaRPr>
          </a:p>
          <a:p>
            <a:r>
              <a:rPr lang="ru-RU" sz="3000" b="1" dirty="0" smtClean="0">
                <a:solidFill>
                  <a:srgbClr val="002060"/>
                </a:solidFill>
              </a:rPr>
              <a:t>Лидеры проекта:</a:t>
            </a:r>
          </a:p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Коновалова Ольга Владимировна,</a:t>
            </a:r>
            <a:r>
              <a:rPr lang="ru-RU" sz="3000" b="1" dirty="0" smtClean="0">
                <a:solidFill>
                  <a:srgbClr val="002060"/>
                </a:solidFill>
              </a:rPr>
              <a:t>                                                                   </a:t>
            </a:r>
            <a:r>
              <a:rPr lang="ru-RU" sz="2300" b="1" dirty="0" smtClean="0">
                <a:solidFill>
                  <a:srgbClr val="002060"/>
                </a:solidFill>
              </a:rPr>
              <a:t>заместитель директора МАУ ЗАТО Северск «РЦО»</a:t>
            </a:r>
            <a:r>
              <a:rPr lang="ru-RU" sz="2300" b="1" dirty="0">
                <a:solidFill>
                  <a:srgbClr val="002060"/>
                </a:solidFill>
              </a:rPr>
              <a:t> </a:t>
            </a:r>
            <a:endParaRPr lang="ru-RU" sz="2300" b="1" dirty="0" smtClean="0">
              <a:solidFill>
                <a:srgbClr val="002060"/>
              </a:solidFill>
            </a:endParaRPr>
          </a:p>
          <a:p>
            <a:pPr lvl="0"/>
            <a:r>
              <a:rPr lang="ru-RU" sz="3600" b="1" dirty="0" smtClean="0">
                <a:solidFill>
                  <a:srgbClr val="002060"/>
                </a:solidFill>
              </a:rPr>
              <a:t>Петров Константин Валерьевич,                                                                              </a:t>
            </a:r>
            <a:r>
              <a:rPr lang="ru-RU" sz="2300" b="1" dirty="0" smtClean="0">
                <a:solidFill>
                  <a:srgbClr val="002060"/>
                </a:solidFill>
              </a:rPr>
              <a:t>руководитель службы сопровождения муниципальных социально-педагогических проектов                                                      </a:t>
            </a:r>
            <a:r>
              <a:rPr lang="ru-RU" sz="2300" b="1" dirty="0">
                <a:solidFill>
                  <a:srgbClr val="002060"/>
                </a:solidFill>
              </a:rPr>
              <a:t>МАУ ЗАТО Северск «РЦО»</a:t>
            </a:r>
          </a:p>
          <a:p>
            <a:pPr lvl="0"/>
            <a:endParaRPr lang="ru-RU" sz="2200" b="1" dirty="0">
              <a:solidFill>
                <a:srgbClr val="002060"/>
              </a:solidFill>
            </a:endParaRPr>
          </a:p>
          <a:p>
            <a:endParaRPr lang="ru-RU" sz="2200" b="1" dirty="0" smtClean="0">
              <a:solidFill>
                <a:srgbClr val="002060"/>
              </a:solidFill>
            </a:endParaRPr>
          </a:p>
          <a:p>
            <a:endParaRPr lang="ru-RU" sz="2200" b="1" dirty="0" smtClean="0">
              <a:solidFill>
                <a:srgbClr val="002060"/>
              </a:solidFill>
            </a:endParaRPr>
          </a:p>
          <a:p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21301" t="34286" r="56349" b="34350"/>
          <a:stretch/>
        </p:blipFill>
        <p:spPr>
          <a:xfrm>
            <a:off x="2012367" y="5270335"/>
            <a:ext cx="1549439" cy="14496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03" y="5320481"/>
            <a:ext cx="1196288" cy="1457434"/>
          </a:xfrm>
          <a:prstGeom prst="rect">
            <a:avLst/>
          </a:prstGeom>
          <a:effectLst>
            <a:glow rad="63500">
              <a:sysClr val="window" lastClr="FFFFFF">
                <a:alpha val="40000"/>
              </a:sys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/>
          <a:srcRect l="22715" t="23013" r="21135" b="21654"/>
          <a:stretch/>
        </p:blipFill>
        <p:spPr>
          <a:xfrm>
            <a:off x="7416489" y="5293416"/>
            <a:ext cx="1570166" cy="15172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85632" y="5293416"/>
            <a:ext cx="1631602" cy="142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8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01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2" y="1635009"/>
            <a:ext cx="868577" cy="1058185"/>
          </a:xfrm>
          <a:prstGeom prst="rect">
            <a:avLst/>
          </a:prstGeom>
          <a:effectLst>
            <a:glow rad="63500">
              <a:sysClr val="window" lastClr="FFFFFF">
                <a:alpha val="40000"/>
              </a:sys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/>
          <a:srcRect l="22715" t="23013" r="21135" b="21654"/>
          <a:stretch/>
        </p:blipFill>
        <p:spPr>
          <a:xfrm>
            <a:off x="30728" y="2859471"/>
            <a:ext cx="1346366" cy="13009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693" y="4396786"/>
            <a:ext cx="1164437" cy="10181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/>
          <a:srcRect l="21301" t="34286" r="56349" b="34350"/>
          <a:stretch/>
        </p:blipFill>
        <p:spPr>
          <a:xfrm>
            <a:off x="244527" y="409095"/>
            <a:ext cx="1132567" cy="10596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6129" y="130629"/>
            <a:ext cx="1074040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Перспективы развития проекта.</a:t>
            </a:r>
          </a:p>
          <a:p>
            <a:pPr algn="ctr"/>
            <a:endParaRPr lang="ru-RU" sz="2400" b="1" dirty="0" smtClean="0">
              <a:solidFill>
                <a:srgbClr val="7030A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После окончания проекта для поддержки/усиления результатов запланированы следующие мероприятия: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1.	Форум 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«Здоровое поколение – будущее России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2.	Фестиваль 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«Здоровье под контролем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3.	Конкурс 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социальных роликов «О здоровье простыми словами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4.	Конкурс 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конструктивного творчества для воспитанников ДОУ «Юный конструктор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5.	Передвижная выставка «От доктора Айболита до томографа».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6.	Муниципальная конференция педагогических работников, посвящённая вопросам </a:t>
            </a:r>
            <a:r>
              <a:rPr lang="ru-RU" sz="2000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здоровьесбережения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 детей и подростков.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7.	КПК для педагогов с привлечением специалистов ФМБА «Формирование основ здорового образа жизни у детей и подростков: актуальные вопросы и современные технологии».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8.	Аудитория проекта будет естественным образом расширяться за счет ежегодного «путешествия» робота по образовательным и культурным учреждениям ЗАТО Северск и г. Томска.</a:t>
            </a:r>
          </a:p>
          <a:p>
            <a:pPr algn="just"/>
            <a:endParaRPr lang="ru-RU" sz="1600" b="1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8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01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9462" y="130629"/>
            <a:ext cx="10337075" cy="641821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Социально-педагогический проект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«Здоровье под контролем»</a:t>
            </a:r>
          </a:p>
          <a:p>
            <a:endParaRPr lang="ru-RU" sz="3200" b="1" dirty="0">
              <a:solidFill>
                <a:srgbClr val="7030A0"/>
              </a:solidFill>
            </a:endParaRPr>
          </a:p>
          <a:p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2" y="1635009"/>
            <a:ext cx="868577" cy="1058185"/>
          </a:xfrm>
          <a:prstGeom prst="rect">
            <a:avLst/>
          </a:prstGeom>
          <a:effectLst>
            <a:glow rad="63500">
              <a:sysClr val="window" lastClr="FFFFFF">
                <a:alpha val="40000"/>
              </a:sys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/>
          <a:srcRect l="22715" t="23013" r="21135" b="21654"/>
          <a:stretch/>
        </p:blipFill>
        <p:spPr>
          <a:xfrm>
            <a:off x="30728" y="2859471"/>
            <a:ext cx="1346366" cy="13009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693" y="4396786"/>
            <a:ext cx="1164437" cy="10181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/>
          <a:srcRect l="21301" t="34286" r="56349" b="34350"/>
          <a:stretch/>
        </p:blipFill>
        <p:spPr>
          <a:xfrm>
            <a:off x="244527" y="409095"/>
            <a:ext cx="1132567" cy="10596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96289" y="1979325"/>
            <a:ext cx="10830248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u="sng" dirty="0" smtClean="0">
                <a:solidFill>
                  <a:srgbClr val="7030A0"/>
                </a:solidFill>
                <a:effectLst/>
                <a:ea typeface="Times New Roman" panose="02020603050405020304" pitchFamily="18" charset="0"/>
              </a:rPr>
              <a:t>Цель проекта:</a:t>
            </a:r>
            <a:endParaRPr lang="ru-RU" sz="3200" b="1" dirty="0" smtClean="0">
              <a:solidFill>
                <a:srgbClr val="7030A0"/>
              </a:solidFill>
              <a:effectLst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формирование компетенции здорового образа жизни                  у детей и подростков через их вовлечение                                           в исследовательскую и конструкторскую деятельность</a:t>
            </a:r>
          </a:p>
          <a:p>
            <a:pPr algn="ctr">
              <a:spcAft>
                <a:spcPts val="0"/>
              </a:spcAft>
            </a:pPr>
            <a:endParaRPr lang="ru-RU" sz="3200" b="1" dirty="0">
              <a:ea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7030A0"/>
                </a:solidFill>
              </a:rPr>
              <a:t>Получено по договору благотворительного </a:t>
            </a:r>
            <a:r>
              <a:rPr lang="ru-RU" sz="2800" b="1" dirty="0" smtClean="0">
                <a:solidFill>
                  <a:srgbClr val="7030A0"/>
                </a:solidFill>
              </a:rPr>
              <a:t>пожертвования                  с АО </a:t>
            </a:r>
            <a:r>
              <a:rPr lang="ru-RU" sz="2800" b="1" dirty="0">
                <a:solidFill>
                  <a:srgbClr val="7030A0"/>
                </a:solidFill>
              </a:rPr>
              <a:t>«ТВЭЛ</a:t>
            </a:r>
            <a:r>
              <a:rPr lang="ru-RU" sz="2800" b="1" dirty="0" smtClean="0">
                <a:solidFill>
                  <a:srgbClr val="7030A0"/>
                </a:solidFill>
              </a:rPr>
              <a:t>»: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 </a:t>
            </a:r>
            <a:r>
              <a:rPr lang="ru-RU" sz="2800" b="1" dirty="0">
                <a:solidFill>
                  <a:srgbClr val="002060"/>
                </a:solidFill>
              </a:rPr>
              <a:t>059 150,00 руб.</a:t>
            </a:r>
          </a:p>
          <a:p>
            <a:pPr algn="ctr"/>
            <a:r>
              <a:rPr lang="ru-RU" sz="2800" dirty="0"/>
              <a:t> </a:t>
            </a:r>
          </a:p>
          <a:p>
            <a:pPr algn="ctr">
              <a:spcAft>
                <a:spcPts val="0"/>
              </a:spcAft>
            </a:pPr>
            <a:endParaRPr lang="ru-RU" sz="32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200" b="1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200" b="1" dirty="0" smtClean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200" b="1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200" b="1" dirty="0" smtClean="0">
              <a:effectLst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3200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3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01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2" y="1635009"/>
            <a:ext cx="868577" cy="1058185"/>
          </a:xfrm>
          <a:prstGeom prst="rect">
            <a:avLst/>
          </a:prstGeom>
          <a:effectLst>
            <a:glow rad="63500">
              <a:sysClr val="window" lastClr="FFFFFF">
                <a:alpha val="40000"/>
              </a:sys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/>
          <a:srcRect l="22715" t="23013" r="21135" b="21654"/>
          <a:stretch/>
        </p:blipFill>
        <p:spPr>
          <a:xfrm>
            <a:off x="30728" y="2859471"/>
            <a:ext cx="1346366" cy="13009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693" y="4396786"/>
            <a:ext cx="1164437" cy="10181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/>
          <a:srcRect l="21301" t="34286" r="56349" b="34350"/>
          <a:stretch/>
        </p:blipFill>
        <p:spPr>
          <a:xfrm>
            <a:off x="244527" y="409095"/>
            <a:ext cx="1132567" cy="10596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6129" y="130629"/>
            <a:ext cx="10740407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Задачи проекта: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Создавать условия для овладения детьми и подростками различными способами контроля за состоянием здоровья человека.</a:t>
            </a: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457200" indent="-457200">
              <a:buAutoNum type="arabicPeriod" startAt="2"/>
            </a:pP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Формировать 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</a:rPr>
              <a:t>представления об использовании разнообразных приборов в изучении состояния здоровья человека</a:t>
            </a: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 startAt="2"/>
            </a:pPr>
            <a:endParaRPr lang="ru-RU" sz="24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457200" indent="-457200">
              <a:buAutoNum type="arabicPeriod" startAt="3"/>
            </a:pP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Создавать 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</a:rPr>
              <a:t>условия, обеспечивающие продуктивную конструкторскую деятельность обучающихся, направленную на разработку и создание приборов, которые обеспечивают вовлечение детей  в проблематику ЗОЖ</a:t>
            </a: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 startAt="3"/>
            </a:pPr>
            <a:endParaRPr lang="ru-RU" sz="24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457200" indent="-457200">
              <a:buAutoNum type="arabicPeriod" startAt="4"/>
            </a:pP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Способствовать </a:t>
            </a:r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</a:rPr>
              <a:t>осознанию личной ответственности за свое здоровье и самочувствие членов своей семьи</a:t>
            </a:r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ru-RU" sz="24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ea typeface="Times New Roman" panose="02020603050405020304" pitchFamily="18" charset="0"/>
              </a:rPr>
              <a:t>5.	Пропаганда здорового образа жизни среди населения</a:t>
            </a:r>
          </a:p>
          <a:p>
            <a:r>
              <a:rPr lang="ru-RU" sz="24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формирование компетенции здорового образа жизни у детей и подростков через их вовлечение в исследовательскую и конструкторскую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7618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01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2" y="1635009"/>
            <a:ext cx="868577" cy="1058185"/>
          </a:xfrm>
          <a:prstGeom prst="rect">
            <a:avLst/>
          </a:prstGeom>
          <a:effectLst>
            <a:glow rad="63500">
              <a:sysClr val="window" lastClr="FFFFFF">
                <a:alpha val="40000"/>
              </a:sys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/>
          <a:srcRect l="22715" t="23013" r="21135" b="21654"/>
          <a:stretch/>
        </p:blipFill>
        <p:spPr>
          <a:xfrm>
            <a:off x="30728" y="2859471"/>
            <a:ext cx="1346366" cy="13009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693" y="4396786"/>
            <a:ext cx="1164437" cy="10181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/>
          <a:srcRect l="21301" t="34286" r="56349" b="34350"/>
          <a:stretch/>
        </p:blipFill>
        <p:spPr>
          <a:xfrm>
            <a:off x="244527" y="409095"/>
            <a:ext cx="1132567" cy="10596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6129" y="130629"/>
            <a:ext cx="1074040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Описание проекта: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Ключевая </a:t>
            </a: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идея проекта – пропаганда здорового образа жизни (ЗОЖ) с использованием конструкторско-проектной деятельности школьников. </a:t>
            </a:r>
            <a:endParaRPr lang="ru-RU" sz="1600" b="1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ru-RU" sz="1600" b="1" u="sng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Первая </a:t>
            </a:r>
            <a:r>
              <a:rPr lang="ru-RU" sz="1600" b="1" u="sng" dirty="0">
                <a:solidFill>
                  <a:srgbClr val="002060"/>
                </a:solidFill>
                <a:ea typeface="Times New Roman" panose="02020603050405020304" pitchFamily="18" charset="0"/>
              </a:rPr>
              <a:t>линия проекта </a:t>
            </a: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– это формирование представлений у детской целевой аудитории о ЗОЖ, показателях здоровья человека и способах  контроля за состоянием здоровья человека</a:t>
            </a:r>
            <a:r>
              <a:rPr 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600" b="1" u="sng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Вторая </a:t>
            </a:r>
            <a:r>
              <a:rPr lang="ru-RU" sz="1600" b="1" u="sng" dirty="0">
                <a:solidFill>
                  <a:srgbClr val="002060"/>
                </a:solidFill>
                <a:ea typeface="Times New Roman" panose="02020603050405020304" pitchFamily="18" charset="0"/>
              </a:rPr>
              <a:t>линия проекта </a:t>
            </a: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– это закрепление знаний с помощью изучения различных контролирующих здоровье человека приборов. «</a:t>
            </a:r>
            <a:r>
              <a:rPr lang="ru-RU" sz="1600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Wow</a:t>
            </a: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-эффект», который позволит привлечь интерес детей к проблеме ЗОЖ – это конструирование и презентация робота, измеряющего ряд показателей здоровья человека. Обе линии проекта укладываются в 3 блока: </a:t>
            </a:r>
            <a:r>
              <a:rPr lang="ru-RU" sz="1600" b="1" u="sng" dirty="0">
                <a:solidFill>
                  <a:srgbClr val="002060"/>
                </a:solidFill>
                <a:ea typeface="Times New Roman" panose="02020603050405020304" pitchFamily="18" charset="0"/>
              </a:rPr>
              <a:t>1 </a:t>
            </a:r>
            <a:r>
              <a:rPr lang="ru-RU" sz="1600" b="1" i="1" u="sng" dirty="0">
                <a:solidFill>
                  <a:srgbClr val="002060"/>
                </a:solidFill>
                <a:ea typeface="Times New Roman" panose="02020603050405020304" pitchFamily="18" charset="0"/>
              </a:rPr>
              <a:t>блок</a:t>
            </a:r>
            <a:r>
              <a:rPr lang="ru-RU" sz="1600" b="1" u="sng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– «Сам себе контролёр», включает мероприятия, направленные на формирование представлений о способах самоконтроля за состоянием здоровья (антропометрические измерения, народные традиции </a:t>
            </a:r>
            <a:r>
              <a:rPr lang="ru-RU" sz="1600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здоровьесбережения</a:t>
            </a: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, конкурс агитбригад «Здоровое поколение – будущее России», </a:t>
            </a:r>
            <a:r>
              <a:rPr lang="ru-RU" sz="1600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флэшмоб</a:t>
            </a: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 «На зарядку вместе с роботом» и др.); </a:t>
            </a:r>
            <a:r>
              <a:rPr lang="ru-RU" sz="1600" b="1" i="1" u="sng" dirty="0">
                <a:solidFill>
                  <a:srgbClr val="002060"/>
                </a:solidFill>
                <a:ea typeface="Times New Roman" panose="02020603050405020304" pitchFamily="18" charset="0"/>
              </a:rPr>
              <a:t>2 блок </a:t>
            </a: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–– «Конструкторское бюро»: мероприятия, направленные на знакомство с медицинскими приборами, помогающими контролировать состояние здоровья и диагностировать заболевания, знакомство с историей создания таких приборов, а также мероприятия, направленные на конструирование современных приборов, позволяющих в интересной, занимательной форме рассказывать детям о здоровье и проводить элементарную диагностическую работу. Группа школьников, имеющих опыт взаимодействия с станками с ЧПУ, 3D принтером и другим оборудованием под руководством опытного наставника – инженера разрабатывает на базе оборудованной для этого школ (СОШ № 196, СФМЛ) прототип робота, измеряющего ряд показателей здоровья человека (пульс, давление, температура тела). После разработки прототипа начинается «путешествие» по образовательным организациям с демонстрацией робота, его возможностей с одновременной пропагандой ЗОЖ</a:t>
            </a:r>
            <a:r>
              <a:rPr lang="ru-RU" sz="16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.      </a:t>
            </a:r>
            <a:r>
              <a:rPr lang="ru-RU" sz="1600" b="1" i="1" u="sng" dirty="0">
                <a:solidFill>
                  <a:srgbClr val="002060"/>
                </a:solidFill>
                <a:ea typeface="Times New Roman" panose="02020603050405020304" pitchFamily="18" charset="0"/>
              </a:rPr>
              <a:t>3 блок</a:t>
            </a: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 – «Лабораторные исследования» - мероприятия в рамках деятельности лабораторий школьных технопарков по исследованию влияний факторов окружающей среды (вода, воздух, продукты питания) на здоровье человека. Итоговое мероприятие – «</a:t>
            </a:r>
            <a:r>
              <a:rPr lang="ru-RU" sz="1600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Здравиада</a:t>
            </a: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» (олимпиада школьников по тематике здоровья и </a:t>
            </a:r>
            <a:r>
              <a:rPr lang="ru-RU" sz="1600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здоровьесбережения</a:t>
            </a: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, которая проводится в </a:t>
            </a:r>
            <a:r>
              <a:rPr lang="ru-RU" sz="1600" b="1" dirty="0" err="1">
                <a:solidFill>
                  <a:srgbClr val="002060"/>
                </a:solidFill>
                <a:ea typeface="Times New Roman" panose="02020603050405020304" pitchFamily="18" charset="0"/>
              </a:rPr>
              <a:t>деятельностном</a:t>
            </a:r>
            <a:r>
              <a:rPr lang="ru-RU" sz="1600" b="1" dirty="0">
                <a:solidFill>
                  <a:srgbClr val="002060"/>
                </a:solidFill>
                <a:ea typeface="Times New Roman" panose="02020603050405020304" pitchFamily="18" charset="0"/>
              </a:rPr>
              <a:t> формате с использованием лабораторного оборудования, гаджетов, мед. приборов, с которыми ребята знакомились в рамках реализации проекта).</a:t>
            </a:r>
            <a:endParaRPr lang="ru-RU" sz="1600" b="1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5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9462" y="130629"/>
            <a:ext cx="10337075" cy="64182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7030A0"/>
                </a:solidFill>
              </a:rPr>
              <a:t>О</a:t>
            </a:r>
            <a:r>
              <a:rPr lang="ru-RU" b="1" dirty="0" smtClean="0">
                <a:solidFill>
                  <a:srgbClr val="7030A0"/>
                </a:solidFill>
              </a:rPr>
              <a:t>сновные мероприятия:</a:t>
            </a:r>
            <a:endParaRPr lang="ru-RU" sz="3200" b="1" dirty="0">
              <a:solidFill>
                <a:srgbClr val="7030A0"/>
              </a:solidFill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Открытые уроки здоровья «Полезные гаджеты</a:t>
            </a:r>
            <a:r>
              <a:rPr lang="ru-RU" sz="2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1" dirty="0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(320 обучающихся)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Мастер-классы </a:t>
            </a:r>
            <a:r>
              <a:rPr lang="ru-RU" sz="2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 оказанию первой медицинской помощи </a:t>
            </a:r>
            <a:r>
              <a:rPr lang="ru-RU" sz="2800" b="1" dirty="0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(290обучающихся)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2800" b="1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2800" b="1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2" y="1635009"/>
            <a:ext cx="868577" cy="1058185"/>
          </a:xfrm>
          <a:prstGeom prst="rect">
            <a:avLst/>
          </a:prstGeom>
          <a:effectLst>
            <a:glow rad="63500">
              <a:sysClr val="window" lastClr="FFFFFF">
                <a:alpha val="40000"/>
              </a:sys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/>
          <a:srcRect l="22715" t="23013" r="21135" b="21654"/>
          <a:stretch/>
        </p:blipFill>
        <p:spPr>
          <a:xfrm>
            <a:off x="30728" y="2859471"/>
            <a:ext cx="1346366" cy="13009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693" y="4396786"/>
            <a:ext cx="1164437" cy="10181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/>
          <a:srcRect l="21301" t="34286" r="56349" b="34350"/>
          <a:stretch/>
        </p:blipFill>
        <p:spPr>
          <a:xfrm>
            <a:off x="244527" y="409095"/>
            <a:ext cx="1132567" cy="10596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50112"/>
            <a:ext cx="2384230" cy="17863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427" y="4905846"/>
            <a:ext cx="3279709" cy="15943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601" y="4160453"/>
            <a:ext cx="2958080" cy="221624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3" r="16138"/>
          <a:stretch/>
        </p:blipFill>
        <p:spPr>
          <a:xfrm>
            <a:off x="5218144" y="4556918"/>
            <a:ext cx="3088418" cy="20543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807" y="2272473"/>
            <a:ext cx="2425700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2" y="2255838"/>
            <a:ext cx="4055144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51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2" y="1635009"/>
            <a:ext cx="868577" cy="1058185"/>
          </a:xfrm>
          <a:prstGeom prst="rect">
            <a:avLst/>
          </a:prstGeom>
          <a:effectLst>
            <a:glow rad="63500">
              <a:sysClr val="window" lastClr="FFFFFF">
                <a:alpha val="40000"/>
              </a:sys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/>
          <a:srcRect l="22715" t="23013" r="21135" b="21654"/>
          <a:stretch/>
        </p:blipFill>
        <p:spPr>
          <a:xfrm>
            <a:off x="30728" y="2859471"/>
            <a:ext cx="1346366" cy="13009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693" y="4396786"/>
            <a:ext cx="1164437" cy="10181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/>
          <a:srcRect l="21301" t="34286" r="56349" b="34350"/>
          <a:stretch/>
        </p:blipFill>
        <p:spPr>
          <a:xfrm>
            <a:off x="244527" y="409095"/>
            <a:ext cx="1132567" cy="105963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9462" y="130629"/>
            <a:ext cx="10337075" cy="64182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rgbClr val="7030A0"/>
                </a:solidFill>
              </a:rPr>
              <a:t>Основные мероприятия: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Конкурс конструктивного творчества «Юный конструктор»</a:t>
            </a:r>
            <a:endParaRPr lang="ru-RU" sz="2800" b="1" dirty="0">
              <a:solidFill>
                <a:srgbClr val="7030A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Конструкторское бюро»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4000" b="1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Admin\Desktop\img000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48212" y="4106694"/>
            <a:ext cx="3251200" cy="2438400"/>
          </a:xfrm>
          <a:prstGeom prst="rect">
            <a:avLst/>
          </a:prstGeom>
          <a:noFill/>
        </p:spPr>
      </p:pic>
      <p:pic>
        <p:nvPicPr>
          <p:cNvPr id="1029" name="Picture 5" descr="C:\Users\Admin\Desktop\img000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3513" y="1392603"/>
            <a:ext cx="3961588" cy="2965388"/>
          </a:xfrm>
          <a:prstGeom prst="rect">
            <a:avLst/>
          </a:prstGeom>
          <a:noFill/>
        </p:spPr>
      </p:pic>
      <p:pic>
        <p:nvPicPr>
          <p:cNvPr id="1031" name="Picture 7" descr="C:\Users\Admin\Desktop\img0000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9353" y="4338535"/>
            <a:ext cx="2931268" cy="2198451"/>
          </a:xfrm>
          <a:prstGeom prst="rect">
            <a:avLst/>
          </a:prstGeom>
          <a:noFill/>
        </p:spPr>
      </p:pic>
      <p:pic>
        <p:nvPicPr>
          <p:cNvPr id="1032" name="Picture 8" descr="C:\Users\Admin\Desktop\img0001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78629" y="2665379"/>
            <a:ext cx="2947481" cy="392997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98" y="1310944"/>
            <a:ext cx="3298825" cy="260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55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9462" y="130629"/>
            <a:ext cx="10337075" cy="64182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7030A0"/>
                </a:solidFill>
              </a:rPr>
              <a:t>О</a:t>
            </a:r>
            <a:r>
              <a:rPr lang="ru-RU" sz="1800" b="1" dirty="0" smtClean="0">
                <a:solidFill>
                  <a:srgbClr val="7030A0"/>
                </a:solidFill>
              </a:rPr>
              <a:t>сновные мероприятия: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Выставка «Из истории вещей: от Айболита до томографа»</a:t>
            </a:r>
            <a:endParaRPr lang="ru-RU" sz="2800" b="1" dirty="0">
              <a:solidFill>
                <a:srgbClr val="7030A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Выставку посетило более 500 обучающихся</a:t>
            </a:r>
            <a:endParaRPr lang="ru-RU" sz="2800" b="1" dirty="0">
              <a:solidFill>
                <a:srgbClr val="7030A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r>
              <a:rPr lang="ru-RU" sz="2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«Сам себе контролёр» 462 дошкольника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28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28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28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2800" b="1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2" y="1635009"/>
            <a:ext cx="868577" cy="1058185"/>
          </a:xfrm>
          <a:prstGeom prst="rect">
            <a:avLst/>
          </a:prstGeom>
          <a:effectLst>
            <a:glow rad="63500">
              <a:sysClr val="window" lastClr="FFFFFF">
                <a:alpha val="40000"/>
              </a:sys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/>
          <a:srcRect l="22715" t="23013" r="21135" b="21654"/>
          <a:stretch/>
        </p:blipFill>
        <p:spPr>
          <a:xfrm>
            <a:off x="30728" y="2859471"/>
            <a:ext cx="1346366" cy="13009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693" y="4396786"/>
            <a:ext cx="1164437" cy="10181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/>
          <a:srcRect l="21301" t="34286" r="56349" b="34350"/>
          <a:stretch/>
        </p:blipFill>
        <p:spPr>
          <a:xfrm>
            <a:off x="244527" y="409095"/>
            <a:ext cx="1132567" cy="1059637"/>
          </a:xfrm>
          <a:prstGeom prst="rect">
            <a:avLst/>
          </a:prstGeom>
        </p:spPr>
      </p:pic>
      <p:pic>
        <p:nvPicPr>
          <p:cNvPr id="2050" name="Picture 2" descr="C:\Users\Admin\Desktop\img00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41251" y="2124411"/>
            <a:ext cx="3009089" cy="4012119"/>
          </a:xfrm>
          <a:prstGeom prst="rect">
            <a:avLst/>
          </a:prstGeom>
          <a:noFill/>
        </p:spPr>
      </p:pic>
      <p:pic>
        <p:nvPicPr>
          <p:cNvPr id="2051" name="Picture 3" descr="C:\Users\Admin\Desktop\img000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33467" y="3153918"/>
            <a:ext cx="2691319" cy="3588425"/>
          </a:xfrm>
          <a:prstGeom prst="rect">
            <a:avLst/>
          </a:prstGeom>
          <a:noFill/>
        </p:spPr>
      </p:pic>
      <p:pic>
        <p:nvPicPr>
          <p:cNvPr id="2054" name="Picture 6" descr="C:\Users\Admin\Desktop\DSC0442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97892" y="4567327"/>
            <a:ext cx="3229574" cy="214981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04" y="1819658"/>
            <a:ext cx="27686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091" y="2124411"/>
            <a:ext cx="3127375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55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9462" y="130629"/>
            <a:ext cx="10337075" cy="64182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7030A0"/>
                </a:solidFill>
              </a:rPr>
              <a:t>О</a:t>
            </a:r>
            <a:r>
              <a:rPr lang="ru-RU" sz="1800" b="1" dirty="0" smtClean="0">
                <a:solidFill>
                  <a:srgbClr val="7030A0"/>
                </a:solidFill>
              </a:rPr>
              <a:t>сновные мероприятия: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800" b="1" dirty="0" err="1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Флэш-моб</a:t>
            </a:r>
            <a:r>
              <a:rPr lang="ru-RU" sz="2800" b="1" dirty="0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«На зарядку вместе с роботом»</a:t>
            </a:r>
            <a:endParaRPr lang="ru-RU" sz="2800" b="1" dirty="0">
              <a:solidFill>
                <a:srgbClr val="7030A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детей-участников – 435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Конкурс видео и мультипликационных роликов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2800" b="1" dirty="0">
              <a:solidFill>
                <a:srgbClr val="7030A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2800" b="1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Конкурс агитационных материалов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28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2800" b="1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28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28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2800" b="1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sz="2800" b="1" dirty="0" smtClean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2" y="1635009"/>
            <a:ext cx="868577" cy="1058185"/>
          </a:xfrm>
          <a:prstGeom prst="rect">
            <a:avLst/>
          </a:prstGeom>
          <a:effectLst>
            <a:glow rad="63500">
              <a:sysClr val="window" lastClr="FFFFFF">
                <a:alpha val="40000"/>
              </a:sys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/>
          <a:srcRect l="22715" t="23013" r="21135" b="21654"/>
          <a:stretch/>
        </p:blipFill>
        <p:spPr>
          <a:xfrm>
            <a:off x="30728" y="2859471"/>
            <a:ext cx="1346366" cy="13009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693" y="4396786"/>
            <a:ext cx="1164437" cy="10181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/>
          <a:srcRect l="21301" t="34286" r="56349" b="34350"/>
          <a:stretch/>
        </p:blipFill>
        <p:spPr>
          <a:xfrm>
            <a:off x="244527" y="409095"/>
            <a:ext cx="1132567" cy="1059637"/>
          </a:xfrm>
          <a:prstGeom prst="rect">
            <a:avLst/>
          </a:prstGeom>
        </p:spPr>
      </p:pic>
      <p:pic>
        <p:nvPicPr>
          <p:cNvPr id="3074" name="Picture 2" descr="C:\Users\Admin\Desktop\IMG_50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492" y="3847764"/>
            <a:ext cx="3617406" cy="2713055"/>
          </a:xfrm>
          <a:prstGeom prst="rect">
            <a:avLst/>
          </a:prstGeom>
          <a:noFill/>
        </p:spPr>
      </p:pic>
      <p:pic>
        <p:nvPicPr>
          <p:cNvPr id="3075" name="Picture 3" descr="C:\Users\Admin\Desktop\IMG_54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8722903" y="3403815"/>
            <a:ext cx="3663040" cy="2747280"/>
          </a:xfrm>
          <a:prstGeom prst="rect">
            <a:avLst/>
          </a:prstGeom>
          <a:noFill/>
        </p:spPr>
      </p:pic>
      <p:pic>
        <p:nvPicPr>
          <p:cNvPr id="3077" name="Picture 5" descr="C:\Users\Admin\Desktop\IMG_5440.JPG"/>
          <p:cNvPicPr>
            <a:picLocks noChangeAspect="1" noChangeArrowheads="1"/>
          </p:cNvPicPr>
          <p:nvPr/>
        </p:nvPicPr>
        <p:blipFill>
          <a:blip r:embed="rId9" cstate="print"/>
          <a:srcRect l="-1665" t="9324" r="7631"/>
          <a:stretch>
            <a:fillRect/>
          </a:stretch>
        </p:blipFill>
        <p:spPr bwMode="auto">
          <a:xfrm>
            <a:off x="5406451" y="3879300"/>
            <a:ext cx="3774332" cy="2729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24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01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2" y="1635009"/>
            <a:ext cx="868577" cy="1058185"/>
          </a:xfrm>
          <a:prstGeom prst="rect">
            <a:avLst/>
          </a:prstGeom>
          <a:effectLst>
            <a:glow rad="63500">
              <a:sysClr val="window" lastClr="FFFFFF">
                <a:alpha val="40000"/>
              </a:sys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/>
          <a:srcRect l="22715" t="23013" r="21135" b="21654"/>
          <a:stretch/>
        </p:blipFill>
        <p:spPr>
          <a:xfrm>
            <a:off x="30728" y="2859471"/>
            <a:ext cx="1346366" cy="13009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693" y="4396786"/>
            <a:ext cx="1164437" cy="10181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/>
          <a:srcRect l="21301" t="34286" r="56349" b="34350"/>
          <a:stretch/>
        </p:blipFill>
        <p:spPr>
          <a:xfrm>
            <a:off x="244527" y="409095"/>
            <a:ext cx="1132567" cy="10596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86129" y="130629"/>
            <a:ext cx="10740407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Достигнутые результаты: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Ключевая 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целевая аудитория - обучающиеся и воспитанники – участники реализации проекта 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овладели 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элементарными способами контроля за состоянием здоровья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</a:p>
          <a:p>
            <a:pPr marL="457200" indent="-457200" algn="just">
              <a:buAutoNum type="arabicPeriod"/>
            </a:pPr>
            <a:endParaRPr lang="ru-RU" sz="20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2. В мероприятия проекта 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вовлечено 1100 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обучающихся общеобразовательных организаций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3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. В мероприятия проекта 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вовлечено 560 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воспитанников ДОУ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</a:p>
          <a:p>
            <a:pPr algn="just"/>
            <a:endParaRPr lang="ru-RU" sz="20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4. В мероприятия проекта 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вовлечено 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1500 представителей ближайшего окружения ключевой целевой аудитории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</a:p>
          <a:p>
            <a:pPr algn="just"/>
            <a:endParaRPr lang="ru-RU" sz="20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5. В рамках проекта </a:t>
            </a:r>
            <a:r>
              <a:rPr lang="ru-RU" sz="2000" b="1" smtClean="0">
                <a:solidFill>
                  <a:srgbClr val="002060"/>
                </a:solidFill>
                <a:ea typeface="Times New Roman" panose="02020603050405020304" pitchFamily="18" charset="0"/>
              </a:rPr>
              <a:t>реализовано </a:t>
            </a:r>
            <a:r>
              <a:rPr lang="ru-RU" sz="2000" b="1" smtClean="0">
                <a:solidFill>
                  <a:srgbClr val="002060"/>
                </a:solidFill>
                <a:ea typeface="Times New Roman" panose="02020603050405020304" pitchFamily="18" charset="0"/>
              </a:rPr>
              <a:t>20</a:t>
            </a:r>
            <a:r>
              <a:rPr lang="ru-RU" sz="2000" b="1" smtClean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интерактивных деятельностных мероприятий, направленных на формирование  представлений о здоровом образе жизни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</a:p>
          <a:p>
            <a:pPr algn="just"/>
            <a:endParaRPr lang="ru-RU" sz="20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6. По итогам реализации проекта 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создано 12 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проектных работ обучающихся, направленных на формирование   ЗОЖ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</a:p>
          <a:p>
            <a:pPr algn="just"/>
            <a:endParaRPr lang="ru-RU" sz="20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7. Участниками проекта 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создано 6 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видео- или мультипликационных роликов о различных способах контроля за 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здоровьем</a:t>
            </a:r>
          </a:p>
          <a:p>
            <a:pPr algn="just"/>
            <a:endParaRPr lang="ru-RU" sz="20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8. В СМИ </a:t>
            </a:r>
            <a:r>
              <a:rPr lang="ru-RU" sz="20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размещено 11 </a:t>
            </a:r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информационных сообщений о ходе реализации проекта.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730</Words>
  <Application>Microsoft Office PowerPoint</Application>
  <PresentationFormat>Произвольный</PresentationFormat>
  <Paragraphs>87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Наталья</cp:lastModifiedBy>
  <cp:revision>69</cp:revision>
  <cp:lastPrinted>2019-10-17T01:51:28Z</cp:lastPrinted>
  <dcterms:created xsi:type="dcterms:W3CDTF">2019-10-16T04:47:14Z</dcterms:created>
  <dcterms:modified xsi:type="dcterms:W3CDTF">2020-08-31T10:30:39Z</dcterms:modified>
</cp:coreProperties>
</file>