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1" r:id="rId4"/>
    <p:sldId id="266" r:id="rId5"/>
    <p:sldId id="265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387" autoAdjust="0"/>
  </p:normalViewPr>
  <p:slideViewPr>
    <p:cSldViewPr>
      <p:cViewPr>
        <p:scale>
          <a:sx n="70" d="100"/>
          <a:sy n="70" d="100"/>
        </p:scale>
        <p:origin x="-130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2A4AB-1624-40ED-A771-B06208639AC5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48ED4-DE26-435B-AF62-F3B3A2B7C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количество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48ED4-DE26-435B-AF62-F3B3A2B7C54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714356"/>
            <a:ext cx="6815142" cy="332312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5400" dirty="0" err="1" smtClean="0">
                <a:solidFill>
                  <a:schemeClr val="accent3">
                    <a:lumMod val="75000"/>
                  </a:schemeClr>
                </a:solidFill>
              </a:rPr>
              <a:t>Онлайн</a:t>
            </a:r>
            <a:r>
              <a:rPr lang="ru-RU" sz="5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54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5400" dirty="0" smtClean="0">
                <a:solidFill>
                  <a:schemeClr val="accent3">
                    <a:lumMod val="75000"/>
                  </a:schemeClr>
                </a:solidFill>
              </a:rPr>
              <a:t>школа </a:t>
            </a:r>
            <a:r>
              <a:rPr lang="ru-RU" sz="5400" dirty="0" smtClean="0">
                <a:solidFill>
                  <a:schemeClr val="accent3">
                    <a:lumMod val="75000"/>
                  </a:schemeClr>
                </a:solidFill>
              </a:rPr>
              <a:t>подготовки к родам и </a:t>
            </a:r>
            <a:r>
              <a:rPr lang="ru-RU" sz="5400" dirty="0" err="1" smtClean="0">
                <a:solidFill>
                  <a:schemeClr val="accent3">
                    <a:lumMod val="75000"/>
                  </a:schemeClr>
                </a:solidFill>
              </a:rPr>
              <a:t>родительству</a:t>
            </a:r>
            <a:endParaRPr lang="ru-RU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5072074"/>
            <a:ext cx="6172200" cy="1371600"/>
          </a:xfrm>
        </p:spPr>
        <p:txBody>
          <a:bodyPr>
            <a:normAutofit fontScale="92500" lnSpcReduction="10000"/>
          </a:bodyPr>
          <a:lstStyle/>
          <a:p>
            <a:r>
              <a:rPr lang="ru-RU" sz="2400" b="0" dirty="0" smtClean="0"/>
              <a:t>Проект медико-социального кабинета женской консультации ФГБУЗ МСЧ-59 ФМБА </a:t>
            </a:r>
            <a:r>
              <a:rPr lang="ru-RU" sz="2400" b="0" dirty="0" smtClean="0"/>
              <a:t>России г. Заречный Пензенской области</a:t>
            </a:r>
            <a:endParaRPr lang="ru-RU" sz="24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0"/>
            <a:ext cx="8258204" cy="86834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Территория реализации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Содержимое 6" descr="580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285860"/>
            <a:ext cx="3643338" cy="5167855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929190" y="2643182"/>
            <a:ext cx="3714776" cy="197167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г. Заречный Пензенская область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428604"/>
            <a:ext cx="3071834" cy="235745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Краткая </a:t>
            </a:r>
            <a:b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суть практики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5720" y="3643314"/>
            <a:ext cx="8858280" cy="32146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dirty="0" smtClean="0"/>
              <a:t>Организация работы сотрудников медико-социального кабинета с беременными женщинами </a:t>
            </a:r>
            <a:r>
              <a:rPr lang="ru-RU" sz="2200" b="1" dirty="0" err="1" smtClean="0"/>
              <a:t>онлайн</a:t>
            </a:r>
            <a:r>
              <a:rPr lang="ru-RU" sz="2200" b="1" dirty="0" smtClean="0"/>
              <a:t>:</a:t>
            </a:r>
          </a:p>
          <a:p>
            <a:r>
              <a:rPr lang="ru-RU" sz="2200" dirty="0" smtClean="0"/>
              <a:t>заполнение социальной карты беременной при взятии на учёт по беременности </a:t>
            </a:r>
            <a:r>
              <a:rPr lang="ru-RU" sz="2200" dirty="0" err="1" smtClean="0"/>
              <a:t>онлайн</a:t>
            </a:r>
            <a:r>
              <a:rPr lang="ru-RU" sz="2200" dirty="0" smtClean="0"/>
              <a:t> и по телефону</a:t>
            </a:r>
          </a:p>
          <a:p>
            <a:r>
              <a:rPr lang="ru-RU" sz="2200" dirty="0" smtClean="0"/>
              <a:t>информирование женщин о возможности получения консультации » у специалистов медико-социального кабинета и работе </a:t>
            </a:r>
            <a:r>
              <a:rPr lang="ru-RU" sz="2200" dirty="0" smtClean="0"/>
              <a:t>«</a:t>
            </a:r>
            <a:r>
              <a:rPr lang="ru-RU" sz="2200" dirty="0" err="1" smtClean="0"/>
              <a:t>Онлайн</a:t>
            </a:r>
            <a:r>
              <a:rPr lang="ru-RU" sz="2200" dirty="0" smtClean="0"/>
              <a:t> - </a:t>
            </a:r>
            <a:r>
              <a:rPr lang="ru-RU" sz="2200" dirty="0" smtClean="0"/>
              <a:t>школы </a:t>
            </a:r>
            <a:r>
              <a:rPr lang="ru-RU" sz="2200" dirty="0" smtClean="0"/>
              <a:t>подготовки к родам и </a:t>
            </a:r>
            <a:r>
              <a:rPr lang="ru-RU" sz="2200" dirty="0" err="1" smtClean="0"/>
              <a:t>родительству</a:t>
            </a:r>
            <a:r>
              <a:rPr lang="ru-RU" sz="2200" dirty="0" smtClean="0"/>
              <a:t>»</a:t>
            </a:r>
            <a:endParaRPr lang="ru-RU" sz="2200" dirty="0" smtClean="0"/>
          </a:p>
          <a:p>
            <a:endParaRPr lang="ru-RU" sz="1800" dirty="0"/>
          </a:p>
        </p:txBody>
      </p:sp>
      <p:pic>
        <p:nvPicPr>
          <p:cNvPr id="7" name="Содержимое 6" descr="IMG_199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4714908" cy="314327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0"/>
            <a:ext cx="3357586" cy="15716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Краткая 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суть практики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86380" y="1714488"/>
            <a:ext cx="3657600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проведение занятий группы по подготовке к родам и </a:t>
            </a:r>
            <a:r>
              <a:rPr lang="ru-RU" dirty="0" err="1" smtClean="0"/>
              <a:t>родительству</a:t>
            </a:r>
            <a:r>
              <a:rPr lang="ru-RU" dirty="0" smtClean="0"/>
              <a:t> </a:t>
            </a:r>
            <a:r>
              <a:rPr lang="ru-RU" dirty="0" err="1" smtClean="0"/>
              <a:t>онлайн</a:t>
            </a:r>
            <a:endParaRPr lang="ru-RU" dirty="0" smtClean="0"/>
          </a:p>
          <a:p>
            <a:r>
              <a:rPr lang="ru-RU" dirty="0" smtClean="0"/>
              <a:t>проведение индивидуальных консультаций по запросу женщин в период беременности и после рождения ребёнка (социальная и психологическая помощь)</a:t>
            </a:r>
          </a:p>
          <a:p>
            <a:endParaRPr lang="ru-RU" dirty="0"/>
          </a:p>
        </p:txBody>
      </p:sp>
      <p:pic>
        <p:nvPicPr>
          <p:cNvPr id="5" name="Содержимое 7" descr="IMG_19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571876"/>
            <a:ext cx="4786346" cy="3190897"/>
          </a:xfrm>
          <a:prstGeom prst="rect">
            <a:avLst/>
          </a:prstGeom>
        </p:spPr>
      </p:pic>
      <p:pic>
        <p:nvPicPr>
          <p:cNvPr id="6" name="Содержимое 4" descr="IMG_19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14290"/>
            <a:ext cx="4822065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401080" cy="65403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Цели и задачи практики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8358246" cy="107157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6200" b="1" dirty="0" smtClean="0"/>
              <a:t>Цель</a:t>
            </a:r>
            <a:r>
              <a:rPr lang="ru-RU" sz="6200" dirty="0" smtClean="0"/>
              <a:t>: улучшение демографической обстановки </a:t>
            </a:r>
            <a:r>
              <a:rPr lang="ru-RU" sz="6200" dirty="0" smtClean="0"/>
              <a:t>и </a:t>
            </a:r>
            <a:r>
              <a:rPr lang="ru-RU" sz="6200" dirty="0" smtClean="0"/>
              <a:t>снижение вероятности распространения </a:t>
            </a:r>
            <a:r>
              <a:rPr lang="ru-RU" sz="6200" dirty="0" err="1" smtClean="0"/>
              <a:t>ковидной</a:t>
            </a:r>
            <a:r>
              <a:rPr lang="ru-RU" sz="6200" dirty="0" smtClean="0"/>
              <a:t> инфекции среди беременных женщин в период </a:t>
            </a:r>
            <a:r>
              <a:rPr lang="ru-RU" sz="6200" dirty="0" smtClean="0"/>
              <a:t>пандемии в </a:t>
            </a:r>
            <a:r>
              <a:rPr lang="ru-RU" sz="6200" dirty="0" smtClean="0"/>
              <a:t>г. Заречный Пензенской области.</a:t>
            </a:r>
            <a:endParaRPr lang="ru-RU" sz="6200" dirty="0" smtClean="0"/>
          </a:p>
          <a:p>
            <a:pPr algn="just">
              <a:buNone/>
            </a:pPr>
            <a:endParaRPr lang="ru-RU" sz="51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5720" y="2143116"/>
            <a:ext cx="8572560" cy="47148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Задачи: </a:t>
            </a:r>
          </a:p>
          <a:p>
            <a:pPr lvl="0"/>
            <a:r>
              <a:rPr lang="ru-RU" sz="1800" dirty="0" smtClean="0"/>
              <a:t>организовать проведение индивидуальных консультаций и групповых занятий для беременных женщин </a:t>
            </a:r>
            <a:r>
              <a:rPr lang="ru-RU" sz="1800" dirty="0" err="1" smtClean="0"/>
              <a:t>онлайн</a:t>
            </a:r>
            <a:endParaRPr lang="ru-RU" sz="1800" dirty="0" smtClean="0"/>
          </a:p>
          <a:p>
            <a:pPr lvl="0"/>
            <a:r>
              <a:rPr lang="ru-RU" sz="1800" dirty="0" smtClean="0"/>
              <a:t>достичь психологического комфорта в период вынашивания ребёнка  и в период адаптации к </a:t>
            </a:r>
            <a:r>
              <a:rPr lang="ru-RU" sz="1800" dirty="0" err="1" smtClean="0"/>
              <a:t>родительству</a:t>
            </a:r>
            <a:r>
              <a:rPr lang="ru-RU" sz="1800" dirty="0" smtClean="0"/>
              <a:t> в молодых семьях</a:t>
            </a:r>
          </a:p>
          <a:p>
            <a:pPr lvl="0"/>
            <a:r>
              <a:rPr lang="ru-RU" sz="1800" dirty="0" smtClean="0"/>
              <a:t>снизить вероятность заражения беременных женщин </a:t>
            </a:r>
            <a:r>
              <a:rPr lang="ru-RU" sz="1800" dirty="0" err="1" smtClean="0"/>
              <a:t>короновирусной</a:t>
            </a:r>
            <a:r>
              <a:rPr lang="ru-RU" sz="1800" dirty="0" smtClean="0"/>
              <a:t> инфекцией, за счёт снижения количества посещений женской консультации</a:t>
            </a:r>
          </a:p>
          <a:p>
            <a:pPr lvl="0"/>
            <a:r>
              <a:rPr lang="ru-RU" sz="1800" dirty="0" smtClean="0"/>
              <a:t>снизить вероятность возникновения конфликтных ситуаций  </a:t>
            </a:r>
          </a:p>
          <a:p>
            <a:pPr lvl="0"/>
            <a:r>
              <a:rPr lang="ru-RU" sz="1800" dirty="0" smtClean="0"/>
              <a:t>снизить излишнюю тревожность, страхи </a:t>
            </a:r>
          </a:p>
          <a:p>
            <a:pPr lvl="0"/>
            <a:r>
              <a:rPr lang="ru-RU" sz="1800" dirty="0" smtClean="0"/>
              <a:t>снизить риск осложнений в процессе родов</a:t>
            </a:r>
          </a:p>
          <a:p>
            <a:pPr lvl="0"/>
            <a:r>
              <a:rPr lang="ru-RU" sz="1800" dirty="0" smtClean="0"/>
              <a:t>дать теоретические и практические знания для будущих родителей</a:t>
            </a:r>
          </a:p>
          <a:p>
            <a:r>
              <a:rPr lang="ru-RU" sz="1800" dirty="0" smtClean="0"/>
              <a:t>снизить риски развития нарушений в детско-родительских отношениях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Достигнутые результаты практики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357158" y="1500174"/>
          <a:ext cx="8429684" cy="4884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3786214"/>
                <a:gridCol w="2107421"/>
                <a:gridCol w="2107421"/>
              </a:tblGrid>
              <a:tr h="428628">
                <a:tc rowSpan="2"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Показатель, единица измерения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Значение показателя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8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последний год реализации практики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весь период реализации</a:t>
                      </a:r>
                      <a:endParaRPr lang="ru-RU" dirty="0"/>
                    </a:p>
                  </a:txBody>
                  <a:tcPr/>
                </a:tc>
              </a:tr>
              <a:tr h="87155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групп по подготовке к родам и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родительству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онлайн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(май - июль)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(май - июль)</a:t>
                      </a:r>
                    </a:p>
                  </a:txBody>
                  <a:tcPr/>
                </a:tc>
              </a:tr>
              <a:tr h="1207299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женщин и членов их семей, посетивших группы по подготовке к родам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онлайн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человек.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 (май - июль)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 (май - июль)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20729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женщин получивших индивидуальную консультацию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онлайн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до- и после- родовом периоде,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 (март - июль)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 (март - июль)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Лидер проекта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428992" y="1000108"/>
            <a:ext cx="5500726" cy="58578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700" b="1" dirty="0" err="1" smtClean="0"/>
              <a:t>Алакина</a:t>
            </a:r>
            <a:r>
              <a:rPr lang="ru-RU" sz="1700" b="1" dirty="0" smtClean="0"/>
              <a:t> Наталья Григорьевна </a:t>
            </a:r>
            <a:r>
              <a:rPr lang="ru-RU" sz="1700" dirty="0" smtClean="0"/>
              <a:t>- Медицинский психолог 1 квалификационной категории, перинатальный психолог. Работает в ФГБУЗ МСЧ-59 ФМБА России </a:t>
            </a:r>
            <a:r>
              <a:rPr lang="ru-RU" sz="1700" dirty="0" smtClean="0"/>
              <a:t>г Заречный Пензенской области с </a:t>
            </a:r>
            <a:r>
              <a:rPr lang="ru-RU" sz="1700" dirty="0" smtClean="0"/>
              <a:t>2008 года и по настоящее время.</a:t>
            </a:r>
          </a:p>
          <a:p>
            <a:r>
              <a:rPr lang="ru-RU" sz="1700" dirty="0" smtClean="0"/>
              <a:t>С сентября 2017 г. является автором и руководителем </a:t>
            </a:r>
            <a:r>
              <a:rPr lang="ru-RU" sz="1700" b="1" dirty="0" smtClean="0"/>
              <a:t>проекта «ВОЗМОЖНО ВСЁ!» </a:t>
            </a:r>
            <a:r>
              <a:rPr lang="ru-RU" sz="1700" dirty="0" smtClean="0"/>
              <a:t>реализуемого на территории Пензенской области и направленного на обучение специалистов медико-социальных кабинетов женских консультаций перинатальной психологии и профилактике профессионального выгорания. </a:t>
            </a:r>
          </a:p>
          <a:p>
            <a:r>
              <a:rPr lang="ru-RU" sz="1700" dirty="0" smtClean="0"/>
              <a:t>В 2018 г. </a:t>
            </a:r>
            <a:r>
              <a:rPr lang="ru-RU" sz="1700" dirty="0" err="1" smtClean="0"/>
              <a:t>Алакина</a:t>
            </a:r>
            <a:r>
              <a:rPr lang="ru-RU" sz="1700" dirty="0" smtClean="0"/>
              <a:t> Н.Г. - принимала участие в конференции по обмену опытом реализации проекта "Бережливая поликлиника" с докладом "Проект "Бережливая поликлиника" в женской консультации" на примере Женской консультации ФГБУЗ МСЧ-59 ФМБА России в г. </a:t>
            </a:r>
            <a:r>
              <a:rPr lang="ru-RU" sz="1700" dirty="0" err="1" smtClean="0"/>
              <a:t>Саров</a:t>
            </a:r>
            <a:r>
              <a:rPr lang="ru-RU" sz="1700" dirty="0" smtClean="0"/>
              <a:t>.</a:t>
            </a:r>
          </a:p>
          <a:p>
            <a:endParaRPr lang="ru-RU" sz="1400" dirty="0"/>
          </a:p>
        </p:txBody>
      </p:sp>
      <p:pic>
        <p:nvPicPr>
          <p:cNvPr id="7" name="Содержимое 6" descr="IMG_199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-571536" y="1928802"/>
            <a:ext cx="4714908" cy="314327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Перспективы развития практики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усмехаясь-беременная-женщина-с-портативным-компьютером-3715710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714488"/>
            <a:ext cx="3542962" cy="4641435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857364"/>
            <a:ext cx="4373718" cy="4572032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Основываясь на положительных отзывах пациенток,  принято решение не отменять такую услугу в женской консультации </a:t>
            </a:r>
            <a:r>
              <a:rPr lang="ru-RU" sz="2600" dirty="0" smtClean="0"/>
              <a:t>МСЧ- 59 и </a:t>
            </a:r>
            <a:r>
              <a:rPr lang="ru-RU" sz="2600" dirty="0" smtClean="0"/>
              <a:t>после снятия карантина, так как такая форма ведения занятий удобна женщинам с плохим самочувствием в период беременности и женщинам уже имеющим детей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420</TotalTime>
  <Words>465</Words>
  <PresentationFormat>Экран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Онлайн - школа подготовки к родам и родительству</vt:lpstr>
      <vt:lpstr>Территория реализации</vt:lpstr>
      <vt:lpstr>Краткая  суть практики</vt:lpstr>
      <vt:lpstr>Краткая  суть практики</vt:lpstr>
      <vt:lpstr>Цели и задачи практики</vt:lpstr>
      <vt:lpstr>Достигнутые результаты практики</vt:lpstr>
      <vt:lpstr>Лидер проекта</vt:lpstr>
      <vt:lpstr>Перспективы развития практики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Он-лайн школа  «Ты будешь мамой!»</dc:title>
  <dc:creator>user</dc:creator>
  <cp:lastModifiedBy>user</cp:lastModifiedBy>
  <cp:revision>43</cp:revision>
  <dcterms:created xsi:type="dcterms:W3CDTF">2020-07-11T17:05:54Z</dcterms:created>
  <dcterms:modified xsi:type="dcterms:W3CDTF">2020-07-21T08:09:00Z</dcterms:modified>
</cp:coreProperties>
</file>