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9" r:id="rId7"/>
    <p:sldId id="263" r:id="rId8"/>
    <p:sldId id="264" r:id="rId9"/>
    <p:sldId id="265" r:id="rId10"/>
    <p:sldId id="266" r:id="rId11"/>
    <p:sldId id="268" r:id="rId12"/>
    <p:sldId id="270" r:id="rId13"/>
    <p:sldId id="271" r:id="rId14"/>
    <p:sldId id="272" r:id="rId1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2F8"/>
    <a:srgbClr val="9B09DD"/>
    <a:srgbClr val="A9078A"/>
    <a:srgbClr val="8208A8"/>
    <a:srgbClr val="F81828"/>
    <a:srgbClr val="FFEBF1"/>
    <a:srgbClr val="FFD9E4"/>
    <a:srgbClr val="FEDAF4"/>
    <a:srgbClr val="FEC2ED"/>
    <a:srgbClr val="F7E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7"/>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21.02.2022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21.02.2022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8"/>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21.02.2022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6.wdp"/><Relationship Id="rId4" Type="http://schemas.openxmlformats.org/officeDocument/2006/relationships/image" Target="../media/image20.png"/><Relationship Id="rId9" Type="http://schemas.microsoft.com/office/2007/relationships/hdphoto" Target="../media/hdphoto8.wdp"/></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14.wdp"/><Relationship Id="rId3" Type="http://schemas.microsoft.com/office/2007/relationships/hdphoto" Target="../media/hdphoto9.wdp"/><Relationship Id="rId7" Type="http://schemas.microsoft.com/office/2007/relationships/hdphoto" Target="../media/hdphoto11.wdp"/><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microsoft.com/office/2007/relationships/hdphoto" Target="../media/hdphoto13.wdp"/><Relationship Id="rId5" Type="http://schemas.microsoft.com/office/2007/relationships/hdphoto" Target="../media/hdphoto10.wdp"/><Relationship Id="rId10" Type="http://schemas.openxmlformats.org/officeDocument/2006/relationships/image" Target="../media/image27.png"/><Relationship Id="rId4" Type="http://schemas.openxmlformats.org/officeDocument/2006/relationships/image" Target="../media/image24.png"/><Relationship Id="rId9" Type="http://schemas.microsoft.com/office/2007/relationships/hdphoto" Target="../media/hdphoto12.wdp"/></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5143500"/>
          </a:xfrm>
          <a:prstGeom prst="rect">
            <a:avLst/>
          </a:prstGeom>
          <a:gradFill flip="none" rotWithShape="1">
            <a:gsLst>
              <a:gs pos="9000">
                <a:srgbClr val="E23DFD"/>
              </a:gs>
              <a:gs pos="92000">
                <a:srgbClr val="F7BA2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49879" y="654754"/>
            <a:ext cx="8352928" cy="1938992"/>
          </a:xfrm>
          <a:prstGeom prst="rect">
            <a:avLst/>
          </a:prstGeom>
        </p:spPr>
        <p:txBody>
          <a:bodyPr wrap="square">
            <a:spAutoFit/>
          </a:bodyPr>
          <a:lstStyle/>
          <a:p>
            <a:pPr algn="ctr"/>
            <a:r>
              <a:rPr lang="ru-RU" sz="2800" b="1" dirty="0">
                <a:solidFill>
                  <a:schemeClr val="bg1"/>
                </a:solidFill>
                <a:effectLst>
                  <a:outerShdw blurRad="38100" dist="38100" dir="2700000" algn="tl">
                    <a:srgbClr val="000000">
                      <a:alpha val="43137"/>
                    </a:srgbClr>
                  </a:outerShdw>
                </a:effectLst>
                <a:latin typeface="Uni Sans Heavy Caps" pitchFamily="50" charset="-52"/>
              </a:rPr>
              <a:t>СООБЩЕСТВО</a:t>
            </a:r>
          </a:p>
          <a:p>
            <a:pPr algn="ctr"/>
            <a:r>
              <a:rPr lang="ru-RU" sz="4600" b="1" dirty="0">
                <a:solidFill>
                  <a:schemeClr val="bg1"/>
                </a:solidFill>
                <a:effectLst>
                  <a:outerShdw blurRad="38100" dist="38100" dir="2700000" algn="tl">
                    <a:srgbClr val="000000">
                      <a:alpha val="43137"/>
                    </a:srgbClr>
                  </a:outerShdw>
                </a:effectLst>
                <a:latin typeface="Uni Sans Heavy Caps" pitchFamily="50" charset="-52"/>
              </a:rPr>
              <a:t>«Территория детских возможностей»</a:t>
            </a:r>
            <a:endParaRPr lang="ru-RU" sz="4600" dirty="0">
              <a:solidFill>
                <a:schemeClr val="bg1"/>
              </a:solidFill>
              <a:effectLst>
                <a:outerShdw blurRad="38100" dist="38100" dir="2700000" algn="tl">
                  <a:srgbClr val="000000">
                    <a:alpha val="43137"/>
                  </a:srgbClr>
                </a:outerShdw>
              </a:effectLst>
              <a:latin typeface="Uni Sans Heavy Caps" pitchFamily="50" charset="-52"/>
            </a:endParaRPr>
          </a:p>
        </p:txBody>
      </p:sp>
      <p:cxnSp>
        <p:nvCxnSpPr>
          <p:cNvPr id="8" name="Прямая соединительная линия 7"/>
          <p:cNvCxnSpPr/>
          <p:nvPr/>
        </p:nvCxnSpPr>
        <p:spPr>
          <a:xfrm>
            <a:off x="395536" y="2715766"/>
            <a:ext cx="8352928" cy="0"/>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971600" y="3075806"/>
            <a:ext cx="7200800" cy="1569660"/>
          </a:xfrm>
          <a:prstGeom prst="rect">
            <a:avLst/>
          </a:prstGeom>
        </p:spPr>
        <p:txBody>
          <a:bodyPr wrap="square">
            <a:spAutoFit/>
          </a:bodyPr>
          <a:lstStyle/>
          <a:p>
            <a:pPr algn="ctr"/>
            <a:r>
              <a:rPr lang="ru-RU" sz="2400" b="1" dirty="0">
                <a:solidFill>
                  <a:schemeClr val="bg1"/>
                </a:solidFill>
                <a:effectLst>
                  <a:outerShdw blurRad="38100" dist="38100" dir="2700000" algn="tl">
                    <a:srgbClr val="000000">
                      <a:alpha val="43137"/>
                    </a:srgbClr>
                  </a:outerShdw>
                </a:effectLst>
                <a:latin typeface="Bookman Old Style" pitchFamily="18" charset="0"/>
                <a:cs typeface="This Night(RUS BY LYAJKA)" pitchFamily="2" charset="2"/>
              </a:rPr>
              <a:t>2018-2027</a:t>
            </a:r>
          </a:p>
          <a:p>
            <a:pPr algn="ctr"/>
            <a:r>
              <a:rPr lang="ru-RU" sz="2400" b="1" dirty="0">
                <a:solidFill>
                  <a:schemeClr val="bg1"/>
                </a:solidFill>
                <a:effectLst>
                  <a:outerShdw blurRad="38100" dist="38100" dir="2700000" algn="tl">
                    <a:srgbClr val="000000">
                      <a:alpha val="43137"/>
                    </a:srgbClr>
                  </a:outerShdw>
                </a:effectLst>
                <a:latin typeface="Bookman Old Style" pitchFamily="18" charset="0"/>
                <a:cs typeface="This Night(RUS BY LYAJKA)" pitchFamily="2" charset="2"/>
              </a:rPr>
              <a:t> ДЕСЯТИЛЕТИЕ ДЕТСТВА В РОССИИ</a:t>
            </a:r>
          </a:p>
          <a:p>
            <a:pPr algn="ctr"/>
            <a:r>
              <a:rPr lang="ru-RU" sz="2400" b="1" dirty="0">
                <a:solidFill>
                  <a:schemeClr val="bg1"/>
                </a:solidFill>
                <a:effectLst>
                  <a:outerShdw blurRad="38100" dist="38100" dir="2700000" algn="tl">
                    <a:srgbClr val="000000">
                      <a:alpha val="43137"/>
                    </a:srgbClr>
                  </a:outerShdw>
                </a:effectLst>
                <a:latin typeface="Bookman Old Style" pitchFamily="18" charset="0"/>
                <a:cs typeface="This Night(RUS BY LYAJKA)" pitchFamily="2" charset="2"/>
              </a:rPr>
              <a:t> Указ Президента Российской Федерации № 240 от 29 мая 2017 года</a:t>
            </a:r>
          </a:p>
        </p:txBody>
      </p:sp>
      <p:pic>
        <p:nvPicPr>
          <p:cNvPr id="10" name="Picture 2" descr="https://steshka.ru/wp-content/uploads/2015/02/happy_children_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78" b="28180" l="75879" r="100000">
                        <a14:foregroundMark x1="89844" y1="24951" x2="89844" y2="24951"/>
                        <a14:foregroundMark x1="77539" y1="3523" x2="77539" y2="3523"/>
                        <a14:foregroundMark x1="95313" y1="13992" x2="93945" y2="23483"/>
                        <a14:foregroundMark x1="97363" y1="21624" x2="97363" y2="21624"/>
                        <a14:foregroundMark x1="92285" y1="17515" x2="92285" y2="17515"/>
                        <a14:foregroundMark x1="97168" y1="23092" x2="97168" y2="23092"/>
                        <a14:foregroundMark x1="95508" y1="4207" x2="95508" y2="4207"/>
                        <a14:foregroundMark x1="80566" y1="2348" x2="80566" y2="2348"/>
                        <a14:foregroundMark x1="79199" y1="1468" x2="79199" y2="1468"/>
                      </a14:backgroundRemoval>
                    </a14:imgEffect>
                  </a14:imgLayer>
                </a14:imgProps>
              </a:ext>
              <a:ext uri="{28A0092B-C50C-407E-A947-70E740481C1C}">
                <a14:useLocalDpi xmlns:a14="http://schemas.microsoft.com/office/drawing/2010/main" val="0"/>
              </a:ext>
            </a:extLst>
          </a:blip>
          <a:srcRect l="75845" b="71458"/>
          <a:stretch/>
        </p:blipFill>
        <p:spPr bwMode="auto">
          <a:xfrm>
            <a:off x="251520" y="1451925"/>
            <a:ext cx="957194" cy="11288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https://steshka.ru/wp-content/uploads/2015/02/happy_children_3.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0920" b="76614" l="98" r="20020">
                        <a14:foregroundMark x1="8301" y1="40802" x2="8301" y2="40802"/>
                        <a14:foregroundMark x1="8594" y1="39237" x2="8789" y2="44227"/>
                        <a14:foregroundMark x1="8594" y1="38552" x2="7910" y2="34932"/>
                        <a14:foregroundMark x1="7227" y1="34442" x2="6641" y2="33268"/>
                        <a14:foregroundMark x1="5859" y1="32485" x2="5859" y2="32485"/>
                        <a14:foregroundMark x1="6738" y1="35421" x2="6738" y2="35421"/>
                        <a14:foregroundMark x1="4492" y1="41194" x2="4492" y2="41194"/>
                        <a14:foregroundMark x1="6641" y1="40215" x2="6641" y2="40215"/>
                        <a14:foregroundMark x1="4590" y1="43444" x2="4590" y2="43444"/>
                        <a14:foregroundMark x1="5859" y1="43444" x2="5859" y2="43444"/>
                        <a14:foregroundMark x1="6641" y1="43738" x2="6641" y2="43738"/>
                        <a14:foregroundMark x1="4980" y1="44814" x2="4980" y2="44814"/>
                        <a14:backgroundMark x1="7715" y1="43640" x2="7715" y2="43640"/>
                      </a14:backgroundRemoval>
                    </a14:imgEffect>
                  </a14:imgLayer>
                </a14:imgProps>
              </a:ext>
              <a:ext uri="{28A0092B-C50C-407E-A947-70E740481C1C}">
                <a14:useLocalDpi xmlns:a14="http://schemas.microsoft.com/office/drawing/2010/main" val="0"/>
              </a:ext>
            </a:extLst>
          </a:blip>
          <a:srcRect t="31126" r="77710" b="21791"/>
          <a:stretch/>
        </p:blipFill>
        <p:spPr bwMode="auto">
          <a:xfrm>
            <a:off x="7901097" y="62771"/>
            <a:ext cx="1258422" cy="265299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https://steshka.ru/wp-content/uploads/2015/02/happy_children_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44031" b="75832" l="31348" r="56641">
                        <a14:foregroundMark x1="38379" y1="59589" x2="38379" y2="59589"/>
                        <a14:foregroundMark x1="47852" y1="47260" x2="47852" y2="47260"/>
                        <a14:foregroundMark x1="50293" y1="44814" x2="50293" y2="44814"/>
                      </a14:backgroundRemoval>
                    </a14:imgEffect>
                  </a14:imgLayer>
                </a14:imgProps>
              </a:ext>
              <a:ext uri="{28A0092B-C50C-407E-A947-70E740481C1C}">
                <a14:useLocalDpi xmlns:a14="http://schemas.microsoft.com/office/drawing/2010/main" val="0"/>
              </a:ext>
            </a:extLst>
          </a:blip>
          <a:srcRect l="30680" t="42664" r="40340" b="23769"/>
          <a:stretch/>
        </p:blipFill>
        <p:spPr bwMode="auto">
          <a:xfrm>
            <a:off x="691217" y="22456"/>
            <a:ext cx="1034994" cy="119648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37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ый треугольник 8"/>
          <p:cNvSpPr/>
          <p:nvPr/>
        </p:nvSpPr>
        <p:spPr>
          <a:xfrm>
            <a:off x="-6410" y="-7636"/>
            <a:ext cx="9150409" cy="5151136"/>
          </a:xfrm>
          <a:prstGeom prst="rtTriangle">
            <a:avLst/>
          </a:prstGeom>
          <a:solidFill>
            <a:srgbClr val="F7E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sp>
        <p:nvSpPr>
          <p:cNvPr id="10" name="Прямоугольный треугольник 9"/>
          <p:cNvSpPr/>
          <p:nvPr/>
        </p:nvSpPr>
        <p:spPr>
          <a:xfrm flipH="1">
            <a:off x="5364088" y="0"/>
            <a:ext cx="3779910" cy="5143500"/>
          </a:xfrm>
          <a:prstGeom prst="rtTriangle">
            <a:avLst/>
          </a:prstGeom>
          <a:solidFill>
            <a:srgbClr val="FF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sp>
        <p:nvSpPr>
          <p:cNvPr id="2" name="Прямоугольник 1"/>
          <p:cNvSpPr/>
          <p:nvPr/>
        </p:nvSpPr>
        <p:spPr>
          <a:xfrm>
            <a:off x="203218" y="123478"/>
            <a:ext cx="8712968" cy="1077218"/>
          </a:xfrm>
          <a:prstGeom prst="rect">
            <a:avLst/>
          </a:prstGeom>
        </p:spPr>
        <p:txBody>
          <a:bodyPr wrap="square">
            <a:spAutoFit/>
          </a:bodyPr>
          <a:lstStyle/>
          <a:p>
            <a:pPr algn="just"/>
            <a:r>
              <a:rPr lang="ru-RU" sz="2400" b="1" dirty="0"/>
              <a:t>Творческие способности</a:t>
            </a:r>
            <a:r>
              <a:rPr lang="ru-RU" b="1" dirty="0"/>
              <a:t> </a:t>
            </a:r>
            <a:r>
              <a:rPr lang="ru-RU" dirty="0"/>
              <a:t>– </a:t>
            </a:r>
            <a:r>
              <a:rPr lang="ru-RU" sz="2000" dirty="0"/>
              <a:t>это особенности ребенка, которые проявляются в детской фантазии, воображении, особом видении мира, своей точке зрения на окружающую действительность.</a:t>
            </a:r>
          </a:p>
        </p:txBody>
      </p:sp>
      <p:sp>
        <p:nvSpPr>
          <p:cNvPr id="4" name="Скругленный прямоугольник 3"/>
          <p:cNvSpPr/>
          <p:nvPr/>
        </p:nvSpPr>
        <p:spPr>
          <a:xfrm>
            <a:off x="372301" y="2067694"/>
            <a:ext cx="4030605" cy="1159486"/>
          </a:xfrm>
          <a:prstGeom prst="roundRect">
            <a:avLst/>
          </a:prstGeom>
          <a:solidFill>
            <a:srgbClr val="8208A8"/>
          </a:solidFill>
          <a:ln>
            <a:noFill/>
          </a:ln>
          <a:effectLst>
            <a:outerShdw blurRad="50800" dist="38100" dir="16200000"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defRPr/>
            </a:pPr>
            <a:r>
              <a:rPr lang="ru-RU" sz="2000" b="1" dirty="0">
                <a:solidFill>
                  <a:schemeClr val="bg1"/>
                </a:solidFill>
              </a:rPr>
              <a:t>Художественное детское творчество</a:t>
            </a:r>
          </a:p>
        </p:txBody>
      </p:sp>
      <p:sp>
        <p:nvSpPr>
          <p:cNvPr id="5" name="Скругленный прямоугольник 4"/>
          <p:cNvSpPr/>
          <p:nvPr/>
        </p:nvSpPr>
        <p:spPr>
          <a:xfrm>
            <a:off x="372301" y="3440497"/>
            <a:ext cx="4030605" cy="1219485"/>
          </a:xfrm>
          <a:prstGeom prst="roundRect">
            <a:avLst/>
          </a:prstGeom>
          <a:solidFill>
            <a:srgbClr val="A9078A"/>
          </a:solidFill>
          <a:ln>
            <a:noFill/>
          </a:ln>
          <a:effectLst>
            <a:outerShdw blurRad="50800" dist="38100" dir="16200000"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defRPr/>
            </a:pPr>
            <a:r>
              <a:rPr lang="ru-RU" sz="2000" b="1" dirty="0">
                <a:solidFill>
                  <a:schemeClr val="bg1"/>
                </a:solidFill>
              </a:rPr>
              <a:t>Изобразительное детское творчество</a:t>
            </a:r>
          </a:p>
        </p:txBody>
      </p:sp>
      <p:sp>
        <p:nvSpPr>
          <p:cNvPr id="6" name="Скругленный прямоугольник 5"/>
          <p:cNvSpPr/>
          <p:nvPr/>
        </p:nvSpPr>
        <p:spPr>
          <a:xfrm>
            <a:off x="4753863" y="2067695"/>
            <a:ext cx="3922594" cy="1159486"/>
          </a:xfrm>
          <a:prstGeom prst="roundRect">
            <a:avLst/>
          </a:prstGeom>
          <a:solidFill>
            <a:srgbClr val="A9078A"/>
          </a:solidFill>
          <a:ln>
            <a:noFill/>
          </a:ln>
          <a:effectLst>
            <a:outerShdw blurRad="50800" dist="38100" dir="16200000"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defRPr/>
            </a:pPr>
            <a:r>
              <a:rPr lang="ru-RU" sz="2000" b="1" dirty="0">
                <a:solidFill>
                  <a:schemeClr val="bg1"/>
                </a:solidFill>
              </a:rPr>
              <a:t>Литературное детское творчество</a:t>
            </a:r>
          </a:p>
        </p:txBody>
      </p:sp>
      <p:sp>
        <p:nvSpPr>
          <p:cNvPr id="7" name="Скругленный прямоугольник 6"/>
          <p:cNvSpPr/>
          <p:nvPr/>
        </p:nvSpPr>
        <p:spPr>
          <a:xfrm>
            <a:off x="4753864" y="3440498"/>
            <a:ext cx="3922594" cy="1193004"/>
          </a:xfrm>
          <a:prstGeom prst="roundRect">
            <a:avLst/>
          </a:prstGeom>
          <a:solidFill>
            <a:srgbClr val="8208A8"/>
          </a:solidFill>
          <a:ln>
            <a:noFill/>
          </a:ln>
          <a:effectLst>
            <a:outerShdw blurRad="50800" dist="38100" dir="16200000"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defRPr/>
            </a:pPr>
            <a:r>
              <a:rPr lang="ru-RU" sz="2000" b="1" dirty="0">
                <a:solidFill>
                  <a:schemeClr val="bg1"/>
                </a:solidFill>
              </a:rPr>
              <a:t>Прикладное детское творчество</a:t>
            </a:r>
          </a:p>
        </p:txBody>
      </p:sp>
      <p:sp>
        <p:nvSpPr>
          <p:cNvPr id="8" name="Прямоугольник 7"/>
          <p:cNvSpPr/>
          <p:nvPr/>
        </p:nvSpPr>
        <p:spPr>
          <a:xfrm>
            <a:off x="1619672" y="1344893"/>
            <a:ext cx="6074676" cy="584775"/>
          </a:xfrm>
          <a:prstGeom prst="rect">
            <a:avLst/>
          </a:prstGeom>
        </p:spPr>
        <p:txBody>
          <a:bodyPr wrap="none">
            <a:spAutoFit/>
          </a:bodyPr>
          <a:lstStyle/>
          <a:p>
            <a:r>
              <a:rPr lang="ru-RU" sz="3200" b="1" dirty="0">
                <a:solidFill>
                  <a:srgbClr val="8208A8"/>
                </a:solidFill>
                <a:effectLst>
                  <a:glow rad="12700">
                    <a:schemeClr val="bg1">
                      <a:alpha val="95000"/>
                    </a:schemeClr>
                  </a:glow>
                </a:effectLst>
              </a:rPr>
              <a:t>Предлагаемые виды творчества:</a:t>
            </a:r>
          </a:p>
        </p:txBody>
      </p:sp>
    </p:spTree>
    <p:extLst>
      <p:ext uri="{BB962C8B-B14F-4D97-AF65-F5344CB8AC3E}">
        <p14:creationId xmlns:p14="http://schemas.microsoft.com/office/powerpoint/2010/main" val="90939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ый треугольник 5"/>
          <p:cNvSpPr/>
          <p:nvPr/>
        </p:nvSpPr>
        <p:spPr>
          <a:xfrm>
            <a:off x="0" y="2571750"/>
            <a:ext cx="4355976" cy="2571750"/>
          </a:xfrm>
          <a:prstGeom prst="rtTriangle">
            <a:avLst/>
          </a:prstGeom>
          <a:solidFill>
            <a:srgbClr val="F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pic>
        <p:nvPicPr>
          <p:cNvPr id="819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5510" b="59490" l="45071" r="76929">
                        <a14:foregroundMark x1="55786" y1="36939" x2="68357" y2="37959"/>
                      </a14:backgroundRemoval>
                    </a14:imgEffect>
                  </a14:imgLayer>
                </a14:imgProps>
              </a:ext>
              <a:ext uri="{28A0092B-C50C-407E-A947-70E740481C1C}">
                <a14:useLocalDpi xmlns:a14="http://schemas.microsoft.com/office/drawing/2010/main" val="0"/>
              </a:ext>
            </a:extLst>
          </a:blip>
          <a:srcRect l="41105" t="21607" r="19066" b="39197"/>
          <a:stretch/>
        </p:blipFill>
        <p:spPr bwMode="auto">
          <a:xfrm>
            <a:off x="2763086" y="89028"/>
            <a:ext cx="829752" cy="57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9592" b="77551" l="25500" r="55500"/>
                    </a14:imgEffect>
                  </a14:imgLayer>
                </a14:imgProps>
              </a:ext>
              <a:ext uri="{28A0092B-C50C-407E-A947-70E740481C1C}">
                <a14:useLocalDpi xmlns:a14="http://schemas.microsoft.com/office/drawing/2010/main" val="0"/>
              </a:ext>
            </a:extLst>
          </a:blip>
          <a:srcRect l="24213" t="37782" r="43437" b="22493"/>
          <a:stretch/>
        </p:blipFill>
        <p:spPr bwMode="auto">
          <a:xfrm>
            <a:off x="5036030" y="38317"/>
            <a:ext cx="656115" cy="56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ый треугольник 6"/>
          <p:cNvSpPr/>
          <p:nvPr/>
        </p:nvSpPr>
        <p:spPr>
          <a:xfrm flipH="1">
            <a:off x="5364088" y="0"/>
            <a:ext cx="3779910" cy="5143500"/>
          </a:xfrm>
          <a:prstGeom prst="rtTriangle">
            <a:avLst/>
          </a:prstGeom>
          <a:solidFill>
            <a:srgbClr val="FF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pic>
        <p:nvPicPr>
          <p:cNvPr id="8197" name="Picture 5" descr="https://www.bittbox.com/wp-content/uploads/2014/02/VT-001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59592" b="96531" l="47143" r="75071">
                        <a14:foregroundMark x1="53714" y1="75612" x2="70714" y2="78673"/>
                      </a14:backgroundRemoval>
                    </a14:imgEffect>
                  </a14:imgLayer>
                </a14:imgProps>
              </a:ext>
              <a:ext uri="{28A0092B-C50C-407E-A947-70E740481C1C}">
                <a14:useLocalDpi xmlns:a14="http://schemas.microsoft.com/office/drawing/2010/main" val="0"/>
              </a:ext>
            </a:extLst>
          </a:blip>
          <a:srcRect l="43729" t="55590" r="21436" b="3933"/>
          <a:stretch/>
        </p:blipFill>
        <p:spPr bwMode="auto">
          <a:xfrm>
            <a:off x="7072193" y="-5487"/>
            <a:ext cx="740989" cy="602719"/>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143" b="42041" l="25929" r="54000">
                        <a14:foregroundMark x1="34643" y1="20408" x2="41214" y2="25510"/>
                        <a14:foregroundMark x1="42143" y1="17857" x2="49429" y2="27041"/>
                        <a14:foregroundMark x1="40714" y1="27245" x2="45143" y2="20204"/>
                        <a14:foregroundMark x1="43000" y1="26327" x2="45143" y2="25816"/>
                      </a14:backgroundRemoval>
                    </a14:imgEffect>
                  </a14:imgLayer>
                </a14:imgProps>
              </a:ext>
              <a:ext uri="{28A0092B-C50C-407E-A947-70E740481C1C}">
                <a14:useLocalDpi xmlns:a14="http://schemas.microsoft.com/office/drawing/2010/main" val="0"/>
              </a:ext>
            </a:extLst>
          </a:blip>
          <a:srcRect l="24862" r="45768" b="59230"/>
          <a:stretch/>
        </p:blipFill>
        <p:spPr bwMode="auto">
          <a:xfrm>
            <a:off x="0" y="38317"/>
            <a:ext cx="663847" cy="62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1936" y="27684"/>
            <a:ext cx="1944216" cy="830997"/>
          </a:xfrm>
          <a:prstGeom prst="rect">
            <a:avLst/>
          </a:prstGeom>
        </p:spPr>
        <p:txBody>
          <a:bodyPr wrap="square">
            <a:spAutoFit/>
          </a:bodyPr>
          <a:lstStyle/>
          <a:p>
            <a:pPr algn="ctr"/>
            <a:r>
              <a:rPr lang="ru-RU" sz="1600" b="1" dirty="0">
                <a:solidFill>
                  <a:srgbClr val="F81828"/>
                </a:solidFill>
              </a:rPr>
              <a:t>Детское художественное творчество</a:t>
            </a:r>
          </a:p>
        </p:txBody>
      </p:sp>
      <p:cxnSp>
        <p:nvCxnSpPr>
          <p:cNvPr id="5" name="Прямая соединительная линия 4"/>
          <p:cNvCxnSpPr/>
          <p:nvPr/>
        </p:nvCxnSpPr>
        <p:spPr>
          <a:xfrm>
            <a:off x="2783404" y="609063"/>
            <a:ext cx="0" cy="4266943"/>
          </a:xfrm>
          <a:prstGeom prst="line">
            <a:avLst/>
          </a:prstGeom>
          <a:ln w="19050">
            <a:solidFill>
              <a:srgbClr val="F81828"/>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4716016" y="609063"/>
            <a:ext cx="0" cy="426694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7006481" y="681586"/>
            <a:ext cx="0" cy="420512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30142" y="957739"/>
            <a:ext cx="2807804" cy="3847207"/>
          </a:xfrm>
          <a:prstGeom prst="rect">
            <a:avLst/>
          </a:prstGeom>
        </p:spPr>
        <p:txBody>
          <a:bodyPr wrap="square">
            <a:spAutoFit/>
          </a:bodyPr>
          <a:lstStyle/>
          <a:p>
            <a:r>
              <a:rPr lang="ru-RU" sz="1400" b="1" u="sng" dirty="0"/>
              <a:t>Январь, 2021</a:t>
            </a:r>
            <a:endParaRPr lang="ru-RU" sz="1400" b="1" dirty="0"/>
          </a:p>
          <a:p>
            <a:r>
              <a:rPr lang="ru-RU" sz="1400" dirty="0"/>
              <a:t>Онлайн-марафон «Новогодний стишок для Деда Мороза»; награждение победителей на семейном празднике «Зимней праздничной порой» </a:t>
            </a:r>
          </a:p>
          <a:p>
            <a:r>
              <a:rPr lang="ru-RU" sz="600" dirty="0"/>
              <a:t> </a:t>
            </a:r>
            <a:endParaRPr lang="ru-RU" sz="100" dirty="0"/>
          </a:p>
          <a:p>
            <a:r>
              <a:rPr lang="ru-RU" sz="1400" b="1" u="sng" dirty="0"/>
              <a:t>Февраль, 2021</a:t>
            </a:r>
            <a:endParaRPr lang="ru-RU" sz="1400" b="1" dirty="0"/>
          </a:p>
          <a:p>
            <a:r>
              <a:rPr lang="ru-RU" sz="1400" dirty="0"/>
              <a:t>Городской армейский онлайн-марафон «</a:t>
            </a:r>
            <a:r>
              <a:rPr lang="ru-RU" sz="1400" dirty="0" err="1"/>
              <a:t>Аты</a:t>
            </a:r>
            <a:r>
              <a:rPr lang="ru-RU" sz="1400" dirty="0"/>
              <a:t>-баты, идут солдаты» (конкурс чтения стихов); кол-во участников – 132 чел.;</a:t>
            </a:r>
          </a:p>
          <a:p>
            <a:r>
              <a:rPr lang="ru-RU" sz="1400" dirty="0"/>
              <a:t>видео победителей демонстрировались на канале Телерадиокомпании «Заречный», </a:t>
            </a:r>
            <a:r>
              <a:rPr lang="ru-RU" sz="1400" dirty="0" err="1"/>
              <a:t>суперпобедитель</a:t>
            </a:r>
            <a:r>
              <a:rPr lang="ru-RU" sz="1400" dirty="0"/>
              <a:t> – гость передачи «Доброе утро, Заречный!» </a:t>
            </a:r>
          </a:p>
        </p:txBody>
      </p:sp>
      <p:sp>
        <p:nvSpPr>
          <p:cNvPr id="22" name="Прямоугольник 21"/>
          <p:cNvSpPr/>
          <p:nvPr/>
        </p:nvSpPr>
        <p:spPr>
          <a:xfrm>
            <a:off x="2782457" y="780729"/>
            <a:ext cx="2029772" cy="2416046"/>
          </a:xfrm>
          <a:prstGeom prst="rect">
            <a:avLst/>
          </a:prstGeom>
        </p:spPr>
        <p:txBody>
          <a:bodyPr wrap="square">
            <a:spAutoFit/>
          </a:bodyPr>
          <a:lstStyle/>
          <a:p>
            <a:r>
              <a:rPr lang="ru-RU" sz="1600" b="1" u="sng" dirty="0"/>
              <a:t>Март, 2021</a:t>
            </a:r>
            <a:endParaRPr lang="ru-RU" sz="1600" b="1" dirty="0"/>
          </a:p>
          <a:p>
            <a:r>
              <a:rPr lang="ru-RU" sz="1500" dirty="0"/>
              <a:t>Городской онлайн – конкурс маленького рассказа «Моя мама – лучше всех»;</a:t>
            </a:r>
          </a:p>
          <a:p>
            <a:r>
              <a:rPr lang="ru-RU" sz="1500" dirty="0"/>
              <a:t>более 1000 чел. приняли участие в голосовании и более 5000 просмотров в группе ВК</a:t>
            </a:r>
          </a:p>
        </p:txBody>
      </p:sp>
      <p:sp>
        <p:nvSpPr>
          <p:cNvPr id="24" name="Прямоугольник 23"/>
          <p:cNvSpPr/>
          <p:nvPr/>
        </p:nvSpPr>
        <p:spPr>
          <a:xfrm>
            <a:off x="3347864" y="-40669"/>
            <a:ext cx="1554686" cy="830997"/>
          </a:xfrm>
          <a:prstGeom prst="rect">
            <a:avLst/>
          </a:prstGeom>
        </p:spPr>
        <p:txBody>
          <a:bodyPr wrap="square">
            <a:spAutoFit/>
          </a:bodyPr>
          <a:lstStyle/>
          <a:p>
            <a:pPr algn="ctr"/>
            <a:r>
              <a:rPr lang="ru-RU" sz="1600" b="1" dirty="0">
                <a:solidFill>
                  <a:srgbClr val="FFC000"/>
                </a:solidFill>
              </a:rPr>
              <a:t>Литературное детское творчество</a:t>
            </a:r>
          </a:p>
        </p:txBody>
      </p:sp>
      <p:sp>
        <p:nvSpPr>
          <p:cNvPr id="26" name="Прямоугольник 25"/>
          <p:cNvSpPr/>
          <p:nvPr/>
        </p:nvSpPr>
        <p:spPr>
          <a:xfrm>
            <a:off x="5436096" y="0"/>
            <a:ext cx="1889954" cy="830997"/>
          </a:xfrm>
          <a:prstGeom prst="rect">
            <a:avLst/>
          </a:prstGeom>
        </p:spPr>
        <p:txBody>
          <a:bodyPr wrap="square">
            <a:spAutoFit/>
          </a:bodyPr>
          <a:lstStyle/>
          <a:p>
            <a:pPr algn="ctr"/>
            <a:r>
              <a:rPr lang="ru-RU" sz="1600" b="1" dirty="0">
                <a:solidFill>
                  <a:srgbClr val="0070C0"/>
                </a:solidFill>
              </a:rPr>
              <a:t>Изобразительное детское творчество</a:t>
            </a:r>
          </a:p>
        </p:txBody>
      </p:sp>
      <p:sp>
        <p:nvSpPr>
          <p:cNvPr id="27" name="Прямоугольник 26"/>
          <p:cNvSpPr/>
          <p:nvPr/>
        </p:nvSpPr>
        <p:spPr>
          <a:xfrm>
            <a:off x="4754226" y="780729"/>
            <a:ext cx="2252255" cy="3785652"/>
          </a:xfrm>
          <a:prstGeom prst="rect">
            <a:avLst/>
          </a:prstGeom>
        </p:spPr>
        <p:txBody>
          <a:bodyPr wrap="square">
            <a:spAutoFit/>
          </a:bodyPr>
          <a:lstStyle/>
          <a:p>
            <a:r>
              <a:rPr lang="ru-RU" sz="1600" b="1" u="sng" dirty="0"/>
              <a:t>Апрель, 2021</a:t>
            </a:r>
            <a:endParaRPr lang="ru-RU" sz="1600" b="1" dirty="0"/>
          </a:p>
          <a:p>
            <a:r>
              <a:rPr lang="ru-RU" sz="1600" dirty="0"/>
              <a:t>Городской конкурс рисунков «Космическая палитра»;</a:t>
            </a:r>
          </a:p>
          <a:p>
            <a:r>
              <a:rPr lang="ru-RU" sz="1600" dirty="0"/>
              <a:t>кол-во участников – </a:t>
            </a:r>
            <a:r>
              <a:rPr lang="ru-RU" sz="1600" u="sng" dirty="0"/>
              <a:t>329 человек.</a:t>
            </a:r>
            <a:endParaRPr lang="ru-RU" sz="1600" dirty="0"/>
          </a:p>
          <a:p>
            <a:r>
              <a:rPr lang="ru-RU" sz="1600" dirty="0"/>
              <a:t>Конкурс поддержан Администрацией г. Заречного            и местным отделением партии «Единая Россия». Более 200 рисунков размещены в витражах торговых центров города. </a:t>
            </a:r>
          </a:p>
        </p:txBody>
      </p:sp>
      <p:sp>
        <p:nvSpPr>
          <p:cNvPr id="28" name="Прямоугольник 27"/>
          <p:cNvSpPr/>
          <p:nvPr/>
        </p:nvSpPr>
        <p:spPr>
          <a:xfrm>
            <a:off x="7004733" y="681586"/>
            <a:ext cx="2137517" cy="3385542"/>
          </a:xfrm>
          <a:prstGeom prst="rect">
            <a:avLst/>
          </a:prstGeom>
        </p:spPr>
        <p:txBody>
          <a:bodyPr wrap="square">
            <a:spAutoFit/>
          </a:bodyPr>
          <a:lstStyle/>
          <a:p>
            <a:r>
              <a:rPr lang="ru-RU" sz="1600" b="1" u="sng" dirty="0"/>
              <a:t>Сентябрь, 2021</a:t>
            </a:r>
            <a:endParaRPr lang="ru-RU" sz="1600" b="1" dirty="0"/>
          </a:p>
          <a:p>
            <a:r>
              <a:rPr lang="ru-RU" sz="1400" dirty="0"/>
              <a:t>Городской конкурс детских и семейных фотографий «Семейный </a:t>
            </a:r>
            <a:r>
              <a:rPr lang="ru-RU" sz="1400" dirty="0" err="1"/>
              <a:t>фотоград</a:t>
            </a:r>
            <a:r>
              <a:rPr lang="ru-RU" sz="1400" dirty="0"/>
              <a:t>».</a:t>
            </a:r>
          </a:p>
          <a:p>
            <a:r>
              <a:rPr lang="ru-RU" sz="1400" dirty="0"/>
              <a:t>Выставка лучших фоторабот на творческой площадке МУК «ИБО» во время празднования Дня города (04.09.2021)</a:t>
            </a:r>
          </a:p>
          <a:p>
            <a:r>
              <a:rPr lang="ru-RU" sz="1600" b="1" u="sng" dirty="0"/>
              <a:t>Декабрь,2021</a:t>
            </a:r>
            <a:endParaRPr lang="ru-RU" sz="1600" b="1" dirty="0"/>
          </a:p>
          <a:p>
            <a:r>
              <a:rPr lang="ru-RU" sz="1400" dirty="0"/>
              <a:t>Городской конкурс новогодних поделок «Символ наступающего года»</a:t>
            </a:r>
          </a:p>
        </p:txBody>
      </p:sp>
      <p:sp>
        <p:nvSpPr>
          <p:cNvPr id="29" name="Прямоугольник 28"/>
          <p:cNvSpPr/>
          <p:nvPr/>
        </p:nvSpPr>
        <p:spPr>
          <a:xfrm>
            <a:off x="7801960" y="-50268"/>
            <a:ext cx="1281478" cy="830997"/>
          </a:xfrm>
          <a:prstGeom prst="rect">
            <a:avLst/>
          </a:prstGeom>
        </p:spPr>
        <p:txBody>
          <a:bodyPr wrap="square">
            <a:spAutoFit/>
          </a:bodyPr>
          <a:lstStyle/>
          <a:p>
            <a:pPr algn="ctr"/>
            <a:r>
              <a:rPr lang="ru-RU" sz="1600" b="1" dirty="0">
                <a:solidFill>
                  <a:schemeClr val="tx2"/>
                </a:solidFill>
              </a:rPr>
              <a:t>Прикладное детское творчество</a:t>
            </a:r>
          </a:p>
        </p:txBody>
      </p:sp>
    </p:spTree>
    <p:extLst>
      <p:ext uri="{BB962C8B-B14F-4D97-AF65-F5344CB8AC3E}">
        <p14:creationId xmlns:p14="http://schemas.microsoft.com/office/powerpoint/2010/main" val="57290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ый треугольник 9"/>
          <p:cNvSpPr/>
          <p:nvPr/>
        </p:nvSpPr>
        <p:spPr>
          <a:xfrm>
            <a:off x="0" y="2571750"/>
            <a:ext cx="4355976" cy="2571750"/>
          </a:xfrm>
          <a:prstGeom prst="rtTriangle">
            <a:avLst/>
          </a:prstGeom>
          <a:solidFill>
            <a:srgbClr val="F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sp>
        <p:nvSpPr>
          <p:cNvPr id="9" name="Прямоугольный треугольник 8"/>
          <p:cNvSpPr/>
          <p:nvPr/>
        </p:nvSpPr>
        <p:spPr>
          <a:xfrm flipH="1">
            <a:off x="1475656" y="0"/>
            <a:ext cx="7668342" cy="5143500"/>
          </a:xfrm>
          <a:prstGeom prst="rtTriangle">
            <a:avLst/>
          </a:prstGeom>
          <a:solidFill>
            <a:srgbClr val="FF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sp>
        <p:nvSpPr>
          <p:cNvPr id="3" name="TextBox 2"/>
          <p:cNvSpPr txBox="1"/>
          <p:nvPr/>
        </p:nvSpPr>
        <p:spPr>
          <a:xfrm>
            <a:off x="800539" y="826057"/>
            <a:ext cx="8235956" cy="1015663"/>
          </a:xfrm>
          <a:prstGeom prst="rect">
            <a:avLst/>
          </a:prstGeom>
          <a:noFill/>
        </p:spPr>
        <p:txBody>
          <a:bodyPr wrap="square" rtlCol="0">
            <a:spAutoFit/>
          </a:bodyPr>
          <a:lstStyle/>
          <a:p>
            <a:r>
              <a:rPr lang="ru-RU" sz="1500" dirty="0"/>
              <a:t>Открытость и доступность обеспечивается за счёт открытой интернет-площадки в социальной сети «</a:t>
            </a:r>
            <a:r>
              <a:rPr lang="ru-RU" sz="1500" dirty="0" err="1"/>
              <a:t>Вконтакте</a:t>
            </a:r>
            <a:r>
              <a:rPr lang="ru-RU" sz="1500" dirty="0"/>
              <a:t>», офлайн площадки МУК «ИБО», размещения творческих работ в витражах торговых центров, приглашения участников  в передачу «Доброе утро, Заречный!» при информационной поддержке ТРК «</a:t>
            </a:r>
            <a:r>
              <a:rPr lang="ru-RU" sz="1500" dirty="0" err="1"/>
              <a:t>Заречый</a:t>
            </a:r>
            <a:r>
              <a:rPr lang="ru-RU" sz="1500" dirty="0"/>
              <a:t>». </a:t>
            </a:r>
          </a:p>
        </p:txBody>
      </p:sp>
      <p:sp>
        <p:nvSpPr>
          <p:cNvPr id="4" name="TextBox 3"/>
          <p:cNvSpPr txBox="1"/>
          <p:nvPr/>
        </p:nvSpPr>
        <p:spPr>
          <a:xfrm>
            <a:off x="810078" y="1841720"/>
            <a:ext cx="8136904" cy="553998"/>
          </a:xfrm>
          <a:prstGeom prst="rect">
            <a:avLst/>
          </a:prstGeom>
          <a:noFill/>
        </p:spPr>
        <p:txBody>
          <a:bodyPr wrap="square" rtlCol="0">
            <a:spAutoFit/>
          </a:bodyPr>
          <a:lstStyle/>
          <a:p>
            <a:r>
              <a:rPr lang="ru-RU" sz="1500" dirty="0"/>
              <a:t>Добровольность целевой аудитории. Стать участником конкурсов может любой желающий. Искреннее желание взрослого (родителя) помочь ребёнку.</a:t>
            </a:r>
          </a:p>
        </p:txBody>
      </p:sp>
      <p:sp>
        <p:nvSpPr>
          <p:cNvPr id="5" name="TextBox 4"/>
          <p:cNvSpPr txBox="1"/>
          <p:nvPr/>
        </p:nvSpPr>
        <p:spPr>
          <a:xfrm>
            <a:off x="800539" y="2433250"/>
            <a:ext cx="8321396" cy="784830"/>
          </a:xfrm>
          <a:prstGeom prst="rect">
            <a:avLst/>
          </a:prstGeom>
          <a:noFill/>
        </p:spPr>
        <p:txBody>
          <a:bodyPr wrap="square" rtlCol="0">
            <a:spAutoFit/>
          </a:bodyPr>
          <a:lstStyle/>
          <a:p>
            <a:r>
              <a:rPr lang="ru-RU" sz="1500" dirty="0"/>
              <a:t>Партнёров. Конкурсы всегда строятся на основе партнёрских отношений: МУК «ИБО», детские сады, школы, родители, ТРК «Заречный».  Подарки со стороны администрации г. Заречного, местного отделения Партии «Единая Россия»</a:t>
            </a:r>
          </a:p>
        </p:txBody>
      </p:sp>
      <p:sp>
        <p:nvSpPr>
          <p:cNvPr id="6" name="TextBox 5"/>
          <p:cNvSpPr txBox="1"/>
          <p:nvPr/>
        </p:nvSpPr>
        <p:spPr>
          <a:xfrm>
            <a:off x="854580" y="3285109"/>
            <a:ext cx="8496944" cy="553998"/>
          </a:xfrm>
          <a:prstGeom prst="rect">
            <a:avLst/>
          </a:prstGeom>
          <a:noFill/>
        </p:spPr>
        <p:txBody>
          <a:bodyPr wrap="square" rtlCol="0">
            <a:spAutoFit/>
          </a:bodyPr>
          <a:lstStyle/>
          <a:p>
            <a:r>
              <a:rPr lang="ru-RU" sz="1500" dirty="0"/>
              <a:t>Принцип доброжелательности. Главное, чтобы во время выполнения конкурсных работ была тёплая благожелательная атмосфера, положительный настрой, вера в способности ребёнка.</a:t>
            </a:r>
          </a:p>
        </p:txBody>
      </p:sp>
      <p:sp>
        <p:nvSpPr>
          <p:cNvPr id="8" name="Прямоугольник 7"/>
          <p:cNvSpPr/>
          <p:nvPr/>
        </p:nvSpPr>
        <p:spPr>
          <a:xfrm>
            <a:off x="2653581" y="-92546"/>
            <a:ext cx="4140942" cy="492443"/>
          </a:xfrm>
          <a:prstGeom prst="rect">
            <a:avLst/>
          </a:prstGeom>
        </p:spPr>
        <p:txBody>
          <a:bodyPr wrap="none">
            <a:spAutoFit/>
          </a:bodyPr>
          <a:lstStyle/>
          <a:p>
            <a:r>
              <a:rPr lang="ru-RU" sz="2600" b="1" dirty="0">
                <a:solidFill>
                  <a:srgbClr val="A9078A"/>
                </a:solidFill>
              </a:rPr>
              <a:t>Принципиальные подходы</a:t>
            </a:r>
          </a:p>
        </p:txBody>
      </p:sp>
      <p:pic>
        <p:nvPicPr>
          <p:cNvPr id="12290" name="Picture 2" descr="https://e7.pngegg.com/pngimages/81/296/png-clipart-infographic-presentation-icon-business-infographics-material-option-text-overlays-business-woman-text.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8337" l="111" r="32000">
                        <a14:foregroundMark x1="18667" y1="12249" x2="18667" y2="12249"/>
                        <a14:foregroundMark x1="19000" y1="14551" x2="19000" y2="14551"/>
                      </a14:backgroundRemoval>
                    </a14:imgEffect>
                  </a14:imgLayer>
                </a14:imgProps>
              </a:ext>
              <a:ext uri="{28A0092B-C50C-407E-A947-70E740481C1C}">
                <a14:useLocalDpi xmlns:a14="http://schemas.microsoft.com/office/drawing/2010/main" val="0"/>
              </a:ext>
            </a:extLst>
          </a:blip>
          <a:srcRect r="64245" b="79511"/>
          <a:stretch/>
        </p:blipFill>
        <p:spPr bwMode="auto">
          <a:xfrm>
            <a:off x="232228" y="220523"/>
            <a:ext cx="766119" cy="6570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2604" y="272059"/>
            <a:ext cx="8213891" cy="553998"/>
          </a:xfrm>
          <a:prstGeom prst="rect">
            <a:avLst/>
          </a:prstGeom>
          <a:noFill/>
        </p:spPr>
        <p:txBody>
          <a:bodyPr wrap="square" rtlCol="0">
            <a:spAutoFit/>
          </a:bodyPr>
          <a:lstStyle/>
          <a:p>
            <a:pPr algn="just"/>
            <a:r>
              <a:rPr lang="ru-RU" sz="1500" dirty="0"/>
              <a:t>Творческий подход – все дети обладают творческими возможностями </a:t>
            </a:r>
          </a:p>
          <a:p>
            <a:pPr algn="just"/>
            <a:r>
              <a:rPr lang="ru-RU" sz="1500" dirty="0"/>
              <a:t>Творческие работы участников – основной радиус для дальнейшей реализации практики.</a:t>
            </a:r>
          </a:p>
        </p:txBody>
      </p:sp>
      <p:sp>
        <p:nvSpPr>
          <p:cNvPr id="7" name="TextBox 6"/>
          <p:cNvSpPr txBox="1"/>
          <p:nvPr/>
        </p:nvSpPr>
        <p:spPr>
          <a:xfrm>
            <a:off x="854580" y="3857625"/>
            <a:ext cx="8180744" cy="1246495"/>
          </a:xfrm>
          <a:prstGeom prst="rect">
            <a:avLst/>
          </a:prstGeom>
          <a:noFill/>
        </p:spPr>
        <p:txBody>
          <a:bodyPr wrap="square" rtlCol="0">
            <a:spAutoFit/>
          </a:bodyPr>
          <a:lstStyle/>
          <a:p>
            <a:r>
              <a:rPr lang="ru-RU" sz="1500" dirty="0"/>
              <a:t>Нацеленность на результат. После каждого конкурса проходит творческое итоговое мероприятие, основанное на играх на развитие помощи, воображения, интуиции, мелкой моторики, фантазии, творческих способностей. Обязательным условием итогового мероприятия является награждение победителей, призёров и участников конкурса. Благодарственные письма всем родителям направляются в детские сады и школы.</a:t>
            </a:r>
          </a:p>
        </p:txBody>
      </p:sp>
      <p:pic>
        <p:nvPicPr>
          <p:cNvPr id="12291"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1581" b="29770" l="66000" r="99000"/>
                    </a14:imgEffect>
                  </a14:imgLayer>
                </a14:imgProps>
              </a:ext>
              <a:ext uri="{28A0092B-C50C-407E-A947-70E740481C1C}">
                <a14:useLocalDpi xmlns:a14="http://schemas.microsoft.com/office/drawing/2010/main" val="0"/>
              </a:ext>
            </a:extLst>
          </a:blip>
          <a:srcRect l="62431" t="10644" b="67970"/>
          <a:stretch/>
        </p:blipFill>
        <p:spPr bwMode="auto">
          <a:xfrm>
            <a:off x="119641" y="3284620"/>
            <a:ext cx="761603" cy="64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1678" b="43207" l="0" r="32778"/>
                    </a14:imgEffect>
                  </a14:imgLayer>
                </a14:imgProps>
              </a:ext>
              <a:ext uri="{28A0092B-C50C-407E-A947-70E740481C1C}">
                <a14:useLocalDpi xmlns:a14="http://schemas.microsoft.com/office/drawing/2010/main" val="0"/>
              </a:ext>
            </a:extLst>
          </a:blip>
          <a:srcRect t="21648" r="63563" b="54236"/>
          <a:stretch/>
        </p:blipFill>
        <p:spPr bwMode="auto">
          <a:xfrm>
            <a:off x="266813" y="1057261"/>
            <a:ext cx="656718" cy="65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46102" b="64736" l="0" r="35000"/>
                    </a14:imgEffect>
                  </a14:imgLayer>
                </a14:imgProps>
              </a:ext>
              <a:ext uri="{28A0092B-C50C-407E-A947-70E740481C1C}">
                <a14:useLocalDpi xmlns:a14="http://schemas.microsoft.com/office/drawing/2010/main" val="0"/>
              </a:ext>
            </a:extLst>
          </a:blip>
          <a:srcRect t="43845" r="61029" b="32900"/>
          <a:stretch/>
        </p:blipFill>
        <p:spPr bwMode="auto">
          <a:xfrm>
            <a:off x="266812" y="1741874"/>
            <a:ext cx="800911" cy="71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68968" b="88419" l="0" r="33667"/>
                    </a14:imgEffect>
                  </a14:imgLayer>
                </a14:imgProps>
              </a:ext>
              <a:ext uri="{28A0092B-C50C-407E-A947-70E740481C1C}">
                <a14:useLocalDpi xmlns:a14="http://schemas.microsoft.com/office/drawing/2010/main" val="0"/>
              </a:ext>
            </a:extLst>
          </a:blip>
          <a:srcRect t="67020" r="62483" b="12417"/>
          <a:stretch/>
        </p:blipFill>
        <p:spPr bwMode="auto">
          <a:xfrm>
            <a:off x="295137" y="2457147"/>
            <a:ext cx="716924" cy="58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34744" b="53675" l="66778" r="99111"/>
                    </a14:imgEffect>
                  </a14:imgLayer>
                </a14:imgProps>
              </a:ext>
              <a:ext uri="{28A0092B-C50C-407E-A947-70E740481C1C}">
                <a14:useLocalDpi xmlns:a14="http://schemas.microsoft.com/office/drawing/2010/main" val="0"/>
              </a:ext>
            </a:extLst>
          </a:blip>
          <a:srcRect l="63130" t="32379" b="43926"/>
          <a:stretch/>
        </p:blipFill>
        <p:spPr bwMode="auto">
          <a:xfrm>
            <a:off x="79760" y="4065787"/>
            <a:ext cx="841364" cy="8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Прямая соединительная линия 11"/>
          <p:cNvCxnSpPr/>
          <p:nvPr/>
        </p:nvCxnSpPr>
        <p:spPr>
          <a:xfrm>
            <a:off x="881244" y="826057"/>
            <a:ext cx="8262756" cy="0"/>
          </a:xfrm>
          <a:prstGeom prst="line">
            <a:avLst/>
          </a:prstGeom>
          <a:ln>
            <a:solidFill>
              <a:srgbClr val="C552F8"/>
            </a:solidFill>
            <a:prstDash val="dash"/>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81244" y="1841720"/>
            <a:ext cx="8262756" cy="0"/>
          </a:xfrm>
          <a:prstGeom prst="line">
            <a:avLst/>
          </a:prstGeom>
          <a:ln>
            <a:solidFill>
              <a:srgbClr val="C552F8"/>
            </a:solidFill>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921124" y="2395980"/>
            <a:ext cx="8262756" cy="0"/>
          </a:xfrm>
          <a:prstGeom prst="line">
            <a:avLst/>
          </a:prstGeom>
          <a:ln>
            <a:solidFill>
              <a:srgbClr val="C552F8"/>
            </a:solidFill>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881244" y="3264106"/>
            <a:ext cx="8262756" cy="0"/>
          </a:xfrm>
          <a:prstGeom prst="line">
            <a:avLst/>
          </a:prstGeom>
          <a:ln>
            <a:solidFill>
              <a:srgbClr val="C552F8"/>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881242" y="3857625"/>
            <a:ext cx="8262756" cy="0"/>
          </a:xfrm>
          <a:prstGeom prst="line">
            <a:avLst/>
          </a:prstGeom>
          <a:ln>
            <a:solidFill>
              <a:srgbClr val="C552F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03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ый треугольник 1">
            <a:extLst>
              <a:ext uri="{FF2B5EF4-FFF2-40B4-BE49-F238E27FC236}">
                <a16:creationId xmlns:a16="http://schemas.microsoft.com/office/drawing/2014/main" xmlns="" id="{B20B3BBF-7893-4A51-AA87-C2A9AEB0FDC4}"/>
              </a:ext>
            </a:extLst>
          </p:cNvPr>
          <p:cNvSpPr/>
          <p:nvPr/>
        </p:nvSpPr>
        <p:spPr>
          <a:xfrm flipH="1">
            <a:off x="1475656" y="0"/>
            <a:ext cx="7668342" cy="5143500"/>
          </a:xfrm>
          <a:prstGeom prst="rtTriangle">
            <a:avLst/>
          </a:prstGeom>
          <a:solidFill>
            <a:srgbClr val="FF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sp>
        <p:nvSpPr>
          <p:cNvPr id="3" name="Прямоугольник 2">
            <a:extLst>
              <a:ext uri="{FF2B5EF4-FFF2-40B4-BE49-F238E27FC236}">
                <a16:creationId xmlns:a16="http://schemas.microsoft.com/office/drawing/2014/main" xmlns="" id="{B5B1F415-07C9-44A5-A536-7CB369BE0842}"/>
              </a:ext>
            </a:extLst>
          </p:cNvPr>
          <p:cNvSpPr/>
          <p:nvPr/>
        </p:nvSpPr>
        <p:spPr>
          <a:xfrm>
            <a:off x="0" y="1"/>
            <a:ext cx="9144000" cy="771550"/>
          </a:xfrm>
          <a:prstGeom prst="rect">
            <a:avLst/>
          </a:prstGeom>
          <a:solidFill>
            <a:srgbClr val="9B0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xmlns="" id="{D6E2BBD3-E7F6-4A39-98FF-11EAAA9C5733}"/>
              </a:ext>
            </a:extLst>
          </p:cNvPr>
          <p:cNvSpPr/>
          <p:nvPr/>
        </p:nvSpPr>
        <p:spPr>
          <a:xfrm>
            <a:off x="431540" y="1347"/>
            <a:ext cx="8280920" cy="707886"/>
          </a:xfrm>
          <a:prstGeom prst="rect">
            <a:avLst/>
          </a:prstGeom>
        </p:spPr>
        <p:txBody>
          <a:bodyPr wrap="square">
            <a:spAutoFit/>
          </a:bodyPr>
          <a:lstStyle/>
          <a:p>
            <a:pPr algn="ctr"/>
            <a:r>
              <a:rPr lang="ru-RU" sz="4000" b="1" dirty="0">
                <a:solidFill>
                  <a:schemeClr val="bg1"/>
                </a:solidFill>
                <a:effectLst>
                  <a:outerShdw blurRad="38100" dist="38100" dir="2700000" algn="tl">
                    <a:srgbClr val="000000">
                      <a:alpha val="43137"/>
                    </a:srgbClr>
                  </a:outerShdw>
                </a:effectLst>
              </a:rPr>
              <a:t>Команда </a:t>
            </a:r>
            <a:r>
              <a:rPr lang="ru-RU" sz="4000" b="1" dirty="0" smtClean="0">
                <a:solidFill>
                  <a:schemeClr val="bg1"/>
                </a:solidFill>
                <a:effectLst>
                  <a:outerShdw blurRad="38100" dist="38100" dir="2700000" algn="tl">
                    <a:srgbClr val="000000">
                      <a:alpha val="43137"/>
                    </a:srgbClr>
                  </a:outerShdw>
                </a:effectLst>
              </a:rPr>
              <a:t>практики</a:t>
            </a:r>
            <a:endParaRPr lang="ru-RU" sz="4000" dirty="0">
              <a:solidFill>
                <a:schemeClr val="bg1"/>
              </a:solidFill>
              <a:effectLst>
                <a:outerShdw blurRad="38100" dist="38100" dir="2700000" algn="tl">
                  <a:srgbClr val="000000">
                    <a:alpha val="43137"/>
                  </a:srgbClr>
                </a:outerShdw>
              </a:effectLst>
            </a:endParaRPr>
          </a:p>
        </p:txBody>
      </p:sp>
      <p:sp>
        <p:nvSpPr>
          <p:cNvPr id="5" name="Прямоугольный треугольник 4">
            <a:extLst>
              <a:ext uri="{FF2B5EF4-FFF2-40B4-BE49-F238E27FC236}">
                <a16:creationId xmlns:a16="http://schemas.microsoft.com/office/drawing/2014/main" xmlns="" id="{F1E46503-4C3C-4803-990D-051BAFE04064}"/>
              </a:ext>
            </a:extLst>
          </p:cNvPr>
          <p:cNvSpPr/>
          <p:nvPr/>
        </p:nvSpPr>
        <p:spPr>
          <a:xfrm>
            <a:off x="0" y="2571750"/>
            <a:ext cx="4355976" cy="2571750"/>
          </a:xfrm>
          <a:prstGeom prst="rtTriangle">
            <a:avLst/>
          </a:prstGeom>
          <a:solidFill>
            <a:srgbClr val="F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pic>
        <p:nvPicPr>
          <p:cNvPr id="6" name="Picture 2">
            <a:extLst>
              <a:ext uri="{FF2B5EF4-FFF2-40B4-BE49-F238E27FC236}">
                <a16:creationId xmlns:a16="http://schemas.microsoft.com/office/drawing/2014/main" xmlns="" id="{46E72E4A-8565-4306-8B79-917EDE99CA0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929" t="5640" r="35322" b="70561"/>
          <a:stretch/>
        </p:blipFill>
        <p:spPr bwMode="auto">
          <a:xfrm>
            <a:off x="7174401" y="1070303"/>
            <a:ext cx="1447800" cy="1447800"/>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xmlns="" id="{A6030BE9-B545-4494-98C0-16D919A0DD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3" b="16829"/>
          <a:stretch/>
        </p:blipFill>
        <p:spPr bwMode="auto">
          <a:xfrm>
            <a:off x="4887876" y="1081341"/>
            <a:ext cx="1438275" cy="1438275"/>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xmlns="" id="{472243A1-2F8F-4A25-A68A-91DE39CA09D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25" b="3125"/>
          <a:stretch/>
        </p:blipFill>
        <p:spPr bwMode="auto">
          <a:xfrm>
            <a:off x="317405" y="1111826"/>
            <a:ext cx="1428750" cy="1428750"/>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xmlns="" id="{F2EDDE7F-73C1-4593-AF69-4DA447DF51A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95" t="9020" r="9484" b="32178"/>
          <a:stretch/>
        </p:blipFill>
        <p:spPr bwMode="auto">
          <a:xfrm>
            <a:off x="2597878" y="1111826"/>
            <a:ext cx="1438275" cy="1438275"/>
          </a:xfrm>
          <a:prstGeom prst="ellipse">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F9125773-AC65-4BCB-A2E6-2A7D2B37DBC8}"/>
              </a:ext>
            </a:extLst>
          </p:cNvPr>
          <p:cNvSpPr txBox="1"/>
          <p:nvPr/>
        </p:nvSpPr>
        <p:spPr>
          <a:xfrm>
            <a:off x="137030" y="2639287"/>
            <a:ext cx="1797287" cy="523220"/>
          </a:xfrm>
          <a:prstGeom prst="rect">
            <a:avLst/>
          </a:prstGeom>
          <a:noFill/>
        </p:spPr>
        <p:txBody>
          <a:bodyPr wrap="none" rtlCol="0">
            <a:spAutoFit/>
          </a:bodyPr>
          <a:lstStyle/>
          <a:p>
            <a:pPr algn="ctr"/>
            <a:r>
              <a:rPr lang="ru-RU" sz="1400" b="1" dirty="0" err="1"/>
              <a:t>Шаныгина</a:t>
            </a:r>
            <a:r>
              <a:rPr lang="ru-RU" sz="1400" b="1" dirty="0"/>
              <a:t> </a:t>
            </a:r>
          </a:p>
          <a:p>
            <a:pPr algn="ctr"/>
            <a:r>
              <a:rPr lang="ru-RU" sz="1400" b="1" dirty="0"/>
              <a:t>Эльвира Викторовна</a:t>
            </a:r>
          </a:p>
        </p:txBody>
      </p:sp>
      <p:sp>
        <p:nvSpPr>
          <p:cNvPr id="11" name="TextBox 10">
            <a:extLst>
              <a:ext uri="{FF2B5EF4-FFF2-40B4-BE49-F238E27FC236}">
                <a16:creationId xmlns:a16="http://schemas.microsoft.com/office/drawing/2014/main" xmlns="" id="{0F31B76A-CE23-44AF-9EBF-EB704A7FAC22}"/>
              </a:ext>
            </a:extLst>
          </p:cNvPr>
          <p:cNvSpPr txBox="1"/>
          <p:nvPr/>
        </p:nvSpPr>
        <p:spPr>
          <a:xfrm>
            <a:off x="2433505" y="2639287"/>
            <a:ext cx="1767022" cy="523220"/>
          </a:xfrm>
          <a:prstGeom prst="rect">
            <a:avLst/>
          </a:prstGeom>
          <a:noFill/>
        </p:spPr>
        <p:txBody>
          <a:bodyPr wrap="none" rtlCol="0">
            <a:spAutoFit/>
          </a:bodyPr>
          <a:lstStyle/>
          <a:p>
            <a:pPr algn="ctr"/>
            <a:r>
              <a:rPr lang="ru-RU" sz="1400" b="1" dirty="0"/>
              <a:t>Климкина</a:t>
            </a:r>
          </a:p>
          <a:p>
            <a:pPr algn="ctr"/>
            <a:r>
              <a:rPr lang="ru-RU" sz="1400" b="1" dirty="0"/>
              <a:t>Елена Вячеславовна</a:t>
            </a:r>
          </a:p>
        </p:txBody>
      </p:sp>
      <p:sp>
        <p:nvSpPr>
          <p:cNvPr id="12" name="TextBox 11">
            <a:extLst>
              <a:ext uri="{FF2B5EF4-FFF2-40B4-BE49-F238E27FC236}">
                <a16:creationId xmlns:a16="http://schemas.microsoft.com/office/drawing/2014/main" xmlns="" id="{91EAD6DE-E2A4-448E-81D7-288034A150BE}"/>
              </a:ext>
            </a:extLst>
          </p:cNvPr>
          <p:cNvSpPr txBox="1"/>
          <p:nvPr/>
        </p:nvSpPr>
        <p:spPr>
          <a:xfrm>
            <a:off x="4649699" y="2639287"/>
            <a:ext cx="1914627" cy="523220"/>
          </a:xfrm>
          <a:prstGeom prst="rect">
            <a:avLst/>
          </a:prstGeom>
          <a:noFill/>
        </p:spPr>
        <p:txBody>
          <a:bodyPr wrap="none" rtlCol="0">
            <a:spAutoFit/>
          </a:bodyPr>
          <a:lstStyle/>
          <a:p>
            <a:pPr algn="ctr"/>
            <a:r>
              <a:rPr lang="ru-RU" sz="1400" b="1" dirty="0"/>
              <a:t>Плахотнюк</a:t>
            </a:r>
          </a:p>
          <a:p>
            <a:pPr algn="ctr"/>
            <a:r>
              <a:rPr lang="ru-RU" sz="1400" b="1" dirty="0"/>
              <a:t>Нинель Валентиновна</a:t>
            </a:r>
          </a:p>
        </p:txBody>
      </p:sp>
      <p:sp>
        <p:nvSpPr>
          <p:cNvPr id="13" name="TextBox 12">
            <a:extLst>
              <a:ext uri="{FF2B5EF4-FFF2-40B4-BE49-F238E27FC236}">
                <a16:creationId xmlns:a16="http://schemas.microsoft.com/office/drawing/2014/main" xmlns="" id="{4F919CC3-5BD8-4D82-B00D-C2CD32B94DE8}"/>
              </a:ext>
            </a:extLst>
          </p:cNvPr>
          <p:cNvSpPr txBox="1"/>
          <p:nvPr/>
        </p:nvSpPr>
        <p:spPr>
          <a:xfrm>
            <a:off x="6969456" y="2639287"/>
            <a:ext cx="1968809" cy="523220"/>
          </a:xfrm>
          <a:prstGeom prst="rect">
            <a:avLst/>
          </a:prstGeom>
          <a:noFill/>
        </p:spPr>
        <p:txBody>
          <a:bodyPr wrap="none" rtlCol="0">
            <a:spAutoFit/>
          </a:bodyPr>
          <a:lstStyle/>
          <a:p>
            <a:pPr algn="ctr"/>
            <a:r>
              <a:rPr lang="ru-RU" sz="1400" b="1" dirty="0"/>
              <a:t>Семина</a:t>
            </a:r>
          </a:p>
          <a:p>
            <a:pPr algn="ctr"/>
            <a:r>
              <a:rPr lang="ru-RU" sz="1400" b="1" dirty="0"/>
              <a:t>Мария Александровна</a:t>
            </a:r>
          </a:p>
        </p:txBody>
      </p:sp>
      <p:sp>
        <p:nvSpPr>
          <p:cNvPr id="14" name="TextBox 13">
            <a:extLst>
              <a:ext uri="{FF2B5EF4-FFF2-40B4-BE49-F238E27FC236}">
                <a16:creationId xmlns:a16="http://schemas.microsoft.com/office/drawing/2014/main" xmlns="" id="{C2E17E19-2B62-47DF-8AFF-BA6153F36B93}"/>
              </a:ext>
            </a:extLst>
          </p:cNvPr>
          <p:cNvSpPr txBox="1"/>
          <p:nvPr/>
        </p:nvSpPr>
        <p:spPr>
          <a:xfrm>
            <a:off x="-20563" y="3221007"/>
            <a:ext cx="2106961" cy="1169551"/>
          </a:xfrm>
          <a:prstGeom prst="rect">
            <a:avLst/>
          </a:prstGeom>
          <a:noFill/>
        </p:spPr>
        <p:txBody>
          <a:bodyPr wrap="square" rtlCol="0">
            <a:spAutoFit/>
          </a:bodyPr>
          <a:lstStyle/>
          <a:p>
            <a:pPr algn="ctr"/>
            <a:r>
              <a:rPr lang="ru-RU" sz="1400" i="1" dirty="0"/>
              <a:t>Руководитель проекта;</a:t>
            </a:r>
          </a:p>
          <a:p>
            <a:pPr algn="ctr"/>
            <a:r>
              <a:rPr lang="ru-RU" sz="1400" i="1" dirty="0"/>
              <a:t>Директор МУК «Информационно-библиотечное объединение»</a:t>
            </a:r>
          </a:p>
        </p:txBody>
      </p:sp>
      <p:sp>
        <p:nvSpPr>
          <p:cNvPr id="15" name="TextBox 14">
            <a:extLst>
              <a:ext uri="{FF2B5EF4-FFF2-40B4-BE49-F238E27FC236}">
                <a16:creationId xmlns:a16="http://schemas.microsoft.com/office/drawing/2014/main" xmlns="" id="{B53EB8E0-C37B-48DD-B2A0-E964777D001D}"/>
              </a:ext>
            </a:extLst>
          </p:cNvPr>
          <p:cNvSpPr txBox="1"/>
          <p:nvPr/>
        </p:nvSpPr>
        <p:spPr>
          <a:xfrm>
            <a:off x="2263534" y="3221007"/>
            <a:ext cx="2106961" cy="1169551"/>
          </a:xfrm>
          <a:prstGeom prst="rect">
            <a:avLst/>
          </a:prstGeom>
          <a:noFill/>
        </p:spPr>
        <p:txBody>
          <a:bodyPr wrap="square" rtlCol="0">
            <a:spAutoFit/>
          </a:bodyPr>
          <a:lstStyle/>
          <a:p>
            <a:pPr algn="ctr"/>
            <a:r>
              <a:rPr lang="ru-RU" sz="1400" i="1" dirty="0"/>
              <a:t>Ивент-менеджер;</a:t>
            </a:r>
          </a:p>
          <a:p>
            <a:pPr algn="ctr"/>
            <a:r>
              <a:rPr lang="ru-RU" sz="1400" i="1" dirty="0"/>
              <a:t>Заведующий отделом организационно-методической деятельности</a:t>
            </a:r>
          </a:p>
        </p:txBody>
      </p:sp>
      <p:sp>
        <p:nvSpPr>
          <p:cNvPr id="16" name="TextBox 15">
            <a:extLst>
              <a:ext uri="{FF2B5EF4-FFF2-40B4-BE49-F238E27FC236}">
                <a16:creationId xmlns:a16="http://schemas.microsoft.com/office/drawing/2014/main" xmlns="" id="{71AB064B-9CAB-4435-B4EC-B740EC970FCF}"/>
              </a:ext>
            </a:extLst>
          </p:cNvPr>
          <p:cNvSpPr txBox="1"/>
          <p:nvPr/>
        </p:nvSpPr>
        <p:spPr>
          <a:xfrm>
            <a:off x="4622702" y="3221007"/>
            <a:ext cx="2106961" cy="523220"/>
          </a:xfrm>
          <a:prstGeom prst="rect">
            <a:avLst/>
          </a:prstGeom>
          <a:noFill/>
        </p:spPr>
        <p:txBody>
          <a:bodyPr wrap="square" rtlCol="0">
            <a:spAutoFit/>
          </a:bodyPr>
          <a:lstStyle/>
          <a:p>
            <a:pPr algn="ctr"/>
            <a:r>
              <a:rPr lang="ru-RU" sz="1400" i="1" dirty="0"/>
              <a:t>Координатор проекта;</a:t>
            </a:r>
          </a:p>
          <a:p>
            <a:pPr algn="ctr"/>
            <a:r>
              <a:rPr lang="ru-RU" sz="1400" i="1" dirty="0"/>
              <a:t>Главный библиотекарь</a:t>
            </a:r>
          </a:p>
        </p:txBody>
      </p:sp>
      <p:sp>
        <p:nvSpPr>
          <p:cNvPr id="17" name="TextBox 16">
            <a:extLst>
              <a:ext uri="{FF2B5EF4-FFF2-40B4-BE49-F238E27FC236}">
                <a16:creationId xmlns:a16="http://schemas.microsoft.com/office/drawing/2014/main" xmlns="" id="{139A5C63-43DB-4B10-A822-82ABF7305E5A}"/>
              </a:ext>
            </a:extLst>
          </p:cNvPr>
          <p:cNvSpPr txBox="1"/>
          <p:nvPr/>
        </p:nvSpPr>
        <p:spPr>
          <a:xfrm>
            <a:off x="6843505" y="3221007"/>
            <a:ext cx="2106961" cy="954107"/>
          </a:xfrm>
          <a:prstGeom prst="rect">
            <a:avLst/>
          </a:prstGeom>
          <a:noFill/>
        </p:spPr>
        <p:txBody>
          <a:bodyPr wrap="square" rtlCol="0">
            <a:spAutoFit/>
          </a:bodyPr>
          <a:lstStyle/>
          <a:p>
            <a:pPr algn="ctr"/>
            <a:r>
              <a:rPr lang="en-US" sz="1400" i="1" dirty="0"/>
              <a:t>PR-</a:t>
            </a:r>
            <a:r>
              <a:rPr lang="ru-RU" sz="1400" i="1" dirty="0"/>
              <a:t>менеджер проекта;</a:t>
            </a:r>
          </a:p>
          <a:p>
            <a:pPr algn="ctr"/>
            <a:r>
              <a:rPr lang="ru-RU" sz="1400" i="1" dirty="0"/>
              <a:t>Заведующий сектором инновационного и сетевого развития</a:t>
            </a:r>
          </a:p>
        </p:txBody>
      </p:sp>
      <p:sp>
        <p:nvSpPr>
          <p:cNvPr id="18" name="Прямоугольник 17">
            <a:extLst>
              <a:ext uri="{FF2B5EF4-FFF2-40B4-BE49-F238E27FC236}">
                <a16:creationId xmlns:a16="http://schemas.microsoft.com/office/drawing/2014/main" xmlns="" id="{5403457F-D918-41F3-89C0-1EE50D8BF98A}"/>
              </a:ext>
            </a:extLst>
          </p:cNvPr>
          <p:cNvSpPr/>
          <p:nvPr/>
        </p:nvSpPr>
        <p:spPr>
          <a:xfrm>
            <a:off x="0" y="5020021"/>
            <a:ext cx="9144000" cy="123479"/>
          </a:xfrm>
          <a:prstGeom prst="rect">
            <a:avLst/>
          </a:prstGeom>
          <a:solidFill>
            <a:srgbClr val="9B0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82691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230EB99-CEC2-48D6-9FFC-88F79FD9D111}"/>
              </a:ext>
            </a:extLst>
          </p:cNvPr>
          <p:cNvSpPr/>
          <p:nvPr/>
        </p:nvSpPr>
        <p:spPr>
          <a:xfrm>
            <a:off x="0" y="0"/>
            <a:ext cx="9180512" cy="5143500"/>
          </a:xfrm>
          <a:prstGeom prst="rect">
            <a:avLst/>
          </a:prstGeom>
          <a:solidFill>
            <a:srgbClr val="F4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pic>
        <p:nvPicPr>
          <p:cNvPr id="3" name="Рисунок 2">
            <a:extLst>
              <a:ext uri="{FF2B5EF4-FFF2-40B4-BE49-F238E27FC236}">
                <a16:creationId xmlns:a16="http://schemas.microsoft.com/office/drawing/2014/main" xmlns="" id="{823D1BBF-848C-4664-94A3-1B0369E09B2A}"/>
              </a:ext>
            </a:extLst>
          </p:cNvPr>
          <p:cNvPicPr>
            <a:picLocks noChangeAspect="1"/>
          </p:cNvPicPr>
          <p:nvPr/>
        </p:nvPicPr>
        <p:blipFill rotWithShape="1">
          <a:blip r:embed="rId2"/>
          <a:srcRect l="33463" t="12201" r="25588" b="28680"/>
          <a:stretch/>
        </p:blipFill>
        <p:spPr>
          <a:xfrm>
            <a:off x="760311" y="-6863"/>
            <a:ext cx="3684347" cy="2992025"/>
          </a:xfrm>
          <a:prstGeom prst="rect">
            <a:avLst/>
          </a:prstGeom>
        </p:spPr>
      </p:pic>
      <p:sp>
        <p:nvSpPr>
          <p:cNvPr id="4" name="Прямоугольник 3">
            <a:extLst>
              <a:ext uri="{FF2B5EF4-FFF2-40B4-BE49-F238E27FC236}">
                <a16:creationId xmlns:a16="http://schemas.microsoft.com/office/drawing/2014/main" xmlns="" id="{17060BFE-AFE2-4449-AC27-82AC9F4DA834}"/>
              </a:ext>
            </a:extLst>
          </p:cNvPr>
          <p:cNvSpPr/>
          <p:nvPr/>
        </p:nvSpPr>
        <p:spPr>
          <a:xfrm>
            <a:off x="760311" y="2985161"/>
            <a:ext cx="3684347" cy="2154915"/>
          </a:xfrm>
          <a:prstGeom prst="rect">
            <a:avLst/>
          </a:prstGeom>
          <a:solidFill>
            <a:srgbClr val="F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pic>
        <p:nvPicPr>
          <p:cNvPr id="5" name="Рисунок 4">
            <a:extLst>
              <a:ext uri="{FF2B5EF4-FFF2-40B4-BE49-F238E27FC236}">
                <a16:creationId xmlns:a16="http://schemas.microsoft.com/office/drawing/2014/main" xmlns="" id="{3D0F6EF5-3219-4EA1-BD12-ACDEF135ED72}"/>
              </a:ext>
            </a:extLst>
          </p:cNvPr>
          <p:cNvPicPr>
            <a:picLocks noChangeAspect="1"/>
          </p:cNvPicPr>
          <p:nvPr/>
        </p:nvPicPr>
        <p:blipFill rotWithShape="1">
          <a:blip r:embed="rId3"/>
          <a:srcRect l="33463" t="15001" r="25588" b="24215"/>
          <a:stretch/>
        </p:blipFill>
        <p:spPr>
          <a:xfrm>
            <a:off x="4716016" y="-6862"/>
            <a:ext cx="3560066" cy="2992024"/>
          </a:xfrm>
          <a:prstGeom prst="rect">
            <a:avLst/>
          </a:prstGeom>
        </p:spPr>
      </p:pic>
      <p:pic>
        <p:nvPicPr>
          <p:cNvPr id="6" name="Picture 2">
            <a:extLst>
              <a:ext uri="{FF2B5EF4-FFF2-40B4-BE49-F238E27FC236}">
                <a16:creationId xmlns:a16="http://schemas.microsoft.com/office/drawing/2014/main" xmlns="" id="{792BA338-1FB8-4FCE-8479-35FCCC1C74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863" y="3504431"/>
            <a:ext cx="817199" cy="81719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a16="http://schemas.microsoft.com/office/drawing/2014/main" xmlns="" id="{E130D19A-DDCA-465F-B6E8-D46ED8985620}"/>
              </a:ext>
            </a:extLst>
          </p:cNvPr>
          <p:cNvSpPr/>
          <p:nvPr/>
        </p:nvSpPr>
        <p:spPr>
          <a:xfrm>
            <a:off x="4716016" y="2985161"/>
            <a:ext cx="3560066" cy="2154916"/>
          </a:xfrm>
          <a:prstGeom prst="rect">
            <a:avLst/>
          </a:prstGeom>
          <a:solidFill>
            <a:srgbClr val="F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pic>
        <p:nvPicPr>
          <p:cNvPr id="8" name="Picture 4">
            <a:extLst>
              <a:ext uri="{FF2B5EF4-FFF2-40B4-BE49-F238E27FC236}">
                <a16:creationId xmlns:a16="http://schemas.microsoft.com/office/drawing/2014/main" xmlns="" id="{E78CA515-A208-4475-BD9E-C7952733AC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065" y="3504431"/>
            <a:ext cx="824790" cy="8232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170C2C1-54E0-4525-BCA0-5F077FD06798}"/>
              </a:ext>
            </a:extLst>
          </p:cNvPr>
          <p:cNvSpPr txBox="1"/>
          <p:nvPr/>
        </p:nvSpPr>
        <p:spPr>
          <a:xfrm>
            <a:off x="5656855" y="3759141"/>
            <a:ext cx="2664296" cy="307777"/>
          </a:xfrm>
          <a:prstGeom prst="rect">
            <a:avLst/>
          </a:prstGeom>
          <a:noFill/>
        </p:spPr>
        <p:txBody>
          <a:bodyPr wrap="square">
            <a:spAutoFit/>
          </a:bodyPr>
          <a:lstStyle/>
          <a:p>
            <a:r>
              <a:rPr lang="ru-RU" sz="1400" b="1" dirty="0"/>
              <a:t>https://vk.com/public171526816</a:t>
            </a:r>
          </a:p>
        </p:txBody>
      </p:sp>
      <p:sp>
        <p:nvSpPr>
          <p:cNvPr id="10" name="TextBox 9">
            <a:extLst>
              <a:ext uri="{FF2B5EF4-FFF2-40B4-BE49-F238E27FC236}">
                <a16:creationId xmlns:a16="http://schemas.microsoft.com/office/drawing/2014/main" xmlns="" id="{E775C3DA-5657-4E13-82A3-8C6C2ED89FDA}"/>
              </a:ext>
            </a:extLst>
          </p:cNvPr>
          <p:cNvSpPr txBox="1"/>
          <p:nvPr/>
        </p:nvSpPr>
        <p:spPr>
          <a:xfrm>
            <a:off x="1671062" y="3759141"/>
            <a:ext cx="2637908" cy="307777"/>
          </a:xfrm>
          <a:prstGeom prst="rect">
            <a:avLst/>
          </a:prstGeom>
          <a:noFill/>
        </p:spPr>
        <p:txBody>
          <a:bodyPr wrap="square">
            <a:spAutoFit/>
          </a:bodyPr>
          <a:lstStyle/>
          <a:p>
            <a:r>
              <a:rPr lang="en-US" sz="1400" b="1" dirty="0"/>
              <a:t>https://vk.com/club210490730</a:t>
            </a:r>
            <a:endParaRPr lang="ru-RU" sz="1400" b="1" dirty="0"/>
          </a:p>
        </p:txBody>
      </p:sp>
    </p:spTree>
    <p:extLst>
      <p:ext uri="{BB962C8B-B14F-4D97-AF65-F5344CB8AC3E}">
        <p14:creationId xmlns:p14="http://schemas.microsoft.com/office/powerpoint/2010/main" val="358384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143500"/>
          </a:xfrm>
          <a:prstGeom prst="rect">
            <a:avLst/>
          </a:prstGeom>
          <a:solidFill>
            <a:srgbClr val="EB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259632" y="1203598"/>
            <a:ext cx="7470576" cy="2062103"/>
          </a:xfrm>
          <a:prstGeom prst="rect">
            <a:avLst/>
          </a:prstGeom>
        </p:spPr>
        <p:txBody>
          <a:bodyPr wrap="square">
            <a:spAutoFit/>
          </a:bodyPr>
          <a:lstStyle/>
          <a:p>
            <a:r>
              <a:rPr lang="ru-RU" sz="3200" b="1" dirty="0">
                <a:solidFill>
                  <a:schemeClr val="bg1"/>
                </a:solidFill>
                <a:effectLst>
                  <a:outerShdw blurRad="38100" dist="38100" dir="2700000" algn="tl">
                    <a:srgbClr val="000000">
                      <a:alpha val="43137"/>
                    </a:srgbClr>
                  </a:outerShdw>
                </a:effectLst>
              </a:rPr>
              <a:t>В каждом ребенке дремлет птица, которую нужно разбудить для полета. Творчество – вот имя этой волшебной птицы!</a:t>
            </a:r>
          </a:p>
        </p:txBody>
      </p:sp>
      <p:sp>
        <p:nvSpPr>
          <p:cNvPr id="4" name="TextBox 3"/>
          <p:cNvSpPr txBox="1"/>
          <p:nvPr/>
        </p:nvSpPr>
        <p:spPr>
          <a:xfrm>
            <a:off x="344374" y="417725"/>
            <a:ext cx="801823" cy="1862048"/>
          </a:xfrm>
          <a:prstGeom prst="rect">
            <a:avLst/>
          </a:prstGeom>
          <a:noFill/>
        </p:spPr>
        <p:txBody>
          <a:bodyPr wrap="none" rtlCol="0">
            <a:spAutoFit/>
          </a:bodyPr>
          <a:lstStyle/>
          <a:p>
            <a:r>
              <a:rPr lang="en-US" sz="11500" dirty="0">
                <a:solidFill>
                  <a:schemeClr val="bg1"/>
                </a:solidFill>
                <a:effectLst>
                  <a:outerShdw blurRad="38100" dist="38100" dir="2700000" algn="tl">
                    <a:srgbClr val="000000">
                      <a:alpha val="43137"/>
                    </a:srgbClr>
                  </a:outerShdw>
                </a:effectLst>
              </a:rPr>
              <a:t>“</a:t>
            </a:r>
            <a:endParaRPr lang="ru-RU" sz="1150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7824469" y="2571750"/>
            <a:ext cx="801823" cy="1862048"/>
          </a:xfrm>
          <a:prstGeom prst="rect">
            <a:avLst/>
          </a:prstGeom>
          <a:noFill/>
        </p:spPr>
        <p:txBody>
          <a:bodyPr wrap="none" rtlCol="0">
            <a:spAutoFit/>
          </a:bodyPr>
          <a:lstStyle/>
          <a:p>
            <a:r>
              <a:rPr lang="en-US" sz="11500" dirty="0">
                <a:solidFill>
                  <a:schemeClr val="bg1"/>
                </a:solidFill>
                <a:effectLst>
                  <a:outerShdw blurRad="38100" dist="38100" dir="2700000" algn="tl">
                    <a:srgbClr val="000000">
                      <a:alpha val="43137"/>
                    </a:srgbClr>
                  </a:outerShdw>
                </a:effectLst>
              </a:rPr>
              <a:t>”</a:t>
            </a:r>
            <a:endParaRPr lang="ru-RU" sz="11500" dirty="0">
              <a:solidFill>
                <a:schemeClr val="bg1"/>
              </a:solidFill>
              <a:effectLst>
                <a:outerShdw blurRad="38100" dist="38100" dir="2700000" algn="tl">
                  <a:srgbClr val="000000">
                    <a:alpha val="43137"/>
                  </a:srgbClr>
                </a:outerShdw>
              </a:effectLst>
            </a:endParaRPr>
          </a:p>
        </p:txBody>
      </p:sp>
      <p:sp>
        <p:nvSpPr>
          <p:cNvPr id="6" name="Прямоугольник 5"/>
          <p:cNvSpPr/>
          <p:nvPr/>
        </p:nvSpPr>
        <p:spPr>
          <a:xfrm>
            <a:off x="5724128" y="3889746"/>
            <a:ext cx="3164328" cy="523220"/>
          </a:xfrm>
          <a:prstGeom prst="rect">
            <a:avLst/>
          </a:prstGeom>
        </p:spPr>
        <p:txBody>
          <a:bodyPr wrap="none">
            <a:spAutoFit/>
          </a:bodyPr>
          <a:lstStyle/>
          <a:p>
            <a:r>
              <a:rPr lang="ru-RU" sz="2800" b="1" i="1" dirty="0">
                <a:solidFill>
                  <a:schemeClr val="bg1"/>
                </a:solidFill>
                <a:effectLst>
                  <a:outerShdw blurRad="38100" dist="38100" dir="2700000" algn="tl">
                    <a:srgbClr val="000000">
                      <a:alpha val="43137"/>
                    </a:srgbClr>
                  </a:outerShdw>
                </a:effectLst>
              </a:rPr>
              <a:t>Сухомлинский В.А.</a:t>
            </a:r>
          </a:p>
        </p:txBody>
      </p:sp>
    </p:spTree>
    <p:extLst>
      <p:ext uri="{BB962C8B-B14F-4D97-AF65-F5344CB8AC3E}">
        <p14:creationId xmlns:p14="http://schemas.microsoft.com/office/powerpoint/2010/main" val="112166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339502"/>
            <a:ext cx="9144000" cy="923330"/>
          </a:xfrm>
          <a:prstGeom prst="rect">
            <a:avLst/>
          </a:prstGeom>
        </p:spPr>
        <p:txBody>
          <a:bodyPr wrap="square">
            <a:spAutoFit/>
          </a:bodyPr>
          <a:lstStyle/>
          <a:p>
            <a:pPr algn="ctr"/>
            <a:r>
              <a:rPr lang="ru-RU" sz="5400" b="1" dirty="0">
                <a:solidFill>
                  <a:srgbClr val="CF0FB4"/>
                </a:solidFill>
              </a:rPr>
              <a:t>Государственная задача:</a:t>
            </a:r>
            <a:endParaRPr lang="en-US" sz="5400" b="1" dirty="0">
              <a:solidFill>
                <a:srgbClr val="CF0FB4"/>
              </a:solidFill>
            </a:endParaRPr>
          </a:p>
        </p:txBody>
      </p:sp>
      <p:sp>
        <p:nvSpPr>
          <p:cNvPr id="3" name="Прямоугольник 2"/>
          <p:cNvSpPr/>
          <p:nvPr/>
        </p:nvSpPr>
        <p:spPr>
          <a:xfrm>
            <a:off x="7713" y="1281671"/>
            <a:ext cx="9143999" cy="1200329"/>
          </a:xfrm>
          <a:prstGeom prst="rect">
            <a:avLst/>
          </a:prstGeom>
        </p:spPr>
        <p:txBody>
          <a:bodyPr wrap="square">
            <a:spAutoFit/>
          </a:bodyPr>
          <a:lstStyle/>
          <a:p>
            <a:pPr algn="ctr"/>
            <a:r>
              <a:rPr lang="ru-RU" sz="3600" dirty="0">
                <a:latin typeface="Comfortaa" pitchFamily="34" charset="0"/>
              </a:rPr>
              <a:t>развитие творческих интересов </a:t>
            </a:r>
          </a:p>
          <a:p>
            <a:pPr algn="ctr"/>
            <a:r>
              <a:rPr lang="ru-RU" sz="3600" dirty="0">
                <a:latin typeface="Comfortaa" pitchFamily="34" charset="0"/>
              </a:rPr>
              <a:t>детей и семей.</a:t>
            </a:r>
          </a:p>
        </p:txBody>
      </p:sp>
      <p:sp>
        <p:nvSpPr>
          <p:cNvPr id="5" name="Прямоугольник 4"/>
          <p:cNvSpPr/>
          <p:nvPr/>
        </p:nvSpPr>
        <p:spPr>
          <a:xfrm>
            <a:off x="0" y="2931790"/>
            <a:ext cx="9144000" cy="2211710"/>
          </a:xfrm>
          <a:prstGeom prst="rect">
            <a:avLst/>
          </a:prstGeom>
          <a:gradFill flip="none" rotWithShape="1">
            <a:gsLst>
              <a:gs pos="9000">
                <a:srgbClr val="EB7FFD"/>
              </a:gs>
              <a:gs pos="92000">
                <a:srgbClr val="F9CE6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075635"/>
            <a:ext cx="2163600" cy="1924019"/>
          </a:xfrm>
          <a:prstGeom prst="rect">
            <a:avLst/>
          </a:prstGeom>
          <a:noFill/>
          <a:ln w="76200" cap="sq" cmpd="sng">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avatars.mds.yandex.net/get-zen_doc/164147/pub_5d0409c0778de80db6095ae6_5d0409d2353a0c0d81784cc4/scale_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075635"/>
            <a:ext cx="2887342" cy="19240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fs02.rchuv.ru/rchuv19/cmirocheb/news/2020/08/11/7cf3714e-d97d-4c93-9497-44f33deb7cf6/naviga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073276"/>
            <a:ext cx="3024336" cy="192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75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54107"/>
          </a:xfrm>
          <a:prstGeom prst="rect">
            <a:avLst/>
          </a:prstGeom>
          <a:solidFill>
            <a:srgbClr val="9B0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95536" y="0"/>
            <a:ext cx="8280920" cy="954107"/>
          </a:xfrm>
          <a:prstGeom prst="rect">
            <a:avLst/>
          </a:prstGeom>
        </p:spPr>
        <p:txBody>
          <a:bodyPr wrap="square">
            <a:spAutoFit/>
          </a:bodyPr>
          <a:lstStyle/>
          <a:p>
            <a:pPr algn="ctr"/>
            <a:r>
              <a:rPr lang="ru-RU" sz="2800" b="1" dirty="0">
                <a:solidFill>
                  <a:schemeClr val="bg1"/>
                </a:solidFill>
                <a:effectLst>
                  <a:outerShdw blurRad="38100" dist="38100" dir="2700000" algn="tl">
                    <a:srgbClr val="000000">
                      <a:alpha val="43137"/>
                    </a:srgbClr>
                  </a:outerShdw>
                </a:effectLst>
              </a:rPr>
              <a:t>Доступность дополнительного образования детей в Российской Федерации</a:t>
            </a:r>
            <a:endParaRPr lang="ru-RU" sz="2800" dirty="0">
              <a:solidFill>
                <a:schemeClr val="bg1"/>
              </a:solidFill>
              <a:effectLst>
                <a:outerShdw blurRad="38100" dist="38100" dir="2700000" algn="tl">
                  <a:srgbClr val="000000">
                    <a:alpha val="43137"/>
                  </a:srgbClr>
                </a:outerShdw>
              </a:effectLst>
            </a:endParaRPr>
          </a:p>
        </p:txBody>
      </p:sp>
      <p:pic>
        <p:nvPicPr>
          <p:cNvPr id="2050" name="Picture 2" descr="http://www.anichkov.ru/uploads/slaider100letie-18.jpg"/>
          <p:cNvPicPr>
            <a:picLocks noChangeAspect="1" noChangeArrowheads="1"/>
          </p:cNvPicPr>
          <p:nvPr/>
        </p:nvPicPr>
        <p:blipFill rotWithShape="1">
          <a:blip r:embed="rId2">
            <a:extLst>
              <a:ext uri="{28A0092B-C50C-407E-A947-70E740481C1C}">
                <a14:useLocalDpi xmlns:a14="http://schemas.microsoft.com/office/drawing/2010/main" val="0"/>
              </a:ext>
            </a:extLst>
          </a:blip>
          <a:srcRect b="65269"/>
          <a:stretch/>
        </p:blipFill>
        <p:spPr bwMode="auto">
          <a:xfrm>
            <a:off x="4853" y="976643"/>
            <a:ext cx="9139147" cy="66128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1707654"/>
            <a:ext cx="3816424" cy="1015663"/>
          </a:xfrm>
          <a:prstGeom prst="rect">
            <a:avLst/>
          </a:prstGeom>
          <a:solidFill>
            <a:srgbClr val="F4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sp>
        <p:nvSpPr>
          <p:cNvPr id="6" name="Прямоугольник 5"/>
          <p:cNvSpPr/>
          <p:nvPr/>
        </p:nvSpPr>
        <p:spPr>
          <a:xfrm>
            <a:off x="1187932" y="1707654"/>
            <a:ext cx="2988332" cy="1015663"/>
          </a:xfrm>
          <a:prstGeom prst="rect">
            <a:avLst/>
          </a:prstGeom>
        </p:spPr>
        <p:txBody>
          <a:bodyPr wrap="square">
            <a:spAutoFit/>
          </a:bodyPr>
          <a:lstStyle/>
          <a:p>
            <a:pPr algn="just"/>
            <a:r>
              <a:rPr lang="ru-RU" sz="1500" dirty="0">
                <a:solidFill>
                  <a:srgbClr val="5E1C72"/>
                </a:solidFill>
                <a:latin typeface="Arial" pitchFamily="34" charset="0"/>
                <a:cs typeface="Arial" pitchFamily="34" charset="0"/>
              </a:rPr>
              <a:t>детей в возрасте от 5 до 18 лет охвачено дополнительным образованием в 2019 году (Росстат, форма 1-ДОП)</a:t>
            </a:r>
          </a:p>
        </p:txBody>
      </p:sp>
      <p:sp>
        <p:nvSpPr>
          <p:cNvPr id="7" name="Прямоугольник 6"/>
          <p:cNvSpPr/>
          <p:nvPr/>
        </p:nvSpPr>
        <p:spPr>
          <a:xfrm>
            <a:off x="385926" y="1881898"/>
            <a:ext cx="870751" cy="584775"/>
          </a:xfrm>
          <a:prstGeom prst="rect">
            <a:avLst/>
          </a:prstGeom>
        </p:spPr>
        <p:txBody>
          <a:bodyPr wrap="none">
            <a:spAutoFit/>
          </a:bodyPr>
          <a:lstStyle/>
          <a:p>
            <a:r>
              <a:rPr lang="ru-RU" sz="3200" b="1" dirty="0">
                <a:solidFill>
                  <a:srgbClr val="7030A0"/>
                </a:solidFill>
              </a:rPr>
              <a:t>75</a:t>
            </a:r>
            <a:r>
              <a:rPr lang="ru-RU" sz="2000" b="1" dirty="0">
                <a:solidFill>
                  <a:srgbClr val="7030A0"/>
                </a:solidFill>
              </a:rPr>
              <a:t>%</a:t>
            </a:r>
            <a:r>
              <a:rPr lang="ru-RU" sz="2800" b="1" dirty="0">
                <a:solidFill>
                  <a:srgbClr val="7030A0"/>
                </a:solidFill>
              </a:rPr>
              <a:t> </a:t>
            </a:r>
          </a:p>
        </p:txBody>
      </p:sp>
      <p:sp>
        <p:nvSpPr>
          <p:cNvPr id="10" name="Прямоугольник 9"/>
          <p:cNvSpPr/>
          <p:nvPr/>
        </p:nvSpPr>
        <p:spPr>
          <a:xfrm>
            <a:off x="395536" y="2838962"/>
            <a:ext cx="3816424" cy="1600799"/>
          </a:xfrm>
          <a:prstGeom prst="rect">
            <a:avLst/>
          </a:prstGeom>
          <a:solidFill>
            <a:srgbClr val="F4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289764" y="3291914"/>
            <a:ext cx="2874116" cy="830997"/>
          </a:xfrm>
          <a:prstGeom prst="rect">
            <a:avLst/>
          </a:prstGeom>
        </p:spPr>
        <p:txBody>
          <a:bodyPr wrap="square">
            <a:spAutoFit/>
          </a:bodyPr>
          <a:lstStyle/>
          <a:p>
            <a:pPr algn="just"/>
            <a:r>
              <a:rPr lang="ru-RU" sz="1600" dirty="0">
                <a:solidFill>
                  <a:srgbClr val="5E1C72"/>
                </a:solidFill>
                <a:latin typeface="Arial" pitchFamily="34" charset="0"/>
                <a:cs typeface="Arial" pitchFamily="34" charset="0"/>
              </a:rPr>
              <a:t>семей в 2020 году получают услуги дополнительного образования (</a:t>
            </a:r>
            <a:r>
              <a:rPr lang="ru-RU" sz="1600" dirty="0" err="1">
                <a:solidFill>
                  <a:srgbClr val="5E1C72"/>
                </a:solidFill>
                <a:latin typeface="Arial" pitchFamily="34" charset="0"/>
                <a:cs typeface="Arial" pitchFamily="34" charset="0"/>
              </a:rPr>
              <a:t>РАНХиГС</a:t>
            </a:r>
            <a:r>
              <a:rPr lang="ru-RU" sz="1600" dirty="0">
                <a:solidFill>
                  <a:srgbClr val="5E1C72"/>
                </a:solidFill>
                <a:latin typeface="Arial" pitchFamily="34" charset="0"/>
                <a:cs typeface="Arial" pitchFamily="34" charset="0"/>
              </a:rPr>
              <a:t>)</a:t>
            </a:r>
          </a:p>
        </p:txBody>
      </p:sp>
      <p:sp>
        <p:nvSpPr>
          <p:cNvPr id="9" name="Прямоугольник 8"/>
          <p:cNvSpPr/>
          <p:nvPr/>
        </p:nvSpPr>
        <p:spPr>
          <a:xfrm>
            <a:off x="411928" y="3405357"/>
            <a:ext cx="841897" cy="584775"/>
          </a:xfrm>
          <a:prstGeom prst="rect">
            <a:avLst/>
          </a:prstGeom>
        </p:spPr>
        <p:txBody>
          <a:bodyPr wrap="none">
            <a:spAutoFit/>
          </a:bodyPr>
          <a:lstStyle/>
          <a:p>
            <a:r>
              <a:rPr lang="ru-RU" sz="3200" b="1" dirty="0">
                <a:solidFill>
                  <a:srgbClr val="7030A0"/>
                </a:solidFill>
              </a:rPr>
              <a:t>74</a:t>
            </a:r>
            <a:r>
              <a:rPr lang="ru-RU" sz="2000" b="1" dirty="0">
                <a:solidFill>
                  <a:srgbClr val="7030A0"/>
                </a:solidFill>
              </a:rPr>
              <a:t>%</a:t>
            </a:r>
            <a:r>
              <a:rPr lang="ru-RU" dirty="0"/>
              <a:t> </a:t>
            </a:r>
          </a:p>
        </p:txBody>
      </p:sp>
      <p:sp>
        <p:nvSpPr>
          <p:cNvPr id="13" name="Прямоугольник 12"/>
          <p:cNvSpPr/>
          <p:nvPr/>
        </p:nvSpPr>
        <p:spPr>
          <a:xfrm>
            <a:off x="4427984" y="1707652"/>
            <a:ext cx="4374818" cy="1015663"/>
          </a:xfrm>
          <a:prstGeom prst="rect">
            <a:avLst/>
          </a:prstGeom>
          <a:solidFill>
            <a:srgbClr val="F4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sp>
        <p:nvSpPr>
          <p:cNvPr id="14" name="Прямоугольник 13"/>
          <p:cNvSpPr/>
          <p:nvPr/>
        </p:nvSpPr>
        <p:spPr>
          <a:xfrm>
            <a:off x="4427984" y="2838963"/>
            <a:ext cx="4374818" cy="1600798"/>
          </a:xfrm>
          <a:prstGeom prst="rect">
            <a:avLst/>
          </a:prstGeom>
          <a:solidFill>
            <a:srgbClr val="F4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sp>
        <p:nvSpPr>
          <p:cNvPr id="11" name="Прямоугольник 10"/>
          <p:cNvSpPr/>
          <p:nvPr/>
        </p:nvSpPr>
        <p:spPr>
          <a:xfrm>
            <a:off x="5441146" y="1823068"/>
            <a:ext cx="3235309" cy="784830"/>
          </a:xfrm>
          <a:prstGeom prst="rect">
            <a:avLst/>
          </a:prstGeom>
        </p:spPr>
        <p:txBody>
          <a:bodyPr wrap="square">
            <a:spAutoFit/>
          </a:bodyPr>
          <a:lstStyle/>
          <a:p>
            <a:pPr algn="just"/>
            <a:r>
              <a:rPr lang="ru-RU" sz="1500" dirty="0">
                <a:solidFill>
                  <a:srgbClr val="5E1C72"/>
                </a:solidFill>
                <a:latin typeface="Arial" pitchFamily="34" charset="0"/>
                <a:cs typeface="Arial" pitchFamily="34" charset="0"/>
              </a:rPr>
              <a:t>в 2020 году получают услуги дополнительного образования              (78% - 2017 г. ОНФ, НРО)</a:t>
            </a:r>
          </a:p>
        </p:txBody>
      </p:sp>
      <p:sp>
        <p:nvSpPr>
          <p:cNvPr id="12" name="Прямоугольник 11"/>
          <p:cNvSpPr/>
          <p:nvPr/>
        </p:nvSpPr>
        <p:spPr>
          <a:xfrm>
            <a:off x="4652148" y="1862476"/>
            <a:ext cx="788999" cy="584775"/>
          </a:xfrm>
          <a:prstGeom prst="rect">
            <a:avLst/>
          </a:prstGeom>
        </p:spPr>
        <p:txBody>
          <a:bodyPr wrap="none">
            <a:spAutoFit/>
          </a:bodyPr>
          <a:lstStyle/>
          <a:p>
            <a:r>
              <a:rPr lang="ru-RU" sz="3200" b="1" dirty="0">
                <a:solidFill>
                  <a:srgbClr val="7030A0"/>
                </a:solidFill>
              </a:rPr>
              <a:t>72</a:t>
            </a:r>
            <a:r>
              <a:rPr lang="ru-RU" sz="2000" b="1" dirty="0">
                <a:solidFill>
                  <a:srgbClr val="7030A0"/>
                </a:solidFill>
              </a:rPr>
              <a:t>%</a:t>
            </a:r>
            <a:endParaRPr lang="ru-RU" sz="3200" b="1" dirty="0">
              <a:solidFill>
                <a:srgbClr val="7030A0"/>
              </a:solidFill>
            </a:endParaRPr>
          </a:p>
        </p:txBody>
      </p:sp>
      <p:sp>
        <p:nvSpPr>
          <p:cNvPr id="16" name="Прямоугольник 15"/>
          <p:cNvSpPr/>
          <p:nvPr/>
        </p:nvSpPr>
        <p:spPr>
          <a:xfrm>
            <a:off x="5106188" y="2912239"/>
            <a:ext cx="3700050" cy="1454244"/>
          </a:xfrm>
          <a:prstGeom prst="rect">
            <a:avLst/>
          </a:prstGeom>
        </p:spPr>
        <p:txBody>
          <a:bodyPr wrap="square">
            <a:spAutoFit/>
          </a:bodyPr>
          <a:lstStyle/>
          <a:p>
            <a:pPr algn="just"/>
            <a:r>
              <a:rPr lang="ru-RU" sz="1350" dirty="0">
                <a:solidFill>
                  <a:srgbClr val="5E1C72"/>
                </a:solidFill>
                <a:latin typeface="Arial" pitchFamily="34" charset="0"/>
                <a:cs typeface="Arial" pitchFamily="34" charset="0"/>
              </a:rPr>
              <a:t>показатель удовлетворенности участников образовательного процесса в 2019-2020 учебном году в г. Заречном </a:t>
            </a:r>
            <a:r>
              <a:rPr lang="ru-RU" sz="1200" dirty="0">
                <a:solidFill>
                  <a:srgbClr val="5E1C72"/>
                </a:solidFill>
                <a:latin typeface="Arial" pitchFamily="34" charset="0"/>
                <a:cs typeface="Arial" pitchFamily="34" charset="0"/>
              </a:rPr>
              <a:t>(Публичный доклад об итогах работы Департамента образования города Заречного Пензенской области    в 2019/2020 учебном году и задачах на 2020/21 учебный год; официальный сайт ДО).</a:t>
            </a:r>
          </a:p>
        </p:txBody>
      </p:sp>
      <p:sp>
        <p:nvSpPr>
          <p:cNvPr id="18" name="Прямоугольник 17"/>
          <p:cNvSpPr/>
          <p:nvPr/>
        </p:nvSpPr>
        <p:spPr>
          <a:xfrm>
            <a:off x="12559" y="4451003"/>
            <a:ext cx="9139146" cy="692497"/>
          </a:xfrm>
          <a:prstGeom prst="rect">
            <a:avLst/>
          </a:prstGeom>
        </p:spPr>
        <p:txBody>
          <a:bodyPr wrap="square">
            <a:spAutoFit/>
          </a:bodyPr>
          <a:lstStyle/>
          <a:p>
            <a:r>
              <a:rPr lang="en-US" sz="1300" i="1" dirty="0"/>
              <a:t>*</a:t>
            </a:r>
            <a:r>
              <a:rPr lang="ru-RU" sz="1300" i="1" dirty="0"/>
              <a:t>Сохраняется задача увеличения охвата детей дополнительным образованием. </a:t>
            </a:r>
            <a:endParaRPr lang="ru-RU" sz="1300" dirty="0"/>
          </a:p>
          <a:p>
            <a:r>
              <a:rPr lang="en-US" sz="1300" i="1" dirty="0"/>
              <a:t>*</a:t>
            </a:r>
            <a:r>
              <a:rPr lang="ru-RU" sz="1300" i="1" dirty="0"/>
              <a:t>В раннем возрасте ребенка инициатива по определению учреждения дополнительного образования для него принадлежит родителям.</a:t>
            </a:r>
            <a:endParaRPr lang="ru-RU" sz="1300" dirty="0"/>
          </a:p>
        </p:txBody>
      </p:sp>
      <p:sp>
        <p:nvSpPr>
          <p:cNvPr id="19" name="Прямоугольник 18"/>
          <p:cNvSpPr/>
          <p:nvPr/>
        </p:nvSpPr>
        <p:spPr>
          <a:xfrm>
            <a:off x="4427984" y="3363223"/>
            <a:ext cx="819455" cy="523220"/>
          </a:xfrm>
          <a:prstGeom prst="rect">
            <a:avLst/>
          </a:prstGeom>
        </p:spPr>
        <p:txBody>
          <a:bodyPr wrap="none">
            <a:spAutoFit/>
          </a:bodyPr>
          <a:lstStyle/>
          <a:p>
            <a:r>
              <a:rPr lang="ru-RU" sz="2800" b="1" dirty="0">
                <a:solidFill>
                  <a:srgbClr val="7030A0"/>
                </a:solidFill>
              </a:rPr>
              <a:t>96 </a:t>
            </a:r>
            <a:r>
              <a:rPr lang="ru-RU" b="1" dirty="0">
                <a:solidFill>
                  <a:srgbClr val="7030A0"/>
                </a:solidFill>
              </a:rPr>
              <a:t>%</a:t>
            </a:r>
            <a:endParaRPr lang="ru-RU" sz="2800" dirty="0"/>
          </a:p>
        </p:txBody>
      </p:sp>
    </p:spTree>
    <p:extLst>
      <p:ext uri="{BB962C8B-B14F-4D97-AF65-F5344CB8AC3E}">
        <p14:creationId xmlns:p14="http://schemas.microsoft.com/office/powerpoint/2010/main" val="233638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86500" y="0"/>
            <a:ext cx="6012160" cy="5143500"/>
          </a:xfrm>
          <a:prstGeom prst="rect">
            <a:avLst/>
          </a:prstGeom>
          <a:solidFill>
            <a:srgbClr val="F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491880" y="972742"/>
            <a:ext cx="4854768" cy="3881832"/>
          </a:xfrm>
          <a:prstGeom prst="rect">
            <a:avLst/>
          </a:prstGeom>
        </p:spPr>
        <p:txBody>
          <a:bodyPr wrap="square">
            <a:spAutoFit/>
          </a:bodyPr>
          <a:lstStyle/>
          <a:p>
            <a:pPr>
              <a:lnSpc>
                <a:spcPct val="114000"/>
              </a:lnSpc>
            </a:pPr>
            <a:r>
              <a:rPr lang="ru-RU" dirty="0">
                <a:latin typeface="Arial" pitchFamily="34" charset="0"/>
                <a:cs typeface="Arial" pitchFamily="34" charset="0"/>
              </a:rPr>
              <a:t>Когда малыш только появляется на свет, заботливые родители гадают, кем он станет в будущем, прочат ему счастливую безбедную жизнь, богатую на интересные события.</a:t>
            </a:r>
            <a:r>
              <a:rPr lang="ru-RU" b="1" dirty="0">
                <a:latin typeface="Arial" pitchFamily="34" charset="0"/>
                <a:cs typeface="Arial" pitchFamily="34" charset="0"/>
              </a:rPr>
              <a:t> </a:t>
            </a:r>
            <a:endParaRPr lang="en-US" b="1" dirty="0">
              <a:latin typeface="Arial" pitchFamily="34" charset="0"/>
              <a:cs typeface="Arial" pitchFamily="34" charset="0"/>
            </a:endParaRPr>
          </a:p>
          <a:p>
            <a:pPr>
              <a:lnSpc>
                <a:spcPct val="114000"/>
              </a:lnSpc>
            </a:pPr>
            <a:endParaRPr lang="ru-RU" dirty="0">
              <a:latin typeface="Arial" pitchFamily="34" charset="0"/>
              <a:cs typeface="Arial" pitchFamily="34" charset="0"/>
            </a:endParaRPr>
          </a:p>
          <a:p>
            <a:pPr>
              <a:lnSpc>
                <a:spcPct val="114000"/>
              </a:lnSpc>
            </a:pPr>
            <a:r>
              <a:rPr lang="ru-RU" dirty="0">
                <a:latin typeface="Arial" pitchFamily="34" charset="0"/>
                <a:cs typeface="Arial" pitchFamily="34" charset="0"/>
              </a:rPr>
              <a:t>Как правило, маленькие дети обладают </a:t>
            </a:r>
            <a:r>
              <a:rPr lang="ru-RU" b="1" dirty="0">
                <a:latin typeface="Arial" pitchFamily="34" charset="0"/>
                <a:cs typeface="Arial" pitchFamily="34" charset="0"/>
              </a:rPr>
              <a:t>какими-нибудь</a:t>
            </a:r>
            <a:r>
              <a:rPr lang="ru-RU" dirty="0">
                <a:latin typeface="Arial" pitchFamily="34" charset="0"/>
                <a:cs typeface="Arial" pitchFamily="34" charset="0"/>
              </a:rPr>
              <a:t> способностями. Но распознать потенциал сложно! И довольно часто творческие способности детей оказываются подавленными, остаются нераскрытыми и непонятными.</a:t>
            </a:r>
          </a:p>
        </p:txBody>
      </p:sp>
      <p:sp>
        <p:nvSpPr>
          <p:cNvPr id="4" name="Прямоугольник 3"/>
          <p:cNvSpPr/>
          <p:nvPr/>
        </p:nvSpPr>
        <p:spPr>
          <a:xfrm>
            <a:off x="3477223" y="78582"/>
            <a:ext cx="5321393" cy="646331"/>
          </a:xfrm>
          <a:prstGeom prst="rect">
            <a:avLst/>
          </a:prstGeom>
        </p:spPr>
        <p:txBody>
          <a:bodyPr wrap="none">
            <a:spAutoFit/>
          </a:bodyPr>
          <a:lstStyle/>
          <a:p>
            <a:r>
              <a:rPr lang="ru-RU" sz="3600" b="1" dirty="0">
                <a:solidFill>
                  <a:srgbClr val="8208A8"/>
                </a:solidFill>
                <a:latin typeface="+mj-lt"/>
              </a:rPr>
              <a:t>Затруднение у родителей</a:t>
            </a:r>
          </a:p>
        </p:txBody>
      </p:sp>
      <p:cxnSp>
        <p:nvCxnSpPr>
          <p:cNvPr id="6" name="Прямая соединительная линия 5"/>
          <p:cNvCxnSpPr/>
          <p:nvPr/>
        </p:nvCxnSpPr>
        <p:spPr>
          <a:xfrm>
            <a:off x="3563888" y="793193"/>
            <a:ext cx="5580112" cy="0"/>
          </a:xfrm>
          <a:prstGeom prst="line">
            <a:avLst/>
          </a:prstGeom>
          <a:ln w="19050">
            <a:solidFill>
              <a:srgbClr val="8208A8"/>
            </a:solidFill>
          </a:ln>
        </p:spPr>
        <p:style>
          <a:lnRef idx="1">
            <a:schemeClr val="accent4"/>
          </a:lnRef>
          <a:fillRef idx="0">
            <a:schemeClr val="accent4"/>
          </a:fillRef>
          <a:effectRef idx="0">
            <a:schemeClr val="accent4"/>
          </a:effectRef>
          <a:fontRef idx="minor">
            <a:schemeClr val="tx1"/>
          </a:fontRef>
        </p:style>
      </p:cxnSp>
      <p:pic>
        <p:nvPicPr>
          <p:cNvPr id="4098" name="Picture 2" descr="https://kids.usafe.ru/upload/medialibrary/374/3741628d3c6367dc55537f65decee479.jpg"/>
          <p:cNvPicPr>
            <a:picLocks noChangeAspect="1" noChangeArrowheads="1"/>
          </p:cNvPicPr>
          <p:nvPr/>
        </p:nvPicPr>
        <p:blipFill rotWithShape="1">
          <a:blip r:embed="rId2">
            <a:extLst>
              <a:ext uri="{28A0092B-C50C-407E-A947-70E740481C1C}">
                <a14:useLocalDpi xmlns:a14="http://schemas.microsoft.com/office/drawing/2010/main" val="0"/>
              </a:ext>
            </a:extLst>
          </a:blip>
          <a:srcRect l="3652" r="11951"/>
          <a:stretch/>
        </p:blipFill>
        <p:spPr bwMode="auto">
          <a:xfrm>
            <a:off x="-2" y="0"/>
            <a:ext cx="3131842" cy="51350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4508"/>
          <a:stretch/>
        </p:blipFill>
        <p:spPr bwMode="auto">
          <a:xfrm>
            <a:off x="-2" y="0"/>
            <a:ext cx="3259172" cy="51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131840" y="0"/>
            <a:ext cx="254660" cy="5143500"/>
          </a:xfrm>
          <a:prstGeom prst="rect">
            <a:avLst/>
          </a:prstGeom>
          <a:solidFill>
            <a:srgbClr val="A90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993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652" y="0"/>
            <a:ext cx="9152652" cy="5143500"/>
          </a:xfrm>
          <a:prstGeom prst="rect">
            <a:avLst/>
          </a:prstGeom>
          <a:solidFill>
            <a:srgbClr val="F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30863" y="4328661"/>
            <a:ext cx="3665073" cy="523220"/>
          </a:xfrm>
          <a:prstGeom prst="rect">
            <a:avLst/>
          </a:prstGeom>
          <a:noFill/>
        </p:spPr>
        <p:txBody>
          <a:bodyPr wrap="square" rtlCol="0">
            <a:spAutoFit/>
          </a:bodyPr>
          <a:lstStyle/>
          <a:p>
            <a:r>
              <a:rPr lang="ru-RU" sz="2800" b="1" dirty="0">
                <a:solidFill>
                  <a:srgbClr val="8208A8"/>
                </a:solidFill>
                <a:latin typeface="Comfortaa" pitchFamily="34" charset="0"/>
              </a:rPr>
              <a:t>Задача родителей</a:t>
            </a:r>
          </a:p>
        </p:txBody>
      </p:sp>
      <p:sp>
        <p:nvSpPr>
          <p:cNvPr id="7" name="Прямоугольник 6"/>
          <p:cNvSpPr/>
          <p:nvPr/>
        </p:nvSpPr>
        <p:spPr>
          <a:xfrm>
            <a:off x="-25516" y="0"/>
            <a:ext cx="9169516" cy="1563638"/>
          </a:xfrm>
          <a:prstGeom prst="rect">
            <a:avLst/>
          </a:prstGeom>
          <a:gradFill flip="none" rotWithShape="1">
            <a:gsLst>
              <a:gs pos="9000">
                <a:srgbClr val="E23DFD"/>
              </a:gs>
              <a:gs pos="92000">
                <a:srgbClr val="F7BA2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76340" y="51470"/>
            <a:ext cx="9010980" cy="1446550"/>
          </a:xfrm>
          <a:prstGeom prst="rect">
            <a:avLst/>
          </a:prstGeom>
        </p:spPr>
        <p:txBody>
          <a:bodyPr wrap="square">
            <a:spAutoFit/>
          </a:bodyPr>
          <a:lstStyle/>
          <a:p>
            <a:pPr algn="just"/>
            <a:r>
              <a:rPr lang="ru-RU" sz="2200" dirty="0">
                <a:solidFill>
                  <a:schemeClr val="bg1"/>
                </a:solidFill>
                <a:effectLst>
                  <a:outerShdw blurRad="38100" dist="38100" dir="2700000" algn="tl">
                    <a:srgbClr val="000000">
                      <a:alpha val="43137"/>
                    </a:srgbClr>
                  </a:outerShdw>
                </a:effectLst>
              </a:rPr>
              <a:t>Практика о работе с семьёй, молодыми родителями через неформальное творчество детей дошкольного и младшего школьного возраста, в которой используются естественная заинтересованность родителей в самоопределении и развитии своих детей.</a:t>
            </a:r>
          </a:p>
        </p:txBody>
      </p:sp>
      <p:pic>
        <p:nvPicPr>
          <p:cNvPr id="10242" name="Picture 2" descr="https://w7.pngwing.com/pngs/643/950/png-transparent-left-arrow-infographic-purple-blue.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52" b="29457" l="2283" r="63261">
                        <a14:foregroundMark x1="23261" y1="17391" x2="23261" y2="17391"/>
                        <a14:foregroundMark x1="11413" y1="13478" x2="45543" y2="16413"/>
                        <a14:foregroundMark x1="39022" y1="11848" x2="37717" y2="25326"/>
                        <a14:foregroundMark x1="36087" y1="11196" x2="31739" y2="20761"/>
                        <a14:foregroundMark x1="34457" y1="11522" x2="15326" y2="18370"/>
                      </a14:backgroundRemoval>
                    </a14:imgEffect>
                    <a14:imgEffect>
                      <a14:saturation sat="200000"/>
                    </a14:imgEffect>
                  </a14:imgLayer>
                </a14:imgProps>
              </a:ext>
              <a:ext uri="{28A0092B-C50C-407E-A947-70E740481C1C}">
                <a14:useLocalDpi xmlns:a14="http://schemas.microsoft.com/office/drawing/2010/main" val="0"/>
              </a:ext>
            </a:extLst>
          </a:blip>
          <a:srcRect r="33111" b="69443"/>
          <a:stretch/>
        </p:blipFill>
        <p:spPr bwMode="auto">
          <a:xfrm>
            <a:off x="3851920" y="4311572"/>
            <a:ext cx="1440160" cy="6126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9821" y="1661803"/>
            <a:ext cx="5839998" cy="2431435"/>
          </a:xfrm>
          <a:prstGeom prst="rect">
            <a:avLst/>
          </a:prstGeom>
        </p:spPr>
        <p:txBody>
          <a:bodyPr wrap="square">
            <a:spAutoFit/>
          </a:bodyPr>
          <a:lstStyle/>
          <a:p>
            <a:r>
              <a:rPr lang="ru-RU" sz="2800" dirty="0">
                <a:latin typeface="Comfortaa" pitchFamily="34" charset="0"/>
              </a:rPr>
              <a:t>Заинтересованность родителей – </a:t>
            </a:r>
            <a:endParaRPr lang="en-US" sz="2800" dirty="0">
              <a:latin typeface="Comfortaa" pitchFamily="34" charset="0"/>
            </a:endParaRPr>
          </a:p>
          <a:p>
            <a:r>
              <a:rPr lang="ru-RU" sz="2400" dirty="0">
                <a:latin typeface="Comfortaa" pitchFamily="34" charset="0"/>
              </a:rPr>
              <a:t>сильная эмоциональная составляющая практики. </a:t>
            </a:r>
            <a:endParaRPr lang="en-US" sz="2400" dirty="0">
              <a:latin typeface="Comfortaa" pitchFamily="34" charset="0"/>
            </a:endParaRPr>
          </a:p>
          <a:p>
            <a:r>
              <a:rPr lang="ru-RU" sz="2400" dirty="0">
                <a:latin typeface="Comfortaa" pitchFamily="34" charset="0"/>
              </a:rPr>
              <a:t>Все дети имеют врождённую гениальность и одарённость. </a:t>
            </a:r>
          </a:p>
        </p:txBody>
      </p:sp>
      <p:sp>
        <p:nvSpPr>
          <p:cNvPr id="5" name="Прямоугольник 4"/>
          <p:cNvSpPr/>
          <p:nvPr/>
        </p:nvSpPr>
        <p:spPr>
          <a:xfrm>
            <a:off x="5005753" y="4093238"/>
            <a:ext cx="4081567" cy="830997"/>
          </a:xfrm>
          <a:prstGeom prst="rect">
            <a:avLst/>
          </a:prstGeom>
        </p:spPr>
        <p:txBody>
          <a:bodyPr wrap="none">
            <a:spAutoFit/>
          </a:bodyPr>
          <a:lstStyle/>
          <a:p>
            <a:r>
              <a:rPr lang="ru-RU" sz="2400" dirty="0">
                <a:solidFill>
                  <a:srgbClr val="A9078A"/>
                </a:solidFill>
                <a:latin typeface="Comfortaa" pitchFamily="34" charset="0"/>
              </a:rPr>
              <a:t>развивать эти качества</a:t>
            </a:r>
            <a:endParaRPr lang="en-US" sz="2400" dirty="0">
              <a:solidFill>
                <a:srgbClr val="A9078A"/>
              </a:solidFill>
              <a:latin typeface="Comfortaa" pitchFamily="34" charset="0"/>
            </a:endParaRPr>
          </a:p>
          <a:p>
            <a:r>
              <a:rPr lang="ru-RU" sz="2400" dirty="0">
                <a:solidFill>
                  <a:srgbClr val="A9078A"/>
                </a:solidFill>
                <a:latin typeface="Comfortaa" pitchFamily="34" charset="0"/>
              </a:rPr>
              <a:t> и способности.</a:t>
            </a:r>
          </a:p>
        </p:txBody>
      </p:sp>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9819" y="1617946"/>
            <a:ext cx="309750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71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296936" y="0"/>
            <a:ext cx="2847064" cy="5143500"/>
          </a:xfrm>
          <a:prstGeom prst="rect">
            <a:avLst/>
          </a:prstGeom>
          <a:solidFill>
            <a:srgbClr val="FE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20539"/>
            <a:ext cx="6876256" cy="5143499"/>
          </a:xfrm>
          <a:prstGeom prst="rect">
            <a:avLst/>
          </a:prstGeom>
          <a:solidFill>
            <a:srgbClr val="9B0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descr="https://inha.ru/wp-content/uploads/2015/06/raskrit-tvorchestvo-1024x824.jpg"/>
          <p:cNvPicPr>
            <a:picLocks noChangeAspect="1" noChangeArrowheads="1"/>
          </p:cNvPicPr>
          <p:nvPr/>
        </p:nvPicPr>
        <p:blipFill rotWithShape="1">
          <a:blip r:embed="rId2">
            <a:extLst>
              <a:ext uri="{28A0092B-C50C-407E-A947-70E740481C1C}">
                <a14:useLocalDpi xmlns:a14="http://schemas.microsoft.com/office/drawing/2010/main" val="0"/>
              </a:ext>
            </a:extLst>
          </a:blip>
          <a:srcRect l="8413" r="11272"/>
          <a:stretch/>
        </p:blipFill>
        <p:spPr bwMode="auto">
          <a:xfrm>
            <a:off x="5079505" y="771550"/>
            <a:ext cx="3593502"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1059582"/>
            <a:ext cx="4392488" cy="3662541"/>
          </a:xfrm>
          <a:prstGeom prst="rect">
            <a:avLst/>
          </a:prstGeom>
        </p:spPr>
        <p:txBody>
          <a:bodyPr wrap="square">
            <a:spAutoFit/>
          </a:bodyPr>
          <a:lstStyle/>
          <a:p>
            <a:r>
              <a:rPr lang="ru-RU" sz="2400" b="1" dirty="0">
                <a:solidFill>
                  <a:schemeClr val="bg1"/>
                </a:solidFill>
                <a:effectLst>
                  <a:outerShdw blurRad="38100" dist="38100" dir="2700000" algn="tl">
                    <a:srgbClr val="000000">
                      <a:alpha val="43137"/>
                    </a:srgbClr>
                  </a:outerShdw>
                </a:effectLst>
                <a:latin typeface="Comfortaa" pitchFamily="34" charset="0"/>
              </a:rPr>
              <a:t>Цель – установить, какой вид деятельности больше всего подходит ребенку:</a:t>
            </a:r>
            <a:endParaRPr lang="en-US" sz="2400" b="1" dirty="0">
              <a:solidFill>
                <a:schemeClr val="bg1"/>
              </a:solidFill>
              <a:effectLst>
                <a:outerShdw blurRad="38100" dist="38100" dir="2700000" algn="tl">
                  <a:srgbClr val="000000">
                    <a:alpha val="43137"/>
                  </a:srgbClr>
                </a:outerShdw>
              </a:effectLst>
              <a:latin typeface="Comfortaa" pitchFamily="34" charset="0"/>
            </a:endParaRPr>
          </a:p>
          <a:p>
            <a:endParaRPr lang="en-US" sz="1000" b="1" dirty="0">
              <a:solidFill>
                <a:schemeClr val="bg1"/>
              </a:solidFill>
              <a:effectLst>
                <a:outerShdw blurRad="38100" dist="38100" dir="2700000" algn="tl">
                  <a:srgbClr val="000000">
                    <a:alpha val="43137"/>
                  </a:srgbClr>
                </a:outerShdw>
              </a:effectLst>
              <a:latin typeface="Comfortaa" pitchFamily="34" charset="0"/>
            </a:endParaRPr>
          </a:p>
          <a:p>
            <a:pPr marL="285750" indent="-285750">
              <a:buFont typeface="Arial" pitchFamily="34" charset="0"/>
              <a:buChar char="•"/>
            </a:pPr>
            <a:r>
              <a:rPr lang="ru-RU" sz="2000" b="1" dirty="0">
                <a:solidFill>
                  <a:srgbClr val="FFFF00"/>
                </a:solidFill>
                <a:effectLst>
                  <a:outerShdw blurRad="38100" dist="38100" dir="2700000" algn="tl">
                    <a:srgbClr val="000000">
                      <a:alpha val="43137"/>
                    </a:srgbClr>
                  </a:outerShdw>
                </a:effectLst>
                <a:latin typeface="Comfortaa" pitchFamily="34" charset="0"/>
                <a:cs typeface="Arial" pitchFamily="34" charset="0"/>
              </a:rPr>
              <a:t>психологи через специальные тесты;</a:t>
            </a:r>
            <a:endParaRPr lang="en-US" sz="2000" b="1" dirty="0">
              <a:solidFill>
                <a:srgbClr val="FFFF00"/>
              </a:solidFill>
              <a:effectLst>
                <a:outerShdw blurRad="38100" dist="38100" dir="2700000" algn="tl">
                  <a:srgbClr val="000000">
                    <a:alpha val="43137"/>
                  </a:srgbClr>
                </a:outerShdw>
              </a:effectLst>
              <a:latin typeface="Comfortaa" pitchFamily="34" charset="0"/>
              <a:cs typeface="Arial" pitchFamily="34" charset="0"/>
            </a:endParaRPr>
          </a:p>
          <a:p>
            <a:pPr marL="285750" indent="-285750">
              <a:buFont typeface="Arial" pitchFamily="34" charset="0"/>
              <a:buChar char="•"/>
            </a:pPr>
            <a:endParaRPr lang="en-US" sz="1000" b="1" dirty="0">
              <a:solidFill>
                <a:schemeClr val="bg1"/>
              </a:solidFill>
              <a:effectLst>
                <a:outerShdw blurRad="38100" dist="38100" dir="2700000" algn="tl">
                  <a:srgbClr val="000000">
                    <a:alpha val="43137"/>
                  </a:srgbClr>
                </a:outerShdw>
              </a:effectLst>
              <a:latin typeface="Comfortaa" pitchFamily="34" charset="0"/>
              <a:cs typeface="Arial" pitchFamily="34" charset="0"/>
            </a:endParaRPr>
          </a:p>
          <a:p>
            <a:pPr marL="285750" indent="-285750">
              <a:buFont typeface="Arial" pitchFamily="34" charset="0"/>
              <a:buChar char="•"/>
            </a:pPr>
            <a:r>
              <a:rPr lang="ru-RU" sz="2000" b="1" dirty="0">
                <a:solidFill>
                  <a:srgbClr val="FFFF00"/>
                </a:solidFill>
                <a:effectLst>
                  <a:outerShdw blurRad="38100" dist="38100" dir="2700000" algn="tl">
                    <a:srgbClr val="000000">
                      <a:alpha val="43137"/>
                    </a:srgbClr>
                  </a:outerShdw>
                </a:effectLst>
                <a:latin typeface="Comfortaa" pitchFamily="34" charset="0"/>
                <a:cs typeface="Arial" pitchFamily="34" charset="0"/>
              </a:rPr>
              <a:t>родители - самостоятельно через разные виды деятельности, наблюдая что вызывает наиболее острый интерес у ребенка.</a:t>
            </a:r>
          </a:p>
        </p:txBody>
      </p:sp>
      <p:sp>
        <p:nvSpPr>
          <p:cNvPr id="3" name="Прямоугольник 2"/>
          <p:cNvSpPr/>
          <p:nvPr/>
        </p:nvSpPr>
        <p:spPr>
          <a:xfrm>
            <a:off x="104789" y="123477"/>
            <a:ext cx="6717608" cy="553998"/>
          </a:xfrm>
          <a:prstGeom prst="rect">
            <a:avLst/>
          </a:prstGeom>
        </p:spPr>
        <p:txBody>
          <a:bodyPr wrap="none">
            <a:spAutoFit/>
          </a:bodyPr>
          <a:lstStyle/>
          <a:p>
            <a:r>
              <a:rPr lang="ru-RU" sz="3000" b="1" dirty="0">
                <a:solidFill>
                  <a:schemeClr val="bg1"/>
                </a:solidFill>
                <a:effectLst>
                  <a:outerShdw blurRad="38100" dist="38100" dir="2700000" algn="tl">
                    <a:srgbClr val="000000">
                      <a:alpha val="43137"/>
                    </a:srgbClr>
                  </a:outerShdw>
                </a:effectLst>
              </a:rPr>
              <a:t>Диагностика творческих способностей</a:t>
            </a:r>
            <a:r>
              <a:rPr lang="en-US" sz="3000" b="1" dirty="0">
                <a:solidFill>
                  <a:schemeClr val="bg1"/>
                </a:solidFill>
                <a:effectLst>
                  <a:outerShdw blurRad="38100" dist="38100" dir="2700000" algn="tl">
                    <a:srgbClr val="000000">
                      <a:alpha val="43137"/>
                    </a:srgbClr>
                  </a:outerShdw>
                </a:effectLst>
              </a:rPr>
              <a:t> </a:t>
            </a:r>
            <a:endParaRPr lang="ru-RU" sz="3000" dirty="0">
              <a:solidFill>
                <a:schemeClr val="bg1"/>
              </a:solidFill>
              <a:effectLst>
                <a:outerShdw blurRad="38100" dist="38100" dir="2700000" algn="tl">
                  <a:srgbClr val="000000">
                    <a:alpha val="43137"/>
                  </a:srgbClr>
                </a:outerShdw>
              </a:effectLst>
            </a:endParaRPr>
          </a:p>
        </p:txBody>
      </p:sp>
      <p:cxnSp>
        <p:nvCxnSpPr>
          <p:cNvPr id="7" name="Прямая соединительная линия 6"/>
          <p:cNvCxnSpPr/>
          <p:nvPr/>
        </p:nvCxnSpPr>
        <p:spPr>
          <a:xfrm>
            <a:off x="0" y="793193"/>
            <a:ext cx="4716016" cy="0"/>
          </a:xfrm>
          <a:prstGeom prst="line">
            <a:avLst/>
          </a:prstGeom>
          <a:ln w="19050">
            <a:solidFill>
              <a:schemeClr val="bg1"/>
            </a:solidFill>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56783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7" y="136833"/>
            <a:ext cx="7861814" cy="1138773"/>
          </a:xfrm>
          <a:prstGeom prst="rect">
            <a:avLst/>
          </a:prstGeom>
        </p:spPr>
        <p:txBody>
          <a:bodyPr wrap="square">
            <a:spAutoFit/>
          </a:bodyPr>
          <a:lstStyle/>
          <a:p>
            <a:pPr algn="ctr"/>
            <a:r>
              <a:rPr lang="ru-RU" sz="3400" b="1" dirty="0">
                <a:solidFill>
                  <a:srgbClr val="CF0FB4"/>
                </a:solidFill>
              </a:rPr>
              <a:t>Сообщество «Территория детских возможностей»</a:t>
            </a:r>
          </a:p>
        </p:txBody>
      </p:sp>
      <p:sp>
        <p:nvSpPr>
          <p:cNvPr id="6" name="Прямоугольник 5"/>
          <p:cNvSpPr/>
          <p:nvPr/>
        </p:nvSpPr>
        <p:spPr>
          <a:xfrm>
            <a:off x="323528" y="1446862"/>
            <a:ext cx="7899950" cy="461665"/>
          </a:xfrm>
          <a:prstGeom prst="rect">
            <a:avLst/>
          </a:prstGeom>
        </p:spPr>
        <p:txBody>
          <a:bodyPr wrap="square">
            <a:spAutoFit/>
          </a:bodyPr>
          <a:lstStyle/>
          <a:p>
            <a:r>
              <a:rPr lang="ru-RU" sz="2400" dirty="0"/>
              <a:t>Практика имеет пропедевтический характер</a:t>
            </a:r>
          </a:p>
        </p:txBody>
      </p:sp>
      <p:sp>
        <p:nvSpPr>
          <p:cNvPr id="2" name="Прямоугольник 1"/>
          <p:cNvSpPr/>
          <p:nvPr/>
        </p:nvSpPr>
        <p:spPr>
          <a:xfrm>
            <a:off x="323528" y="1938194"/>
            <a:ext cx="8485158" cy="1569660"/>
          </a:xfrm>
          <a:prstGeom prst="rect">
            <a:avLst/>
          </a:prstGeom>
        </p:spPr>
        <p:txBody>
          <a:bodyPr wrap="square">
            <a:spAutoFit/>
          </a:bodyPr>
          <a:lstStyle/>
          <a:p>
            <a:pPr algn="just"/>
            <a:r>
              <a:rPr lang="ru-RU" sz="2400" b="1" dirty="0" err="1"/>
              <a:t>Пропеде́втика</a:t>
            </a:r>
            <a:r>
              <a:rPr lang="ru-RU" sz="2400" dirty="0"/>
              <a:t> </a:t>
            </a:r>
            <a:r>
              <a:rPr lang="ru-RU" sz="2000" dirty="0"/>
              <a:t>(греч. π</a:t>
            </a:r>
            <a:r>
              <a:rPr lang="ru-RU" sz="2000" dirty="0" err="1"/>
              <a:t>ρο</a:t>
            </a:r>
            <a:r>
              <a:rPr lang="ru-RU" sz="2000" dirty="0"/>
              <a:t>παιδέυω, предварительно обучаю)</a:t>
            </a:r>
            <a:r>
              <a:rPr lang="en-US" sz="2000" dirty="0"/>
              <a:t> – </a:t>
            </a:r>
            <a:r>
              <a:rPr lang="ru-RU" sz="2000" dirty="0"/>
              <a:t> </a:t>
            </a:r>
            <a:r>
              <a:rPr lang="ru-RU" sz="2400" dirty="0"/>
              <a:t>дидактический термин, означающий введение в какую-либо науку, предварительный вводный курс, систематически изложенный в сжатой</a:t>
            </a:r>
            <a:r>
              <a:rPr lang="en-US" sz="2400" dirty="0"/>
              <a:t> </a:t>
            </a:r>
            <a:r>
              <a:rPr lang="ru-RU" sz="2400" dirty="0"/>
              <a:t>и элементарной форме.</a:t>
            </a:r>
          </a:p>
        </p:txBody>
      </p:sp>
      <p:sp>
        <p:nvSpPr>
          <p:cNvPr id="9" name="Прямоугольник 8"/>
          <p:cNvSpPr/>
          <p:nvPr/>
        </p:nvSpPr>
        <p:spPr>
          <a:xfrm>
            <a:off x="0" y="3507854"/>
            <a:ext cx="9144000" cy="1635645"/>
          </a:xfrm>
          <a:prstGeom prst="rect">
            <a:avLst/>
          </a:prstGeom>
          <a:gradFill flip="none" rotWithShape="1">
            <a:gsLst>
              <a:gs pos="9000">
                <a:srgbClr val="E23DFD"/>
              </a:gs>
              <a:gs pos="92000">
                <a:srgbClr val="F7BA2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p:nvCxnSpPr>
        <p:spPr>
          <a:xfrm>
            <a:off x="420262" y="1275606"/>
            <a:ext cx="8388424" cy="0"/>
          </a:xfrm>
          <a:prstGeom prst="line">
            <a:avLst/>
          </a:prstGeom>
          <a:ln w="19050">
            <a:solidFill>
              <a:srgbClr val="8208A8"/>
            </a:solidFill>
          </a:ln>
        </p:spPr>
        <p:style>
          <a:lnRef idx="1">
            <a:schemeClr val="accent4"/>
          </a:lnRef>
          <a:fillRef idx="0">
            <a:schemeClr val="accent4"/>
          </a:fillRef>
          <a:effectRef idx="0">
            <a:schemeClr val="accent4"/>
          </a:effectRef>
          <a:fontRef idx="minor">
            <a:schemeClr val="tx1"/>
          </a:fontRef>
        </p:style>
      </p:cxnSp>
      <p:pic>
        <p:nvPicPr>
          <p:cNvPr id="6148" name="Picture 4" descr="https://rgdb.ru/images/News_main/2018/05/01/01/prosmotr-multfilmov-biblioteka-rgd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579862"/>
            <a:ext cx="2451747" cy="14823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i.posleurokov.ru/resize/-/400/109/0f85519ac7599ef9d8d6af842efdf0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031" y="3575741"/>
            <a:ext cx="2250813" cy="149060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avatars.mds.yandex.net/get-zen_doc/108872/pub_5ba8e3c6584c1f00aa3da694_5ba8e4134e9adf00abea22da/scale_120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4" r="7693"/>
          <a:stretch/>
        </p:blipFill>
        <p:spPr bwMode="auto">
          <a:xfrm>
            <a:off x="2062264" y="3584494"/>
            <a:ext cx="2088732" cy="148236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www.belpressa.ru/media/news_backbone_media/2014/3/31/2014-03-29019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56" t="14584" r="15002"/>
          <a:stretch/>
        </p:blipFill>
        <p:spPr bwMode="auto">
          <a:xfrm>
            <a:off x="107504" y="3566712"/>
            <a:ext cx="1879378" cy="148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97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55976" y="2431802"/>
            <a:ext cx="4788024" cy="2711698"/>
          </a:xfrm>
          <a:prstGeom prst="rect">
            <a:avLst/>
          </a:prstGeom>
          <a:solidFill>
            <a:srgbClr val="F4D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sp>
        <p:nvSpPr>
          <p:cNvPr id="3" name="Прямоугольник 2"/>
          <p:cNvSpPr/>
          <p:nvPr/>
        </p:nvSpPr>
        <p:spPr>
          <a:xfrm>
            <a:off x="4463988" y="2910488"/>
            <a:ext cx="4572000" cy="1754326"/>
          </a:xfrm>
          <a:prstGeom prst="rect">
            <a:avLst/>
          </a:prstGeom>
        </p:spPr>
        <p:txBody>
          <a:bodyPr>
            <a:spAutoFit/>
          </a:bodyPr>
          <a:lstStyle/>
          <a:p>
            <a:r>
              <a:rPr lang="ru-RU" dirty="0"/>
              <a:t>«Территория детских возможностей» - это инновационная площадка для наглядной отработки различных видов творческой деятельности, которая создает определенные условия для проявления способностей детей. </a:t>
            </a:r>
          </a:p>
        </p:txBody>
      </p:sp>
      <p:sp>
        <p:nvSpPr>
          <p:cNvPr id="5" name="Прямоугольник 4"/>
          <p:cNvSpPr/>
          <p:nvPr/>
        </p:nvSpPr>
        <p:spPr>
          <a:xfrm>
            <a:off x="0" y="0"/>
            <a:ext cx="4355976" cy="2431802"/>
          </a:xfrm>
          <a:prstGeom prst="rect">
            <a:avLst/>
          </a:prstGeom>
          <a:solidFill>
            <a:srgbClr val="F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63500" sx="102000" sy="102000" algn="ctr" rotWithShape="0">
                  <a:prstClr val="black">
                    <a:alpha val="40000"/>
                  </a:prstClr>
                </a:outerShdw>
              </a:effectLst>
            </a:endParaRPr>
          </a:p>
        </p:txBody>
      </p:sp>
      <p:sp>
        <p:nvSpPr>
          <p:cNvPr id="4" name="Прямоугольник 3"/>
          <p:cNvSpPr/>
          <p:nvPr/>
        </p:nvSpPr>
        <p:spPr>
          <a:xfrm>
            <a:off x="0" y="0"/>
            <a:ext cx="4355976" cy="2231380"/>
          </a:xfrm>
          <a:prstGeom prst="rect">
            <a:avLst/>
          </a:prstGeom>
        </p:spPr>
        <p:txBody>
          <a:bodyPr wrap="square">
            <a:spAutoFit/>
          </a:bodyPr>
          <a:lstStyle/>
          <a:p>
            <a:r>
              <a:rPr lang="ru-RU" sz="2350" b="1" dirty="0">
                <a:solidFill>
                  <a:srgbClr val="8208A8"/>
                </a:solidFill>
              </a:rPr>
              <a:t>Стратегическая роль практики -</a:t>
            </a:r>
            <a:r>
              <a:rPr lang="ru-RU" sz="2350" b="1" dirty="0"/>
              <a:t> </a:t>
            </a:r>
            <a:r>
              <a:rPr lang="ru-RU" sz="1650" dirty="0"/>
              <a:t>посредством проведения массовых творческих проектов и конкурсов в городе формируется социокультурная среда, в которой родителям предоставляется возможность </a:t>
            </a:r>
            <a:r>
              <a:rPr lang="ru-RU" sz="1650" b="1" i="1" dirty="0"/>
              <a:t>самостоятельно</a:t>
            </a:r>
            <a:r>
              <a:rPr lang="ru-RU" sz="1650" dirty="0"/>
              <a:t> выявить и определить задатки своих детей, прежде, чем превращать их в способности.</a:t>
            </a: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423" b="10788"/>
          <a:stretch/>
        </p:blipFill>
        <p:spPr bwMode="auto">
          <a:xfrm>
            <a:off x="4355976" y="0"/>
            <a:ext cx="4788024" cy="243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43" t="10039" r="2480"/>
          <a:stretch/>
        </p:blipFill>
        <p:spPr bwMode="auto">
          <a:xfrm>
            <a:off x="0" y="2431802"/>
            <a:ext cx="4355975" cy="272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7578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TotalTime>
  <Words>841</Words>
  <Application>Microsoft Office PowerPoint</Application>
  <PresentationFormat>Экран (16:9)</PresentationFormat>
  <Paragraphs>100</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Bookman Old Style</vt:lpstr>
      <vt:lpstr>Calibri</vt:lpstr>
      <vt:lpstr>Comfortaa</vt:lpstr>
      <vt:lpstr>This Night(RUS BY LYAJKA)</vt:lpstr>
      <vt:lpstr>Uni Sans Heavy Caps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User</cp:lastModifiedBy>
  <cp:revision>48</cp:revision>
  <dcterms:created xsi:type="dcterms:W3CDTF">2021-04-19T10:11:36Z</dcterms:created>
  <dcterms:modified xsi:type="dcterms:W3CDTF">2022-02-21T11:22:59Z</dcterms:modified>
</cp:coreProperties>
</file>