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70" r:id="rId5"/>
    <p:sldId id="274" r:id="rId6"/>
    <p:sldId id="284" r:id="rId7"/>
    <p:sldId id="285" r:id="rId8"/>
    <p:sldId id="286" r:id="rId9"/>
    <p:sldId id="287" r:id="rId10"/>
    <p:sldId id="288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700A497-9E91-46DF-A63C-2B71CD5F86D9}">
          <p14:sldIdLst>
            <p14:sldId id="256"/>
            <p14:sldId id="279"/>
            <p14:sldId id="270"/>
            <p14:sldId id="274"/>
            <p14:sldId id="272"/>
            <p14:sldId id="275"/>
            <p14:sldId id="276"/>
            <p14:sldId id="277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F0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&#1057;&#1086;%20&#1089;&#1090;&#1072;&#1088;&#1086;&#1081;%20&#1089;&#1080;&#1089;&#1090;&#1077;&#1084;&#1099;\&#1052;&#1086;&#1080;%20&#1076;&#1086;&#1082;&#1091;&#1084;&#1077;&#1085;&#1090;&#1099;\Userw\&#1054;&#1058;&#1063;&#1045;&#1058;&#1067;\2020_&#1057;&#1069;&#1056;\&#1043;&#1088;&#1072;&#1092;&#1080;&#1082;&#1080;%20&#1076;&#1083;&#1103;%20&#1056;&#1103;&#1073;&#1086;&#107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5378685555948817E-2"/>
          <c:y val="3.1163958312770215E-2"/>
          <c:w val="0.87944074224307334"/>
          <c:h val="0.853531628584734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1.6057722835358917E-3"/>
                  <c:y val="0.25184240079128156"/>
                </c:manualLayout>
              </c:layout>
              <c:showVal val="1"/>
            </c:dLbl>
            <c:dLbl>
              <c:idx val="1"/>
              <c:layout>
                <c:manualLayout>
                  <c:x val="-5.79848164747685E-4"/>
                  <c:y val="0.22273774856103989"/>
                </c:manualLayout>
              </c:layout>
              <c:showVal val="1"/>
            </c:dLbl>
            <c:dLbl>
              <c:idx val="2"/>
              <c:layout>
                <c:manualLayout>
                  <c:x val="1.1791008733795165E-3"/>
                  <c:y val="0.2245550280815622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403,1</a:t>
                    </a:r>
                  </a:p>
                </c:rich>
              </c:tx>
              <c:showVal val="1"/>
            </c:dLbl>
            <c:spPr>
              <a:solidFill>
                <a:prstClr val="white"/>
              </a:solidFill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Лист1!$C$2:$E$2</c:f>
              <c:strCache>
                <c:ptCount val="3"/>
                <c:pt idx="0">
                  <c:v>Заречный</c:v>
                </c:pt>
                <c:pt idx="1">
                  <c:v>Пезенская область</c:v>
                </c:pt>
                <c:pt idx="2">
                  <c:v>РФ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339.4</c:v>
                </c:pt>
                <c:pt idx="1">
                  <c:v>341.6</c:v>
                </c:pt>
                <c:pt idx="2">
                  <c:v>403.1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-3.0041849965994373E-4"/>
                  <c:y val="0.21939012513209338"/>
                </c:manualLayout>
              </c:layout>
              <c:spPr>
                <a:solidFill>
                  <a:schemeClr val="bg1"/>
                </a:solidFill>
              </c:spPr>
              <c:txPr>
                <a:bodyPr rot="-5400000" vert="horz"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4582224201972272E-3"/>
                  <c:y val="0.20712712479180889"/>
                </c:manualLayout>
              </c:layout>
              <c:spPr>
                <a:solidFill>
                  <a:schemeClr val="bg1"/>
                </a:solidFill>
              </c:spPr>
              <c:txPr>
                <a:bodyPr rot="-5400000" vert="horz"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195107527948981E-4"/>
                  <c:y val="0.19579559204273389"/>
                </c:manualLayout>
              </c:layout>
              <c:spPr>
                <a:solidFill>
                  <a:schemeClr val="bg1"/>
                </a:solidFill>
              </c:spPr>
              <c:txPr>
                <a:bodyPr rot="-5400000" vert="horz"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Лист1!$C$2:$E$2</c:f>
              <c:strCache>
                <c:ptCount val="3"/>
                <c:pt idx="0">
                  <c:v>Заречный</c:v>
                </c:pt>
                <c:pt idx="1">
                  <c:v>Пезенская область</c:v>
                </c:pt>
                <c:pt idx="2">
                  <c:v>РФ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320.2</c:v>
                </c:pt>
                <c:pt idx="1">
                  <c:v>325.5</c:v>
                </c:pt>
                <c:pt idx="2">
                  <c:v>387.4</c:v>
                </c:pt>
              </c:numCache>
            </c:numRef>
          </c:val>
        </c:ser>
        <c:ser>
          <c:idx val="2"/>
          <c:order val="2"/>
          <c:tx>
            <c:strRef>
              <c:f>Лист1!$B$5</c:f>
              <c:strCache>
                <c:ptCount val="1"/>
              </c:strCache>
            </c:strRef>
          </c:tx>
          <c:cat>
            <c:strRef>
              <c:f>Лист1!$C$2:$E$2</c:f>
              <c:strCache>
                <c:ptCount val="3"/>
                <c:pt idx="0">
                  <c:v>Заречный</c:v>
                </c:pt>
                <c:pt idx="1">
                  <c:v>Пезенская область</c:v>
                </c:pt>
                <c:pt idx="2">
                  <c:v>РФ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</c:numCache>
            </c:numRef>
          </c:val>
        </c:ser>
        <c:shape val="box"/>
        <c:axId val="53168768"/>
        <c:axId val="53178752"/>
        <c:axId val="0"/>
      </c:bar3DChart>
      <c:catAx>
        <c:axId val="53168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3178752"/>
        <c:crosses val="autoZero"/>
        <c:auto val="1"/>
        <c:lblAlgn val="ctr"/>
        <c:lblOffset val="100"/>
      </c:catAx>
      <c:valAx>
        <c:axId val="53178752"/>
        <c:scaling>
          <c:orientation val="minMax"/>
        </c:scaling>
        <c:axPos val="l"/>
        <c:numFmt formatCode="General" sourceLinked="1"/>
        <c:tickLblPos val="nextTo"/>
        <c:crossAx val="5316876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7951055126511268"/>
          <c:y val="0.37672193098064638"/>
          <c:w val="0.1134149057857977"/>
          <c:h val="0.3015673779963821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Объем</a:t>
            </a:r>
            <a:r>
              <a:rPr lang="ru-RU" b="1" baseline="0">
                <a:solidFill>
                  <a:schemeClr val="accent1">
                    <a:lumMod val="50000"/>
                  </a:schemeClr>
                </a:solidFill>
              </a:rPr>
              <a:t> выручки, млрд рублей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914260717410331E-2"/>
          <c:y val="0.41642959437166344"/>
          <c:w val="0.91553018372703232"/>
          <c:h val="0.4321620546232449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Лист1!$A$55</c:f>
              <c:strCache>
                <c:ptCount val="1"/>
                <c:pt idx="0">
                  <c:v>организаций, не относящихся к СМСП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Лист1!$B$55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Лист1!$A$56</c:f>
              <c:strCache>
                <c:ptCount val="1"/>
                <c:pt idx="0">
                  <c:v>СМСП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Лист1!$B$56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</c:ser>
        <c:dLbls>
          <c:showVal val="1"/>
        </c:dLbls>
        <c:overlap val="100"/>
        <c:axId val="66912640"/>
        <c:axId val="66914176"/>
      </c:barChart>
      <c:catAx>
        <c:axId val="669126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14176"/>
        <c:crosses val="autoZero"/>
        <c:auto val="1"/>
        <c:lblAlgn val="ctr"/>
        <c:lblOffset val="100"/>
      </c:catAx>
      <c:valAx>
        <c:axId val="66914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6691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728127734033367E-2"/>
          <c:y val="0.28784331687240178"/>
          <c:w val="0.8533213035870516"/>
          <c:h val="0.2355329542140563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Занято в организациях города</a:t>
            </a:r>
            <a:r>
              <a:rPr lang="ru-RU" b="1" baseline="0">
                <a:solidFill>
                  <a:schemeClr val="accent1">
                    <a:lumMod val="50000"/>
                  </a:schemeClr>
                </a:solidFill>
              </a:rPr>
              <a:t>, тысяч человек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914260717410324E-2"/>
          <c:y val="0.36632213585523787"/>
          <c:w val="0.8782801837270332"/>
          <c:h val="0.4348831325006193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Лист1!$A$76</c:f>
              <c:strCache>
                <c:ptCount val="1"/>
                <c:pt idx="0">
                  <c:v>организаций, не относящихся к СМСП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13,4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Лист1!$B$76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Лист1!$A$77</c:f>
              <c:strCache>
                <c:ptCount val="1"/>
                <c:pt idx="0">
                  <c:v>СМСП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8,3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Лист1!$B$77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</c:ser>
        <c:dLbls>
          <c:showVal val="1"/>
        </c:dLbls>
        <c:overlap val="100"/>
        <c:axId val="66978176"/>
        <c:axId val="66979712"/>
      </c:barChart>
      <c:catAx>
        <c:axId val="669781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79712"/>
        <c:crosses val="autoZero"/>
        <c:auto val="1"/>
        <c:lblAlgn val="ctr"/>
        <c:lblOffset val="100"/>
      </c:catAx>
      <c:valAx>
        <c:axId val="669797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6697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2505905511811023E-2"/>
          <c:y val="0.14856481481481484"/>
          <c:w val="0.91165463692038606"/>
          <c:h val="0.2355329542140563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Количество СМСП на 10 тысяч населения 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176634688117007"/>
          <c:y val="0.22262284374484537"/>
          <c:w val="0.75591132268865191"/>
          <c:h val="0.71135258679725855"/>
        </c:manualLayout>
      </c:layout>
      <c:barChart>
        <c:barDir val="bar"/>
        <c:grouping val="clustered"/>
        <c:gapWidth val="25"/>
        <c:axId val="67019520"/>
        <c:axId val="67021056"/>
      </c:barChart>
      <c:catAx>
        <c:axId val="670195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21056"/>
        <c:crosses val="autoZero"/>
        <c:auto val="1"/>
        <c:lblAlgn val="ctr"/>
        <c:lblOffset val="100"/>
      </c:catAx>
      <c:valAx>
        <c:axId val="67021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67019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Количество СМСП на 10 тысяч населения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'2018'!$A$46:$A$49</c:f>
              <c:strCache>
                <c:ptCount val="4"/>
                <c:pt idx="0">
                  <c:v>г.Заречный</c:v>
                </c:pt>
                <c:pt idx="1">
                  <c:v>г.Пенза</c:v>
                </c:pt>
                <c:pt idx="2">
                  <c:v>г.Кузнецк</c:v>
                </c:pt>
                <c:pt idx="3">
                  <c:v>г.Саров</c:v>
                </c:pt>
              </c:strCache>
            </c:strRef>
          </c:cat>
          <c:val>
            <c:numRef>
              <c:f>'2018'!$B$46:$B$49</c:f>
              <c:numCache>
                <c:formatCode>General</c:formatCode>
                <c:ptCount val="4"/>
                <c:pt idx="0">
                  <c:v>320.2</c:v>
                </c:pt>
                <c:pt idx="1">
                  <c:v>442.6</c:v>
                </c:pt>
                <c:pt idx="2">
                  <c:v>346.5</c:v>
                </c:pt>
                <c:pt idx="3">
                  <c:v>263.2</c:v>
                </c:pt>
              </c:numCache>
            </c:numRef>
          </c:val>
        </c:ser>
        <c:gapWidth val="50"/>
        <c:axId val="67053824"/>
        <c:axId val="67063808"/>
      </c:barChart>
      <c:catAx>
        <c:axId val="670538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63808"/>
        <c:crosses val="autoZero"/>
        <c:auto val="1"/>
        <c:lblAlgn val="ctr"/>
        <c:lblOffset val="100"/>
      </c:catAx>
      <c:valAx>
        <c:axId val="67063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6705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0D0C25-3C62-4EAB-9109-FB7968CDF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071144D-C6EB-427C-9FC7-BF9DA5D06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AFC565-4FF8-4EEE-8E44-52924A73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EFF088-F4E8-4BE5-86B9-4CF49603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A454E1-0C53-4627-BAD6-75209DCE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0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A51FD1-1AC9-4F26-B703-8A62054B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F4939A6-258D-46FB-A81D-E2418A219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10E0AA-7429-4E8F-A987-83ECE60D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A0FEE0-70AD-4708-AEBA-4989BB25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977439-FAC7-4869-A2F7-7CA1137D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56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2E0448E-609E-4064-B4E0-385652202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9EF893-2A41-4BC9-AED2-711FA0067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939B66-229F-4E7F-A974-64BDE5D6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86C9A8-145C-49F1-8226-F79CD7C8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8BD3FA-D486-44FF-B6AE-6BE1B9CF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35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08C39A-A7AF-4BD7-BB4F-42692EBA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7445B7-E814-4D33-B440-6BB7E6560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F703DA-A6BC-4717-B1C6-ABD80B13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9B81C9-8DCA-4AB6-8C8B-367C9E49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2F6FAF-393C-4837-9690-1C57C7AA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02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A3FD3F-7AD3-4ABA-8EF9-2A3D8D77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8BA35B-AFCD-41E4-A342-0CE792201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9BDE6D-5849-45E4-9C05-73121307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3550CD-9431-4C14-8F38-24CA3F84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E1F2E3-C434-4E8B-B6FD-8E9746F0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0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08C3BF-9019-4C0A-9785-84A7661B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C270ED-A458-4DA1-8220-411B732E6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35DCD5-CF3C-44C4-80CC-E4ADAC7A0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CD4A772-16D4-41AB-A4DD-86C4591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EE8688-936E-4C97-B7EB-112A361C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50F28C-AADB-4D49-B0BC-1DCAF608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04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98BD30-5C72-4B93-961D-C058A49D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1BC8EC-7F00-4345-A0AD-48B40206D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1771B54-043B-4713-8566-F44CAACBE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D75B1C-A872-4AC0-B483-CFD2D4825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4F59292-C44D-4C01-A9F5-C2D9C84E5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D83E0A-E120-4272-A3E3-462A73E9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2E3C806-FCEA-400F-A26C-CA67A9FA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FE396C4-9D3D-48C8-8DEB-2D62A663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76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7EA3C8-7397-4232-AA21-7287DBA5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BB86A9A-78BF-4C40-857F-5582B35A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BAE774-92F9-4AE0-87C3-B12BE1EA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4F6BC99-9242-4393-95F8-48499B38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64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6D46B94-AD33-4CBE-B83C-47C70A30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7D7C16E-FC41-4B1F-8644-3F531512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1828375-D71B-4B09-B169-973BEBB3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3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C9344-67B1-40C2-B2A4-96BDF57F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11FDC9-D885-4E5D-833F-8D1EF8DE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A04D7A-148F-4C90-AE39-C8A925E87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EAE35F-E5D1-4C4A-997D-45262E10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F246E4-2463-4FF3-9C61-7170E373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DB9F20-59C6-4992-90B4-77677319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7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4AB99E-AEC0-472D-A943-3839508A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896815-7359-4A36-B9FA-57621C7C1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18FD5CE-01C0-44E7-9C8E-B4685D199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98BAAE3-E0C1-4E79-A73A-B5B88C76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7C77D3-95F0-4FED-8F54-E0B5524B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BE39A0D-18A3-429E-8ACE-DC64666F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32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9EB7E9-0BDA-47B0-83E4-AD2AFA5C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0A2FBC-F516-49A8-9D82-E3F24BB4D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F23FF3-BAA4-417B-9FC9-06B90CC7B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450E-4FDE-4042-9D68-E5C7426B66B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E899A6-AD6B-49AC-91D0-BCF9E1598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ACA469-63AC-4BD8-8EFE-DDE6B44CE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41B3-58DC-43BE-8946-1E2048CCE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7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B835F-5688-46A8-BA64-9852725BF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1E9EEC-B61E-4EEA-BD31-9D79DE1C4FE6}"/>
              </a:ext>
            </a:extLst>
          </p:cNvPr>
          <p:cNvSpPr/>
          <p:nvPr/>
        </p:nvSpPr>
        <p:spPr>
          <a:xfrm>
            <a:off x="3914078" y="1122363"/>
            <a:ext cx="78892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Откроем бизнес вместе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ЗАТО город Заречный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Пензенской области </a:t>
            </a:r>
          </a:p>
        </p:txBody>
      </p:sp>
      <p:pic>
        <p:nvPicPr>
          <p:cNvPr id="5" name="Picture 2" descr="D:\МАКСИМ ИЗОСИМОВ\Презентации\презентация щедровицкий\zarechny_zato_coa_2006.gif">
            <a:extLst>
              <a:ext uri="{FF2B5EF4-FFF2-40B4-BE49-F238E27FC236}">
                <a16:creationId xmlns="" xmlns:a16="http://schemas.microsoft.com/office/drawing/2014/main" id="{C3EED6F3-11C9-45AD-9FE5-1E337E05A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644" y="460221"/>
            <a:ext cx="974630" cy="11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EE0CD5B-D304-48EA-8887-A3D19E4129C0}"/>
              </a:ext>
            </a:extLst>
          </p:cNvPr>
          <p:cNvCxnSpPr>
            <a:cxnSpLocks/>
          </p:cNvCxnSpPr>
          <p:nvPr/>
        </p:nvCxnSpPr>
        <p:spPr>
          <a:xfrm>
            <a:off x="3892492" y="4478902"/>
            <a:ext cx="80282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логотип правиль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1775" y="306776"/>
            <a:ext cx="3449131" cy="12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01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09F2DA0-7FDE-4FCE-96AA-10B4011671B0}"/>
              </a:ext>
            </a:extLst>
          </p:cNvPr>
          <p:cNvSpPr txBox="1">
            <a:spLocks/>
          </p:cNvSpPr>
          <p:nvPr/>
        </p:nvSpPr>
        <p:spPr>
          <a:xfrm>
            <a:off x="383563" y="0"/>
            <a:ext cx="11493004" cy="628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Команда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43" y="5794918"/>
            <a:ext cx="265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Коровин Антон</a:t>
            </a:r>
          </a:p>
          <a:p>
            <a:pPr algn="ctr"/>
            <a:r>
              <a:rPr lang="ru-RU" sz="1200" dirty="0" smtClean="0"/>
              <a:t>заместитель директора</a:t>
            </a:r>
          </a:p>
          <a:p>
            <a:pPr algn="ctr"/>
            <a:r>
              <a:rPr lang="ru-RU" sz="1200" dirty="0" smtClean="0"/>
              <a:t>МАУ «Бизнес-инкубатор «Импульс»</a:t>
            </a:r>
          </a:p>
          <a:p>
            <a:pPr algn="ctr"/>
            <a:r>
              <a:rPr lang="ru-RU" sz="1200" dirty="0" smtClean="0"/>
              <a:t>г. Заречного Пензенской области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91410" y="5861184"/>
            <a:ext cx="265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Климанов  Денис</a:t>
            </a:r>
          </a:p>
          <a:p>
            <a:pPr algn="ctr"/>
            <a:r>
              <a:rPr lang="ru-RU" sz="1200" dirty="0" smtClean="0"/>
              <a:t>директор</a:t>
            </a:r>
          </a:p>
          <a:p>
            <a:pPr algn="ctr"/>
            <a:r>
              <a:rPr lang="ru-RU" sz="1200" dirty="0" smtClean="0"/>
              <a:t>МАУ «Бизнес-инкубатор «Импульс»</a:t>
            </a:r>
          </a:p>
          <a:p>
            <a:pPr algn="ctr"/>
            <a:r>
              <a:rPr lang="ru-RU" sz="1200" dirty="0" smtClean="0"/>
              <a:t>г. Заречного Пензенской области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31627" y="2850867"/>
            <a:ext cx="265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Рябов Алексей</a:t>
            </a:r>
          </a:p>
          <a:p>
            <a:pPr algn="ctr"/>
            <a:r>
              <a:rPr lang="ru-RU" sz="1200" dirty="0" smtClean="0"/>
              <a:t>Первый Заместитель </a:t>
            </a:r>
          </a:p>
          <a:p>
            <a:pPr algn="ctr"/>
            <a:r>
              <a:rPr lang="ru-RU" sz="1200" dirty="0" smtClean="0"/>
              <a:t>Главы Администрации</a:t>
            </a:r>
          </a:p>
          <a:p>
            <a:pPr algn="ctr"/>
            <a:r>
              <a:rPr lang="ru-RU" sz="1200" dirty="0" smtClean="0"/>
              <a:t>г. Заречного Пензенской области</a:t>
            </a:r>
            <a:endParaRPr lang="ru-RU" sz="1200" dirty="0"/>
          </a:p>
        </p:txBody>
      </p:sp>
      <p:pic>
        <p:nvPicPr>
          <p:cNvPr id="7" name="Рисунок 6" descr="ден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48" y="3852786"/>
            <a:ext cx="1447800" cy="1920240"/>
          </a:xfrm>
          <a:prstGeom prst="rect">
            <a:avLst/>
          </a:prstGeom>
        </p:spPr>
      </p:pic>
      <p:pic>
        <p:nvPicPr>
          <p:cNvPr id="8" name="Рисунок 7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1456" y="3841441"/>
            <a:ext cx="1346974" cy="1904504"/>
          </a:xfrm>
          <a:prstGeom prst="rect">
            <a:avLst/>
          </a:prstGeom>
        </p:spPr>
      </p:pic>
      <p:pic>
        <p:nvPicPr>
          <p:cNvPr id="9" name="Рисунок 8" descr="ряб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425" y="831855"/>
            <a:ext cx="1428648" cy="1929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81623" y="5752364"/>
            <a:ext cx="265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Мельников  Дмитрий</a:t>
            </a:r>
          </a:p>
          <a:p>
            <a:pPr algn="ctr"/>
            <a:r>
              <a:rPr lang="ru-RU" sz="1200" dirty="0" smtClean="0"/>
              <a:t>Руководитель</a:t>
            </a:r>
          </a:p>
          <a:p>
            <a:pPr algn="ctr"/>
            <a:r>
              <a:rPr lang="ru-RU" sz="1200" dirty="0" smtClean="0"/>
              <a:t>Департамента социального развития г. Заречного Пензенской области</a:t>
            </a:r>
            <a:endParaRPr lang="ru-RU" sz="1200" dirty="0"/>
          </a:p>
        </p:txBody>
      </p:sp>
      <p:pic>
        <p:nvPicPr>
          <p:cNvPr id="11" name="Рисунок 10" descr="мельнико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356" y="3748054"/>
            <a:ext cx="1474005" cy="19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19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860926-BA83-4AA1-B792-7F4B9FA78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498" y="189571"/>
            <a:ext cx="8629733" cy="66684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86C45D-8F29-474A-B475-D61A2678B765}"/>
              </a:ext>
            </a:extLst>
          </p:cNvPr>
          <p:cNvSpPr/>
          <p:nvPr/>
        </p:nvSpPr>
        <p:spPr>
          <a:xfrm>
            <a:off x="1241571" y="6031684"/>
            <a:ext cx="1602297" cy="826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09F2DA0-7FDE-4FCE-96AA-10B40116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89" y="0"/>
            <a:ext cx="11493004" cy="78058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Система поддержки предпринимательства города </a:t>
            </a:r>
            <a:r>
              <a:rPr lang="ru-RU" altLang="ru-RU" sz="2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Заречного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426881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09F2DA0-7FDE-4FCE-96AA-10B40116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89" y="1"/>
            <a:ext cx="11493004" cy="76943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Показатели социально-экономического развития </a:t>
            </a:r>
            <a:r>
              <a:rPr lang="ru-RU" altLang="ru-RU" sz="2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города Заречного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259" y="1050604"/>
            <a:ext cx="11542815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Количество субъектов МСП на 10.01.2021 – 2209 единиц ,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 т.ч. 545 юр. лиц и 1552 ИП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Плотность бизнеса – г. Заречный – 320,2 единицы на 10 тысяч жителей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(в Пензе – 442,6, в Кузнецке – 346,5,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Сарове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– 263,2)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Занято в организаций города (включая ИП) – 21,7 тысячи человек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Занято в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организациях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моногорода (без ИП) – 17,2 тысячи человек (2019г.),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из них в организациях, не относящимся к СМСП, – 13,4 тысячи человек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Занято в субъектах МСП (включая ИП) – 8,3 тысячи человек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(оценка на итогах сплошного наблюдения 2015 года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Объем выручки всеми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хоз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субъектами – 27,3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млрд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руб. (2019г.),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Объем выручки субъектами МСП – 14,5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млрд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руб. (2019г.)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Средняя зарплата (без СМСП) – 38 078 руб.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(в промышленности – 42 тыс. руб.)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Количество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самозанятых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граждан, зарегистрированных на 01 января 2021 года – 406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11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CCF777-2427-4EE9-AEC3-C822379FCF43}"/>
              </a:ext>
            </a:extLst>
          </p:cNvPr>
          <p:cNvSpPr txBox="1"/>
          <p:nvPr/>
        </p:nvSpPr>
        <p:spPr>
          <a:xfrm>
            <a:off x="285226" y="980728"/>
            <a:ext cx="1175297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09F2DA0-7FDE-4FCE-96AA-10B40116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63" y="0"/>
            <a:ext cx="11493004" cy="72482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Показатели социально-экономического развития города Заречного</a:t>
            </a:r>
            <a:endParaRPr lang="ru-RU" altLang="ru-RU" sz="2800" dirty="0">
              <a:solidFill>
                <a:schemeClr val="tx2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2584" y="1397463"/>
          <a:ext cx="11387115" cy="183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812"/>
                <a:gridCol w="3127175"/>
                <a:gridCol w="2196294"/>
                <a:gridCol w="2370834"/>
              </a:tblGrid>
              <a:tr h="461262">
                <a:tc>
                  <a:txBody>
                    <a:bodyPr/>
                    <a:lstStyle/>
                    <a:p>
                      <a:endParaRPr lang="ru-RU" sz="1600" u="none" dirty="0">
                        <a:latin typeface="+mn-lt"/>
                      </a:endParaRP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на 01.01.2020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единиц </a:t>
                      </a:r>
                      <a:endParaRPr lang="ru-RU" sz="1600" u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на 10.01.2021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единиц </a:t>
                      </a:r>
                      <a:endParaRPr lang="ru-RU" sz="1600" u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Темп снижения,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ru-RU" sz="1600" u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3597" marR="73597" marT="36799" marB="36799"/>
                </a:tc>
              </a:tr>
              <a:tr h="279319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Заречный</a:t>
                      </a: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2 223</a:t>
                      </a: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2 209</a:t>
                      </a: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203864"/>
                          </a:solidFill>
                          <a:latin typeface="+mn-lt"/>
                        </a:rPr>
                        <a:t>-1,6% </a:t>
                      </a:r>
                      <a:endParaRPr lang="ru-RU" sz="1600" b="1" i="0" u="none" strike="noStrike" dirty="0">
                        <a:solidFill>
                          <a:srgbClr val="203864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83108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Российская Федерация</a:t>
                      </a: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5 916 906 </a:t>
                      </a:r>
                      <a:endParaRPr lang="ru-RU" sz="1600" b="1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5 684 561</a:t>
                      </a: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203864"/>
                          </a:solidFill>
                          <a:latin typeface="+mn-lt"/>
                        </a:rPr>
                        <a:t>-3,9%</a:t>
                      </a:r>
                    </a:p>
                  </a:txBody>
                  <a:tcPr marL="0" marR="0" marT="0" marB="0"/>
                </a:tc>
              </a:tr>
              <a:tr h="300196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Приволжский Федеральный округ</a:t>
                      </a: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1 058 398</a:t>
                      </a:r>
                      <a:endParaRPr lang="ru-RU" sz="1600" b="1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1 008 260</a:t>
                      </a: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203864"/>
                          </a:solidFill>
                          <a:latin typeface="+mn-lt"/>
                        </a:rPr>
                        <a:t>-4,7%</a:t>
                      </a:r>
                    </a:p>
                  </a:txBody>
                  <a:tcPr marL="0" marR="0" marT="0" marB="0"/>
                </a:tc>
              </a:tr>
              <a:tr h="283108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Пензенская область</a:t>
                      </a: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45 020</a:t>
                      </a:r>
                      <a:endParaRPr lang="ru-RU" sz="1600" b="1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42 501</a:t>
                      </a:r>
                    </a:p>
                  </a:txBody>
                  <a:tcPr marL="73597" marR="73597" marT="36799" marB="3679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203864"/>
                          </a:solidFill>
                          <a:latin typeface="+mn-lt"/>
                        </a:rPr>
                        <a:t>-5,6%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15636" y="1023647"/>
            <a:ext cx="11435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МСП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1349114" y="1983181"/>
            <a:ext cx="191512" cy="215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1338958" y="2303562"/>
            <a:ext cx="191512" cy="215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347663" y="2636877"/>
            <a:ext cx="191512" cy="215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1356368" y="2951966"/>
            <a:ext cx="191512" cy="215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34391" y="3740728"/>
          <a:ext cx="11412186" cy="289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673189" y="3244334"/>
            <a:ext cx="4382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4472C4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Плотность бизнеса на 10 тысяч жителей </a:t>
            </a:r>
          </a:p>
          <a:p>
            <a:pPr algn="ctr">
              <a:defRPr sz="1400" b="1" i="0" u="none" strike="noStrike" kern="1200" spc="0" baseline="0">
                <a:solidFill>
                  <a:srgbClr val="4472C4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СМСП на 10 тысяч населения 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11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093865"/>
              </p:ext>
            </p:extLst>
          </p:nvPr>
        </p:nvGraphicFramePr>
        <p:xfrm>
          <a:off x="947547" y="1884981"/>
          <a:ext cx="4572000" cy="155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4478" y="895343"/>
            <a:ext cx="548671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Объем выручки всеми хоз. субъектами (2019г.) – </a:t>
            </a:r>
          </a:p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27,3 млрд руб.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из них СМСП – 14,5 млрд руб. (2019г.)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4478" y="3341822"/>
            <a:ext cx="548671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Занято в организаций города (включая ИП) –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21,7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тысячи человек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них СМСП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8,3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тысячи человек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9568814"/>
              </p:ext>
            </p:extLst>
          </p:nvPr>
        </p:nvGraphicFramePr>
        <p:xfrm>
          <a:off x="584477" y="4265151"/>
          <a:ext cx="5298141" cy="209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41388" y="836090"/>
            <a:ext cx="51647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Средняя заработная плата (2020г. без СМСП) – 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38,078 рублей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(в том числе в промышленности – 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42 тысячи рублей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1387" y="2198384"/>
            <a:ext cx="516471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Введено жилья (2020г.) – 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15,2 тысячи кв. м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(0,23 кв. м – на 1 жителя)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131362"/>
              </p:ext>
            </p:extLst>
          </p:nvPr>
        </p:nvGraphicFramePr>
        <p:xfrm>
          <a:off x="6510671" y="4348716"/>
          <a:ext cx="5153246" cy="211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41387" y="3283679"/>
            <a:ext cx="516471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Количество СМСП 01.01.2021 – </a:t>
            </a:r>
          </a:p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2097 единиц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(ЮЛ – 545, ИП -1552)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5727493"/>
              </p:ext>
            </p:extLst>
          </p:nvPr>
        </p:nvGraphicFramePr>
        <p:xfrm>
          <a:off x="6454588" y="4365812"/>
          <a:ext cx="5450541" cy="215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09F2DA0-7FDE-4FCE-96AA-10B4011671B0}"/>
              </a:ext>
            </a:extLst>
          </p:cNvPr>
          <p:cNvSpPr txBox="1">
            <a:spLocks/>
          </p:cNvSpPr>
          <p:nvPr/>
        </p:nvSpPr>
        <p:spPr>
          <a:xfrm>
            <a:off x="383563" y="0"/>
            <a:ext cx="11493004" cy="628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Показатели социально-экономического развития города Заречного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9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990" y="1003358"/>
            <a:ext cx="789506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Цели: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 Развитие предпринимательства (сферы услуг) на территории города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 Повышение доходов малоимущих граждан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142" y="2421409"/>
            <a:ext cx="786161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 Внедрить практику на территории города с 2021 по 2023 годы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 Поддержать малоимущих граждан через процедуру заключения социальных контрактов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 Поддержать развитие предпринимательства на территории города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09F2DA0-7FDE-4FCE-96AA-10B4011671B0}"/>
              </a:ext>
            </a:extLst>
          </p:cNvPr>
          <p:cNvSpPr txBox="1">
            <a:spLocks/>
          </p:cNvSpPr>
          <p:nvPr/>
        </p:nvSpPr>
        <p:spPr>
          <a:xfrm>
            <a:off x="383563" y="0"/>
            <a:ext cx="11493004" cy="628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Цели и задачи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практики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Рисунок 14" descr="photo_пар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615" y="1067009"/>
            <a:ext cx="2999678" cy="533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19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922" y="981056"/>
            <a:ext cx="67018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Понять потребности подходящих групп граждан, начинающих предпринимателей, авторов идей/проектов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1073" y="1941905"/>
            <a:ext cx="65984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Провести работу по выявлению заинтересованности у подходящих групп граждан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09F2DA0-7FDE-4FCE-96AA-10B4011671B0}"/>
              </a:ext>
            </a:extLst>
          </p:cNvPr>
          <p:cNvSpPr txBox="1">
            <a:spLocks/>
          </p:cNvSpPr>
          <p:nvPr/>
        </p:nvSpPr>
        <p:spPr>
          <a:xfrm>
            <a:off x="383563" y="0"/>
            <a:ext cx="11493004" cy="628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Принципиальные </a:t>
            </a:r>
            <a:r>
              <a:rPr lang="ru-RU" altLang="ru-RU" sz="28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подходы 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практики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3375" y="2919496"/>
            <a:ext cx="651670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Создать площадку для проведения мероприятий, обучения, общения, встреч авторов идей/проектов с целью запуска нового бизнеса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2224" y="4231622"/>
            <a:ext cx="65241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Провести по необходимости менторскую поддержку (сопровождение)  вновь созданного бизнеса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remo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5" y="922329"/>
            <a:ext cx="4524152" cy="55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19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09F2DA0-7FDE-4FCE-96AA-10B4011671B0}"/>
              </a:ext>
            </a:extLst>
          </p:cNvPr>
          <p:cNvSpPr txBox="1">
            <a:spLocks/>
          </p:cNvSpPr>
          <p:nvPr/>
        </p:nvSpPr>
        <p:spPr>
          <a:xfrm>
            <a:off x="383563" y="0"/>
            <a:ext cx="11493004" cy="628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Бизнес-модель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Рисунок 7" descr="img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78" y="751688"/>
            <a:ext cx="9998295" cy="595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19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09F2DA0-7FDE-4FCE-96AA-10B4011671B0}"/>
              </a:ext>
            </a:extLst>
          </p:cNvPr>
          <p:cNvSpPr txBox="1">
            <a:spLocks/>
          </p:cNvSpPr>
          <p:nvPr/>
        </p:nvSpPr>
        <p:spPr>
          <a:xfrm>
            <a:off x="383563" y="0"/>
            <a:ext cx="11493004" cy="628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Результаты внедрения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практики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2321" y="1202474"/>
          <a:ext cx="8764859" cy="3893633"/>
        </p:xfrm>
        <a:graphic>
          <a:graphicData uri="http://schemas.openxmlformats.org/drawingml/2006/table">
            <a:tbl>
              <a:tblPr/>
              <a:tblGrid>
                <a:gridCol w="1135115"/>
                <a:gridCol w="4074262"/>
                <a:gridCol w="1875721"/>
                <a:gridCol w="1679761"/>
              </a:tblGrid>
              <a:tr h="486703"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№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Показатель, единица измерения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Значение показателя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3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За последний год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За весь период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409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Количество заключенных социальных контрактов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54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101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0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Количество регистраций бизнеса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54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101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409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Сумма поддержки (привлеченные инвестиции), руб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13 332 736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23 728 277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0190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434</Words>
  <Application>Microsoft Office PowerPoint</Application>
  <PresentationFormat>Произвольный</PresentationFormat>
  <Paragraphs>130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</vt:lpstr>
      <vt:lpstr>Система поддержки предпринимательства города Заречного</vt:lpstr>
      <vt:lpstr>Показатели социально-экономического развития города Заречного</vt:lpstr>
      <vt:lpstr>Показатели социально-экономического развития города Заречного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Г. Рябов</dc:creator>
  <cp:lastModifiedBy>directorpc</cp:lastModifiedBy>
  <cp:revision>105</cp:revision>
  <cp:lastPrinted>2021-03-16T06:58:37Z</cp:lastPrinted>
  <dcterms:created xsi:type="dcterms:W3CDTF">2019-06-26T09:00:37Z</dcterms:created>
  <dcterms:modified xsi:type="dcterms:W3CDTF">2022-06-24T08:40:05Z</dcterms:modified>
</cp:coreProperties>
</file>